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Default Extension="png" ContentType="image/png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</p:sldIdLst>
  <p:sldSz cx="20104100" cy="8616950"/>
  <p:notesSz cx="20104100" cy="861695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2671254"/>
            <a:ext cx="17088486" cy="18095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020303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4825492"/>
            <a:ext cx="14072870" cy="21542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020303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020303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1005205" y="1981898"/>
            <a:ext cx="8745284" cy="56871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10353611" y="1981898"/>
            <a:ext cx="8745284" cy="56871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020303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324" y="2"/>
            <a:ext cx="20100925" cy="8613775"/>
          </a:xfrm>
          <a:custGeom>
            <a:avLst/>
            <a:gdLst/>
            <a:ahLst/>
            <a:cxnLst/>
            <a:rect l="l" t="t" r="r" b="b"/>
            <a:pathLst>
              <a:path w="20100925" h="8613775">
                <a:moveTo>
                  <a:pt x="20100777" y="0"/>
                </a:moveTo>
                <a:lnTo>
                  <a:pt x="0" y="0"/>
                </a:lnTo>
                <a:lnTo>
                  <a:pt x="0" y="8613457"/>
                </a:lnTo>
                <a:lnTo>
                  <a:pt x="20100777" y="8613457"/>
                </a:lnTo>
                <a:lnTo>
                  <a:pt x="20100777" y="0"/>
                </a:lnTo>
                <a:close/>
              </a:path>
            </a:pathLst>
          </a:custGeom>
          <a:solidFill>
            <a:srgbClr val="2E309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285888" y="157857"/>
            <a:ext cx="19523075" cy="725805"/>
          </a:xfrm>
          <a:custGeom>
            <a:avLst/>
            <a:gdLst/>
            <a:ahLst/>
            <a:cxnLst/>
            <a:rect l="l" t="t" r="r" b="b"/>
            <a:pathLst>
              <a:path w="19523075" h="725805">
                <a:moveTo>
                  <a:pt x="19522760" y="0"/>
                </a:moveTo>
                <a:lnTo>
                  <a:pt x="0" y="0"/>
                </a:lnTo>
                <a:lnTo>
                  <a:pt x="0" y="725223"/>
                </a:lnTo>
                <a:lnTo>
                  <a:pt x="19522760" y="725223"/>
                </a:lnTo>
                <a:lnTo>
                  <a:pt x="1952276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285888" y="157857"/>
            <a:ext cx="19523075" cy="725805"/>
          </a:xfrm>
          <a:custGeom>
            <a:avLst/>
            <a:gdLst/>
            <a:ahLst/>
            <a:cxnLst/>
            <a:rect l="l" t="t" r="r" b="b"/>
            <a:pathLst>
              <a:path w="19523075" h="725805">
                <a:moveTo>
                  <a:pt x="19522760" y="725223"/>
                </a:moveTo>
                <a:lnTo>
                  <a:pt x="0" y="725223"/>
                </a:lnTo>
                <a:lnTo>
                  <a:pt x="0" y="0"/>
                </a:lnTo>
                <a:lnTo>
                  <a:pt x="19522760" y="0"/>
                </a:lnTo>
                <a:lnTo>
                  <a:pt x="19522760" y="725223"/>
                </a:lnTo>
                <a:close/>
              </a:path>
            </a:pathLst>
          </a:custGeom>
          <a:ln w="6648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873607" y="104182"/>
            <a:ext cx="8607425" cy="5537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020303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1981898"/>
            <a:ext cx="18093690" cy="56871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6835394" y="8013763"/>
            <a:ext cx="6433312" cy="4308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1005205" y="8013763"/>
            <a:ext cx="4623943" cy="4308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4474953" y="8013763"/>
            <a:ext cx="4623943" cy="4308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jpg"/><Relationship Id="rId5" Type="http://schemas.openxmlformats.org/officeDocument/2006/relationships/image" Target="../media/image4.jpg"/><Relationship Id="rId6" Type="http://schemas.openxmlformats.org/officeDocument/2006/relationships/image" Target="../media/image5.jpg"/><Relationship Id="rId7" Type="http://schemas.openxmlformats.org/officeDocument/2006/relationships/image" Target="../media/image6.jpg"/><Relationship Id="rId8" Type="http://schemas.openxmlformats.org/officeDocument/2006/relationships/image" Target="../media/image7.jpg"/><Relationship Id="rId9" Type="http://schemas.openxmlformats.org/officeDocument/2006/relationships/image" Target="../media/image8.png"/><Relationship Id="rId10" Type="http://schemas.openxmlformats.org/officeDocument/2006/relationships/image" Target="../media/image9.jpg"/><Relationship Id="rId11" Type="http://schemas.openxmlformats.org/officeDocument/2006/relationships/image" Target="../media/image10.jpg"/><Relationship Id="rId12" Type="http://schemas.openxmlformats.org/officeDocument/2006/relationships/image" Target="../media/image11.jpg"/><Relationship Id="rId13" Type="http://schemas.openxmlformats.org/officeDocument/2006/relationships/image" Target="../media/image12.jpg"/><Relationship Id="rId14" Type="http://schemas.openxmlformats.org/officeDocument/2006/relationships/image" Target="../media/image13.jp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jpg"/><Relationship Id="rId19" Type="http://schemas.openxmlformats.org/officeDocument/2006/relationships/image" Target="../media/image18.jpg"/><Relationship Id="rId20" Type="http://schemas.openxmlformats.org/officeDocument/2006/relationships/image" Target="../media/image19.png"/><Relationship Id="rId21" Type="http://schemas.openxmlformats.org/officeDocument/2006/relationships/image" Target="../media/image20.jp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jpg"/><Relationship Id="rId25" Type="http://schemas.openxmlformats.org/officeDocument/2006/relationships/image" Target="../media/image24.jpg"/><Relationship Id="rId26" Type="http://schemas.openxmlformats.org/officeDocument/2006/relationships/image" Target="../media/image25.jpg"/><Relationship Id="rId27" Type="http://schemas.openxmlformats.org/officeDocument/2006/relationships/image" Target="../media/image26.jpg"/><Relationship Id="rId28" Type="http://schemas.openxmlformats.org/officeDocument/2006/relationships/image" Target="../media/image27.jpg"/><Relationship Id="rId29" Type="http://schemas.openxmlformats.org/officeDocument/2006/relationships/image" Target="../media/image28.jpg"/><Relationship Id="rId30" Type="http://schemas.openxmlformats.org/officeDocument/2006/relationships/image" Target="../media/image29.png"/><Relationship Id="rId31" Type="http://schemas.openxmlformats.org/officeDocument/2006/relationships/image" Target="../media/image30.png"/><Relationship Id="rId32" Type="http://schemas.openxmlformats.org/officeDocument/2006/relationships/image" Target="../media/image31.png"/><Relationship Id="rId33" Type="http://schemas.openxmlformats.org/officeDocument/2006/relationships/image" Target="../media/image32.jpg"/><Relationship Id="rId34" Type="http://schemas.openxmlformats.org/officeDocument/2006/relationships/image" Target="../media/image33.png"/><Relationship Id="rId35" Type="http://schemas.openxmlformats.org/officeDocument/2006/relationships/image" Target="../media/image34.png"/><Relationship Id="rId36" Type="http://schemas.openxmlformats.org/officeDocument/2006/relationships/image" Target="../media/image35.png"/><Relationship Id="rId37" Type="http://schemas.openxmlformats.org/officeDocument/2006/relationships/image" Target="../media/image36.jpg"/><Relationship Id="rId38" Type="http://schemas.openxmlformats.org/officeDocument/2006/relationships/image" Target="../media/image37.png"/><Relationship Id="rId39" Type="http://schemas.openxmlformats.org/officeDocument/2006/relationships/image" Target="../media/image38.png"/><Relationship Id="rId40" Type="http://schemas.openxmlformats.org/officeDocument/2006/relationships/image" Target="../media/image39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73607" y="104182"/>
            <a:ext cx="8607425" cy="55372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25400">
              <a:lnSpc>
                <a:spcPts val="2060"/>
              </a:lnSpc>
              <a:spcBef>
                <a:spcPts val="130"/>
              </a:spcBef>
            </a:pPr>
            <a:r>
              <a:rPr dirty="0"/>
              <a:t>A</a:t>
            </a:r>
            <a:r>
              <a:rPr dirty="0" spc="-55"/>
              <a:t> </a:t>
            </a:r>
            <a:r>
              <a:rPr dirty="0"/>
              <a:t>Proposed</a:t>
            </a:r>
            <a:r>
              <a:rPr dirty="0" spc="55"/>
              <a:t> </a:t>
            </a:r>
            <a:r>
              <a:rPr dirty="0"/>
              <a:t>Methodology</a:t>
            </a:r>
            <a:r>
              <a:rPr dirty="0" spc="55"/>
              <a:t> </a:t>
            </a:r>
            <a:r>
              <a:rPr dirty="0"/>
              <a:t>for</a:t>
            </a:r>
            <a:r>
              <a:rPr dirty="0" spc="55"/>
              <a:t> </a:t>
            </a:r>
            <a:r>
              <a:rPr dirty="0"/>
              <a:t>LA-ICP-MS</a:t>
            </a:r>
            <a:r>
              <a:rPr dirty="0" spc="55"/>
              <a:t> </a:t>
            </a:r>
            <a:r>
              <a:rPr dirty="0"/>
              <a:t>Data</a:t>
            </a:r>
            <a:r>
              <a:rPr dirty="0" spc="60"/>
              <a:t> </a:t>
            </a:r>
            <a:r>
              <a:rPr dirty="0"/>
              <a:t>Reduction</a:t>
            </a:r>
            <a:r>
              <a:rPr dirty="0" spc="55"/>
              <a:t> </a:t>
            </a:r>
            <a:r>
              <a:rPr dirty="0"/>
              <a:t>for</a:t>
            </a:r>
            <a:r>
              <a:rPr dirty="0" spc="55"/>
              <a:t> </a:t>
            </a:r>
            <a:r>
              <a:rPr dirty="0"/>
              <a:t>U-Pb</a:t>
            </a:r>
            <a:r>
              <a:rPr dirty="0" spc="55"/>
              <a:t> </a:t>
            </a:r>
            <a:r>
              <a:rPr dirty="0"/>
              <a:t>Calcite</a:t>
            </a:r>
            <a:r>
              <a:rPr dirty="0" spc="60"/>
              <a:t> </a:t>
            </a:r>
            <a:r>
              <a:rPr dirty="0" spc="-10"/>
              <a:t>Geochronology</a:t>
            </a:r>
          </a:p>
          <a:p>
            <a:pPr marL="2747645">
              <a:lnSpc>
                <a:spcPts val="2060"/>
              </a:lnSpc>
            </a:pPr>
            <a:r>
              <a:rPr dirty="0" b="1">
                <a:latin typeface="Times New Roman"/>
                <a:cs typeface="Times New Roman"/>
              </a:rPr>
              <a:t>Alex</a:t>
            </a:r>
            <a:r>
              <a:rPr dirty="0" spc="20" b="1">
                <a:latin typeface="Times New Roman"/>
                <a:cs typeface="Times New Roman"/>
              </a:rPr>
              <a:t> </a:t>
            </a:r>
            <a:r>
              <a:rPr dirty="0" b="1">
                <a:latin typeface="Times New Roman"/>
                <a:cs typeface="Times New Roman"/>
              </a:rPr>
              <a:t>M</a:t>
            </a:r>
            <a:r>
              <a:rPr dirty="0" spc="-10" b="1">
                <a:latin typeface="Times New Roman"/>
                <a:cs typeface="Times New Roman"/>
              </a:rPr>
              <a:t> </a:t>
            </a:r>
            <a:r>
              <a:rPr dirty="0" b="1">
                <a:latin typeface="Times New Roman"/>
                <a:cs typeface="Times New Roman"/>
              </a:rPr>
              <a:t>Washburn</a:t>
            </a:r>
            <a:r>
              <a:rPr dirty="0" baseline="31746" sz="1575" b="1">
                <a:latin typeface="Times New Roman"/>
                <a:cs typeface="Times New Roman"/>
              </a:rPr>
              <a:t>1</a:t>
            </a:r>
            <a:r>
              <a:rPr dirty="0" sz="1800" b="1">
                <a:latin typeface="Times New Roman"/>
                <a:cs typeface="Times New Roman"/>
              </a:rPr>
              <a:t>,</a:t>
            </a:r>
            <a:r>
              <a:rPr dirty="0" sz="1800" spc="20" b="1">
                <a:latin typeface="Times New Roman"/>
                <a:cs typeface="Times New Roman"/>
              </a:rPr>
              <a:t> </a:t>
            </a:r>
            <a:r>
              <a:rPr dirty="0" sz="1800"/>
              <a:t>Paul</a:t>
            </a:r>
            <a:r>
              <a:rPr dirty="0" sz="1800" spc="20"/>
              <a:t> </a:t>
            </a:r>
            <a:r>
              <a:rPr dirty="0" sz="1800"/>
              <a:t>J.</a:t>
            </a:r>
            <a:r>
              <a:rPr dirty="0" sz="1800" spc="20"/>
              <a:t> </a:t>
            </a:r>
            <a:r>
              <a:rPr dirty="0" sz="1800" spc="-10"/>
              <a:t>Sylvester</a:t>
            </a:r>
            <a:r>
              <a:rPr dirty="0" baseline="31746" sz="1575" spc="-15"/>
              <a:t>2</a:t>
            </a:r>
            <a:endParaRPr baseline="31746" sz="1575">
              <a:latin typeface="Times New Roman"/>
              <a:cs typeface="Times New Roman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3684647" y="568817"/>
            <a:ext cx="12840970" cy="3048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30"/>
              </a:spcBef>
            </a:pPr>
            <a:r>
              <a:rPr dirty="0" baseline="31746" sz="1575">
                <a:solidFill>
                  <a:srgbClr val="020303"/>
                </a:solidFill>
                <a:latin typeface="Times New Roman"/>
                <a:cs typeface="Times New Roman"/>
              </a:rPr>
              <a:t>1</a:t>
            </a:r>
            <a:r>
              <a:rPr dirty="0" sz="1800">
                <a:solidFill>
                  <a:srgbClr val="020303"/>
                </a:solidFill>
                <a:latin typeface="Times New Roman"/>
                <a:cs typeface="Times New Roman"/>
              </a:rPr>
              <a:t>University</a:t>
            </a:r>
            <a:r>
              <a:rPr dirty="0" sz="1800" spc="10">
                <a:solidFill>
                  <a:srgbClr val="020303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20303"/>
                </a:solidFill>
                <a:latin typeface="Times New Roman"/>
                <a:cs typeface="Times New Roman"/>
              </a:rPr>
              <a:t>of</a:t>
            </a:r>
            <a:r>
              <a:rPr dirty="0" sz="1800" spc="15">
                <a:solidFill>
                  <a:srgbClr val="020303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20303"/>
                </a:solidFill>
                <a:latin typeface="Times New Roman"/>
                <a:cs typeface="Times New Roman"/>
              </a:rPr>
              <a:t>Kentucky,</a:t>
            </a:r>
            <a:r>
              <a:rPr dirty="0" sz="1800" spc="15">
                <a:solidFill>
                  <a:srgbClr val="020303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20303"/>
                </a:solidFill>
                <a:latin typeface="Times New Roman"/>
                <a:cs typeface="Times New Roman"/>
              </a:rPr>
              <a:t>Kentucky</a:t>
            </a:r>
            <a:r>
              <a:rPr dirty="0" sz="1800" spc="15">
                <a:solidFill>
                  <a:srgbClr val="020303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20303"/>
                </a:solidFill>
                <a:latin typeface="Times New Roman"/>
                <a:cs typeface="Times New Roman"/>
              </a:rPr>
              <a:t>Geological</a:t>
            </a:r>
            <a:r>
              <a:rPr dirty="0" sz="1800" spc="15">
                <a:solidFill>
                  <a:srgbClr val="020303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20303"/>
                </a:solidFill>
                <a:latin typeface="Times New Roman"/>
                <a:cs typeface="Times New Roman"/>
              </a:rPr>
              <a:t>Suvey,</a:t>
            </a:r>
            <a:r>
              <a:rPr dirty="0" sz="1800" spc="15">
                <a:solidFill>
                  <a:srgbClr val="020303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20303"/>
                </a:solidFill>
                <a:latin typeface="Times New Roman"/>
                <a:cs typeface="Times New Roman"/>
              </a:rPr>
              <a:t>Lexington,</a:t>
            </a:r>
            <a:r>
              <a:rPr dirty="0" sz="1800" spc="10">
                <a:solidFill>
                  <a:srgbClr val="020303"/>
                </a:solidFill>
                <a:latin typeface="Times New Roman"/>
                <a:cs typeface="Times New Roman"/>
              </a:rPr>
              <a:t> </a:t>
            </a:r>
            <a:r>
              <a:rPr dirty="0" sz="1800" spc="-10">
                <a:solidFill>
                  <a:srgbClr val="020303"/>
                </a:solidFill>
                <a:latin typeface="Times New Roman"/>
                <a:cs typeface="Times New Roman"/>
              </a:rPr>
              <a:t>KY;</a:t>
            </a:r>
            <a:r>
              <a:rPr dirty="0" sz="1800" spc="20">
                <a:solidFill>
                  <a:srgbClr val="020303"/>
                </a:solidFill>
                <a:latin typeface="Times New Roman"/>
                <a:cs typeface="Times New Roman"/>
              </a:rPr>
              <a:t> </a:t>
            </a:r>
            <a:r>
              <a:rPr dirty="0" baseline="31746" sz="1575">
                <a:solidFill>
                  <a:srgbClr val="020303"/>
                </a:solidFill>
                <a:latin typeface="Times New Roman"/>
                <a:cs typeface="Times New Roman"/>
              </a:rPr>
              <a:t>2</a:t>
            </a:r>
            <a:r>
              <a:rPr dirty="0" sz="1800">
                <a:solidFill>
                  <a:srgbClr val="020303"/>
                </a:solidFill>
                <a:latin typeface="Times New Roman"/>
                <a:cs typeface="Times New Roman"/>
              </a:rPr>
              <a:t>Texas</a:t>
            </a:r>
            <a:r>
              <a:rPr dirty="0" sz="1800" spc="-20">
                <a:solidFill>
                  <a:srgbClr val="020303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20303"/>
                </a:solidFill>
                <a:latin typeface="Times New Roman"/>
                <a:cs typeface="Times New Roman"/>
              </a:rPr>
              <a:t>Tech</a:t>
            </a:r>
            <a:r>
              <a:rPr dirty="0" sz="1800" spc="15">
                <a:solidFill>
                  <a:srgbClr val="020303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20303"/>
                </a:solidFill>
                <a:latin typeface="Times New Roman"/>
                <a:cs typeface="Times New Roman"/>
              </a:rPr>
              <a:t>University,</a:t>
            </a:r>
            <a:r>
              <a:rPr dirty="0" sz="1800" spc="15">
                <a:solidFill>
                  <a:srgbClr val="020303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20303"/>
                </a:solidFill>
                <a:latin typeface="Times New Roman"/>
                <a:cs typeface="Times New Roman"/>
              </a:rPr>
              <a:t>Department</a:t>
            </a:r>
            <a:r>
              <a:rPr dirty="0" sz="1800" spc="10">
                <a:solidFill>
                  <a:srgbClr val="020303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20303"/>
                </a:solidFill>
                <a:latin typeface="Times New Roman"/>
                <a:cs typeface="Times New Roman"/>
              </a:rPr>
              <a:t>of</a:t>
            </a:r>
            <a:r>
              <a:rPr dirty="0" sz="1800" spc="15">
                <a:solidFill>
                  <a:srgbClr val="020303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20303"/>
                </a:solidFill>
                <a:latin typeface="Times New Roman"/>
                <a:cs typeface="Times New Roman"/>
              </a:rPr>
              <a:t>Geosciences,</a:t>
            </a:r>
            <a:r>
              <a:rPr dirty="0" sz="1800" spc="15">
                <a:solidFill>
                  <a:srgbClr val="020303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20303"/>
                </a:solidFill>
                <a:latin typeface="Times New Roman"/>
                <a:cs typeface="Times New Roman"/>
              </a:rPr>
              <a:t>Lubbock,</a:t>
            </a:r>
            <a:r>
              <a:rPr dirty="0" sz="1800" spc="-15">
                <a:solidFill>
                  <a:srgbClr val="020303"/>
                </a:solidFill>
                <a:latin typeface="Times New Roman"/>
                <a:cs typeface="Times New Roman"/>
              </a:rPr>
              <a:t> </a:t>
            </a:r>
            <a:r>
              <a:rPr dirty="0" sz="1800" spc="-25">
                <a:solidFill>
                  <a:srgbClr val="020303"/>
                </a:solidFill>
                <a:latin typeface="Times New Roman"/>
                <a:cs typeface="Times New Roman"/>
              </a:rPr>
              <a:t>TX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316810" y="199970"/>
            <a:ext cx="19683095" cy="637540"/>
            <a:chOff x="316810" y="199970"/>
            <a:chExt cx="19683095" cy="637540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6810" y="199970"/>
              <a:ext cx="792953" cy="637502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878153" y="205036"/>
              <a:ext cx="1121548" cy="630869"/>
            </a:xfrm>
            <a:prstGeom prst="rect">
              <a:avLst/>
            </a:prstGeom>
          </p:spPr>
        </p:pic>
      </p:grpSp>
      <p:sp>
        <p:nvSpPr>
          <p:cNvPr id="7" name="object 7" descr=""/>
          <p:cNvSpPr txBox="1"/>
          <p:nvPr/>
        </p:nvSpPr>
        <p:spPr>
          <a:xfrm>
            <a:off x="290917" y="947681"/>
            <a:ext cx="3641725" cy="3339465"/>
          </a:xfrm>
          <a:prstGeom prst="rect">
            <a:avLst/>
          </a:prstGeom>
          <a:solidFill>
            <a:srgbClr val="FFFFFF"/>
          </a:solidFill>
          <a:ln w="6648">
            <a:solidFill>
              <a:srgbClr val="231F20"/>
            </a:solidFill>
          </a:ln>
        </p:spPr>
        <p:txBody>
          <a:bodyPr wrap="square" lIns="0" tIns="9525" rIns="0" bIns="0" rtlCol="0" vert="horz">
            <a:spAutoFit/>
          </a:bodyPr>
          <a:lstStyle/>
          <a:p>
            <a:pPr algn="ctr" marL="197485">
              <a:lnSpc>
                <a:spcPts val="1320"/>
              </a:lnSpc>
              <a:spcBef>
                <a:spcPts val="75"/>
              </a:spcBef>
            </a:pPr>
            <a:r>
              <a:rPr dirty="0" sz="1100" spc="-10">
                <a:solidFill>
                  <a:srgbClr val="020303"/>
                </a:solidFill>
                <a:latin typeface="Times New Roman"/>
                <a:cs typeface="Times New Roman"/>
              </a:rPr>
              <a:t>Introduction</a:t>
            </a:r>
            <a:endParaRPr sz="1100">
              <a:latin typeface="Times New Roman"/>
              <a:cs typeface="Times New Roman"/>
            </a:endParaRPr>
          </a:p>
          <a:p>
            <a:pPr algn="just" marL="69850" marR="63500" indent="102235">
              <a:lnSpc>
                <a:spcPts val="869"/>
              </a:lnSpc>
              <a:spcBef>
                <a:spcPts val="5"/>
              </a:spcBef>
            </a:pP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Calcite</a:t>
            </a:r>
            <a:r>
              <a:rPr dirty="0" sz="700" spc="4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is</a:t>
            </a:r>
            <a:r>
              <a:rPr dirty="0" sz="700" spc="4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dirty="0" sz="700" spc="4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ubiquitous</a:t>
            </a:r>
            <a:r>
              <a:rPr dirty="0" sz="700" spc="4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mineral</a:t>
            </a:r>
            <a:r>
              <a:rPr dirty="0" sz="700" spc="4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in</a:t>
            </a:r>
            <a:r>
              <a:rPr dirty="0" sz="700" spc="4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subsurface</a:t>
            </a:r>
            <a:r>
              <a:rPr dirty="0" sz="700" spc="4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and</a:t>
            </a:r>
            <a:r>
              <a:rPr dirty="0" sz="700" spc="4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surficial</a:t>
            </a:r>
            <a:r>
              <a:rPr dirty="0" sz="700" spc="4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geologic</a:t>
            </a:r>
            <a:r>
              <a:rPr dirty="0" sz="700" spc="4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systems</a:t>
            </a:r>
            <a:r>
              <a:rPr dirty="0" sz="700" spc="4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whose</a:t>
            </a:r>
            <a:r>
              <a:rPr dirty="0" sz="700" spc="4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 spc="-10">
                <a:solidFill>
                  <a:srgbClr val="231F20"/>
                </a:solidFill>
                <a:latin typeface="Times New Roman"/>
                <a:cs typeface="Times New Roman"/>
              </a:rPr>
              <a:t>precipita-</a:t>
            </a:r>
            <a:r>
              <a:rPr dirty="0" sz="700" spc="5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tion</a:t>
            </a:r>
            <a:r>
              <a:rPr dirty="0" sz="700" spc="4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may</a:t>
            </a:r>
            <a:r>
              <a:rPr dirty="0" sz="700" spc="4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be</a:t>
            </a:r>
            <a:r>
              <a:rPr dirty="0" sz="700" spc="4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directly</a:t>
            </a:r>
            <a:r>
              <a:rPr dirty="0" sz="700" spc="5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related</a:t>
            </a:r>
            <a:r>
              <a:rPr dirty="0" sz="700" spc="4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to</a:t>
            </a:r>
            <a:r>
              <a:rPr dirty="0" sz="700" spc="4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significant</a:t>
            </a:r>
            <a:r>
              <a:rPr dirty="0" sz="700" spc="5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geologic</a:t>
            </a:r>
            <a:r>
              <a:rPr dirty="0" sz="700" spc="4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events.</a:t>
            </a:r>
            <a:r>
              <a:rPr dirty="0" sz="700" spc="4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For</a:t>
            </a:r>
            <a:r>
              <a:rPr dirty="0" sz="700" spc="5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this</a:t>
            </a:r>
            <a:r>
              <a:rPr dirty="0" sz="700" spc="4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reason,</a:t>
            </a:r>
            <a:r>
              <a:rPr dirty="0" sz="700" spc="4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calcite</a:t>
            </a:r>
            <a:r>
              <a:rPr dirty="0" sz="700" spc="5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is</a:t>
            </a:r>
            <a:r>
              <a:rPr dirty="0" sz="700" spc="4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dirty="0" sz="700" spc="4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 spc="-10">
                <a:solidFill>
                  <a:srgbClr val="231F20"/>
                </a:solidFill>
                <a:latin typeface="Times New Roman"/>
                <a:cs typeface="Times New Roman"/>
              </a:rPr>
              <a:t>valuable</a:t>
            </a:r>
            <a:r>
              <a:rPr dirty="0" sz="700" spc="5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candidate</a:t>
            </a:r>
            <a:r>
              <a:rPr dirty="0" sz="700" spc="4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for</a:t>
            </a:r>
            <a:r>
              <a:rPr dirty="0" sz="700" spc="4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 spc="-10">
                <a:solidFill>
                  <a:srgbClr val="231F20"/>
                </a:solidFill>
                <a:latin typeface="Times New Roman"/>
                <a:cs typeface="Times New Roman"/>
              </a:rPr>
              <a:t>geochronology.</a:t>
            </a:r>
            <a:endParaRPr sz="700">
              <a:latin typeface="Times New Roman"/>
              <a:cs typeface="Times New Roman"/>
            </a:endParaRPr>
          </a:p>
          <a:p>
            <a:pPr algn="just" marL="172720">
              <a:lnSpc>
                <a:spcPts val="825"/>
              </a:lnSpc>
            </a:pP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Recent</a:t>
            </a:r>
            <a:r>
              <a:rPr dirty="0" sz="700" spc="8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research</a:t>
            </a:r>
            <a:r>
              <a:rPr dirty="0" sz="700" spc="8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has</a:t>
            </a:r>
            <a:r>
              <a:rPr dirty="0" sz="700" spc="8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focused</a:t>
            </a:r>
            <a:r>
              <a:rPr dirty="0" sz="700" spc="8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on</a:t>
            </a:r>
            <a:r>
              <a:rPr dirty="0" sz="700" spc="8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utilizing</a:t>
            </a:r>
            <a:r>
              <a:rPr dirty="0" sz="700" spc="8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laser</a:t>
            </a:r>
            <a:r>
              <a:rPr dirty="0" sz="700" spc="8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ablation</a:t>
            </a:r>
            <a:r>
              <a:rPr dirty="0" sz="700" spc="8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mass</a:t>
            </a:r>
            <a:r>
              <a:rPr dirty="0" sz="700" spc="8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spectrometry</a:t>
            </a:r>
            <a:r>
              <a:rPr dirty="0" sz="700" spc="8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(LA-ICP-MS)</a:t>
            </a:r>
            <a:r>
              <a:rPr dirty="0" sz="700" spc="8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 spc="-25">
                <a:solidFill>
                  <a:srgbClr val="231F20"/>
                </a:solidFill>
                <a:latin typeface="Times New Roman"/>
                <a:cs typeface="Times New Roman"/>
              </a:rPr>
              <a:t>to</a:t>
            </a:r>
            <a:endParaRPr sz="700">
              <a:latin typeface="Times New Roman"/>
              <a:cs typeface="Times New Roman"/>
            </a:endParaRPr>
          </a:p>
          <a:p>
            <a:pPr algn="just" marL="69850" marR="63500">
              <a:lnSpc>
                <a:spcPct val="103200"/>
              </a:lnSpc>
            </a:pP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date</a:t>
            </a:r>
            <a:r>
              <a:rPr dirty="0" sz="700" spc="1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calcite</a:t>
            </a:r>
            <a:r>
              <a:rPr dirty="0" sz="700" spc="1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with</a:t>
            </a:r>
            <a:r>
              <a:rPr dirty="0" sz="700" spc="2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dirty="0" sz="700" spc="1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U-Pb</a:t>
            </a:r>
            <a:r>
              <a:rPr dirty="0" sz="700" spc="2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radiogenic</a:t>
            </a:r>
            <a:r>
              <a:rPr dirty="0" sz="700" spc="1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system.</a:t>
            </a:r>
            <a:r>
              <a:rPr dirty="0" sz="700" spc="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This</a:t>
            </a:r>
            <a:r>
              <a:rPr dirty="0" sz="700" spc="2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methodology</a:t>
            </a:r>
            <a:r>
              <a:rPr dirty="0" sz="700" spc="1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is</a:t>
            </a:r>
            <a:r>
              <a:rPr dirty="0" sz="700" spc="1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plagued</a:t>
            </a:r>
            <a:r>
              <a:rPr dirty="0" sz="700" spc="2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by</a:t>
            </a:r>
            <a:r>
              <a:rPr dirty="0" sz="700" spc="1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difficulties</a:t>
            </a:r>
            <a:r>
              <a:rPr dirty="0" sz="700" spc="2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 spc="-10">
                <a:solidFill>
                  <a:srgbClr val="231F20"/>
                </a:solidFill>
                <a:latin typeface="Times New Roman"/>
                <a:cs typeface="Times New Roman"/>
              </a:rPr>
              <a:t>inher-</a:t>
            </a:r>
            <a:r>
              <a:rPr dirty="0" sz="700" spc="5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ent</a:t>
            </a:r>
            <a:r>
              <a:rPr dirty="0" sz="700" spc="-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to calcite such as sub-millimeter scale U</a:t>
            </a:r>
            <a:r>
              <a:rPr dirty="0" sz="700" spc="-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and Pb heterogeneity, high abundance of Pb</a:t>
            </a:r>
            <a:r>
              <a:rPr dirty="0" sz="700" spc="-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in </a:t>
            </a:r>
            <a:r>
              <a:rPr dirty="0" sz="700" spc="-20">
                <a:solidFill>
                  <a:srgbClr val="231F20"/>
                </a:solidFill>
                <a:latin typeface="Times New Roman"/>
                <a:cs typeface="Times New Roman"/>
              </a:rPr>
              <a:t>com-</a:t>
            </a:r>
            <a:r>
              <a:rPr dirty="0" sz="700" spc="5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parison</a:t>
            </a:r>
            <a:r>
              <a:rPr dirty="0" sz="700" spc="1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to</a:t>
            </a:r>
            <a:r>
              <a:rPr dirty="0" sz="700" spc="2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U</a:t>
            </a:r>
            <a:r>
              <a:rPr dirty="0" sz="700" spc="1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resulting</a:t>
            </a:r>
            <a:r>
              <a:rPr dirty="0" sz="700" spc="2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in</a:t>
            </a:r>
            <a:r>
              <a:rPr dirty="0" sz="700" spc="1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lack</a:t>
            </a:r>
            <a:r>
              <a:rPr dirty="0" sz="700" spc="2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of</a:t>
            </a:r>
            <a:r>
              <a:rPr dirty="0" sz="700" spc="1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spread</a:t>
            </a:r>
            <a:r>
              <a:rPr dirty="0" sz="700" spc="2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on</a:t>
            </a:r>
            <a:r>
              <a:rPr dirty="0" sz="700" spc="1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isochron</a:t>
            </a:r>
            <a:r>
              <a:rPr dirty="0" sz="700" spc="2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plots,</a:t>
            </a:r>
            <a:r>
              <a:rPr dirty="0" sz="700" spc="1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and</a:t>
            </a:r>
            <a:r>
              <a:rPr dirty="0" sz="700" spc="2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dirty="0" sz="700" spc="1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susceptibility</a:t>
            </a:r>
            <a:r>
              <a:rPr dirty="0" sz="700" spc="2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of</a:t>
            </a:r>
            <a:r>
              <a:rPr dirty="0" sz="700" spc="1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calcite</a:t>
            </a:r>
            <a:r>
              <a:rPr dirty="0" sz="700" spc="2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to</a:t>
            </a:r>
            <a:r>
              <a:rPr dirty="0" sz="700" spc="1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 spc="-20">
                <a:solidFill>
                  <a:srgbClr val="231F20"/>
                </a:solidFill>
                <a:latin typeface="Times New Roman"/>
                <a:cs typeface="Times New Roman"/>
              </a:rPr>
              <a:t>dis-</a:t>
            </a:r>
            <a:r>
              <a:rPr dirty="0" sz="700" spc="5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solution,</a:t>
            </a:r>
            <a:r>
              <a:rPr dirty="0" sz="700" spc="6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reprecipitation,</a:t>
            </a:r>
            <a:r>
              <a:rPr dirty="0" sz="700" spc="6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and</a:t>
            </a:r>
            <a:r>
              <a:rPr dirty="0" sz="700" spc="6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alteration</a:t>
            </a:r>
            <a:r>
              <a:rPr dirty="0" sz="700" spc="6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that</a:t>
            </a:r>
            <a:r>
              <a:rPr dirty="0" sz="700" spc="6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make</a:t>
            </a:r>
            <a:r>
              <a:rPr dirty="0" sz="700" spc="6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relating</a:t>
            </a:r>
            <a:r>
              <a:rPr dirty="0" sz="700" spc="6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ages</a:t>
            </a:r>
            <a:r>
              <a:rPr dirty="0" sz="700" spc="6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to</a:t>
            </a:r>
            <a:r>
              <a:rPr dirty="0" sz="700" spc="6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events</a:t>
            </a:r>
            <a:r>
              <a:rPr dirty="0" sz="700" spc="6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difficult.</a:t>
            </a:r>
            <a:r>
              <a:rPr dirty="0" sz="700" spc="6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High</a:t>
            </a:r>
            <a:r>
              <a:rPr dirty="0" sz="700" spc="6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 spc="-10">
                <a:solidFill>
                  <a:srgbClr val="231F20"/>
                </a:solidFill>
                <a:latin typeface="Times New Roman"/>
                <a:cs typeface="Times New Roman"/>
              </a:rPr>
              <a:t>failure</a:t>
            </a:r>
            <a:r>
              <a:rPr dirty="0" sz="700" spc="5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rates</a:t>
            </a:r>
            <a:r>
              <a:rPr dirty="0" sz="700" spc="6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and</a:t>
            </a:r>
            <a:r>
              <a:rPr dirty="0" sz="700" spc="7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imprecise</a:t>
            </a:r>
            <a:r>
              <a:rPr dirty="0" sz="700" spc="6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ages</a:t>
            </a:r>
            <a:r>
              <a:rPr dirty="0" sz="700" spc="7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are</a:t>
            </a:r>
            <a:r>
              <a:rPr dirty="0" sz="700" spc="7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common</a:t>
            </a:r>
            <a:r>
              <a:rPr dirty="0" sz="700" spc="6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in</a:t>
            </a:r>
            <a:r>
              <a:rPr dirty="0" sz="700" spc="7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attempting</a:t>
            </a:r>
            <a:r>
              <a:rPr dirty="0" sz="700" spc="6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calcite</a:t>
            </a:r>
            <a:r>
              <a:rPr dirty="0" sz="700" spc="7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U-Pb</a:t>
            </a:r>
            <a:r>
              <a:rPr dirty="0" sz="700" spc="7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geochronology.</a:t>
            </a:r>
            <a:r>
              <a:rPr dirty="0" sz="700" spc="6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 spc="-10">
                <a:solidFill>
                  <a:srgbClr val="231F20"/>
                </a:solidFill>
                <a:latin typeface="Times New Roman"/>
                <a:cs typeface="Times New Roman"/>
              </a:rPr>
              <a:t>Furthermore,</a:t>
            </a:r>
            <a:r>
              <a:rPr dirty="0" sz="700" spc="5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detailed</a:t>
            </a:r>
            <a:r>
              <a:rPr dirty="0" sz="700" spc="8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descriptions</a:t>
            </a:r>
            <a:r>
              <a:rPr dirty="0" sz="700" spc="8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of</a:t>
            </a:r>
            <a:r>
              <a:rPr dirty="0" sz="700" spc="8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data</a:t>
            </a:r>
            <a:r>
              <a:rPr dirty="0" sz="700" spc="8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reduction</a:t>
            </a:r>
            <a:r>
              <a:rPr dirty="0" sz="700" spc="8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methodology</a:t>
            </a:r>
            <a:r>
              <a:rPr dirty="0" sz="700" spc="8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for</a:t>
            </a:r>
            <a:r>
              <a:rPr dirty="0" sz="700" spc="8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U</a:t>
            </a:r>
            <a:r>
              <a:rPr dirty="0" sz="700" spc="8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and</a:t>
            </a:r>
            <a:r>
              <a:rPr dirty="0" sz="700" spc="8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Pb</a:t>
            </a:r>
            <a:r>
              <a:rPr dirty="0" sz="700" spc="8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signal</a:t>
            </a:r>
            <a:r>
              <a:rPr dirty="0" sz="700" spc="8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interval</a:t>
            </a:r>
            <a:r>
              <a:rPr dirty="0" sz="700" spc="8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selection</a:t>
            </a:r>
            <a:r>
              <a:rPr dirty="0" sz="700" spc="8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 spc="-25">
                <a:solidFill>
                  <a:srgbClr val="231F20"/>
                </a:solidFill>
                <a:latin typeface="Times New Roman"/>
                <a:cs typeface="Times New Roman"/>
              </a:rPr>
              <a:t>are</a:t>
            </a:r>
            <a:r>
              <a:rPr dirty="0" sz="700" spc="5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often</a:t>
            </a:r>
            <a:r>
              <a:rPr dirty="0" sz="700" spc="5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lacking</a:t>
            </a:r>
            <a:r>
              <a:rPr dirty="0" sz="700" spc="6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in</a:t>
            </a:r>
            <a:r>
              <a:rPr dirty="0" sz="700" spc="6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manuscripts</a:t>
            </a:r>
            <a:r>
              <a:rPr dirty="0" sz="700" spc="6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with</a:t>
            </a:r>
            <a:r>
              <a:rPr dirty="0" sz="700" spc="6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calcite</a:t>
            </a:r>
            <a:r>
              <a:rPr dirty="0" sz="700" spc="6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ages,</a:t>
            </a:r>
            <a:r>
              <a:rPr dirty="0" sz="700" spc="5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thus</a:t>
            </a:r>
            <a:r>
              <a:rPr dirty="0" sz="700" spc="6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leaving</a:t>
            </a:r>
            <a:r>
              <a:rPr dirty="0" sz="700" spc="6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out</a:t>
            </a:r>
            <a:r>
              <a:rPr dirty="0" sz="700" spc="6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information</a:t>
            </a:r>
            <a:r>
              <a:rPr dirty="0" sz="700" spc="6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potentially</a:t>
            </a:r>
            <a:r>
              <a:rPr dirty="0" sz="700" spc="6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vital</a:t>
            </a:r>
            <a:r>
              <a:rPr dirty="0" sz="700" spc="5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 spc="-25">
                <a:solidFill>
                  <a:srgbClr val="231F20"/>
                </a:solidFill>
                <a:latin typeface="Times New Roman"/>
                <a:cs typeface="Times New Roman"/>
              </a:rPr>
              <a:t>to</a:t>
            </a:r>
            <a:r>
              <a:rPr dirty="0" sz="700" spc="5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dirty="0" sz="700" spc="4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reproducibility</a:t>
            </a:r>
            <a:r>
              <a:rPr dirty="0" sz="700" spc="4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of</a:t>
            </a:r>
            <a:r>
              <a:rPr dirty="0" sz="700" spc="4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 spc="-10">
                <a:solidFill>
                  <a:srgbClr val="231F20"/>
                </a:solidFill>
                <a:latin typeface="Times New Roman"/>
                <a:cs typeface="Times New Roman"/>
              </a:rPr>
              <a:t>results.</a:t>
            </a:r>
            <a:endParaRPr sz="700">
              <a:latin typeface="Times New Roman"/>
              <a:cs typeface="Times New Roman"/>
            </a:endParaRPr>
          </a:p>
          <a:p>
            <a:pPr algn="just" marL="69850" marR="64135" indent="102235">
              <a:lnSpc>
                <a:spcPct val="103200"/>
              </a:lnSpc>
            </a:pP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dirty="0" sz="700" spc="2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purpose</a:t>
            </a:r>
            <a:r>
              <a:rPr dirty="0" sz="700" spc="2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of</a:t>
            </a:r>
            <a:r>
              <a:rPr dirty="0" sz="700" spc="2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this</a:t>
            </a:r>
            <a:r>
              <a:rPr dirty="0" sz="700" spc="2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presentation</a:t>
            </a:r>
            <a:r>
              <a:rPr dirty="0" sz="700" spc="2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is</a:t>
            </a:r>
            <a:r>
              <a:rPr dirty="0" sz="700" spc="2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to</a:t>
            </a:r>
            <a:r>
              <a:rPr dirty="0" sz="700" spc="2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offer</a:t>
            </a:r>
            <a:r>
              <a:rPr dirty="0" sz="700" spc="2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dirty="0" sz="700" spc="2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potential</a:t>
            </a:r>
            <a:r>
              <a:rPr dirty="0" sz="700" spc="2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method</a:t>
            </a:r>
            <a:r>
              <a:rPr dirty="0" sz="700" spc="2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for</a:t>
            </a:r>
            <a:r>
              <a:rPr dirty="0" sz="700" spc="2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U</a:t>
            </a:r>
            <a:r>
              <a:rPr dirty="0" sz="700" spc="2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and</a:t>
            </a:r>
            <a:r>
              <a:rPr dirty="0" sz="700" spc="2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Pb</a:t>
            </a:r>
            <a:r>
              <a:rPr dirty="0" sz="700" spc="2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interval</a:t>
            </a:r>
            <a:r>
              <a:rPr dirty="0" sz="700" spc="2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 spc="-10">
                <a:solidFill>
                  <a:srgbClr val="231F20"/>
                </a:solidFill>
                <a:latin typeface="Times New Roman"/>
                <a:cs typeface="Times New Roman"/>
              </a:rPr>
              <a:t>selection</a:t>
            </a:r>
            <a:r>
              <a:rPr dirty="0" sz="700" spc="5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for</a:t>
            </a:r>
            <a:r>
              <a:rPr dirty="0" sz="700" spc="4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time-resolved</a:t>
            </a:r>
            <a:r>
              <a:rPr dirty="0" sz="700" spc="5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U-Pb</a:t>
            </a:r>
            <a:r>
              <a:rPr dirty="0" sz="700" spc="4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signals</a:t>
            </a:r>
            <a:r>
              <a:rPr dirty="0" sz="700" spc="5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from</a:t>
            </a:r>
            <a:r>
              <a:rPr dirty="0" sz="700" spc="4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LA-ICP-MS</a:t>
            </a:r>
            <a:r>
              <a:rPr dirty="0" sz="700" spc="5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using</a:t>
            </a:r>
            <a:r>
              <a:rPr dirty="0" sz="700" spc="4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dirty="0" sz="700" spc="5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popular</a:t>
            </a:r>
            <a:r>
              <a:rPr dirty="0" sz="700" spc="4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Iolite</a:t>
            </a:r>
            <a:r>
              <a:rPr dirty="0" sz="700" spc="5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software</a:t>
            </a:r>
            <a:r>
              <a:rPr dirty="0" sz="700" spc="5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platform</a:t>
            </a:r>
            <a:r>
              <a:rPr dirty="0" sz="700" spc="4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 spc="-25">
                <a:solidFill>
                  <a:srgbClr val="231F20"/>
                </a:solidFill>
                <a:latin typeface="Times New Roman"/>
                <a:cs typeface="Times New Roman"/>
              </a:rPr>
              <a:t>to:</a:t>
            </a:r>
            <a:endParaRPr sz="700">
              <a:latin typeface="Times New Roman"/>
              <a:cs typeface="Times New Roman"/>
            </a:endParaRPr>
          </a:p>
          <a:p>
            <a:pPr algn="just" marL="199390" indent="-129539">
              <a:lnSpc>
                <a:spcPct val="100000"/>
              </a:lnSpc>
              <a:spcBef>
                <a:spcPts val="25"/>
              </a:spcBef>
              <a:buAutoNum type="arabicParenBoth"/>
              <a:tabLst>
                <a:tab pos="199390" algn="l"/>
              </a:tabLst>
            </a:pP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decrease</a:t>
            </a:r>
            <a:r>
              <a:rPr dirty="0" sz="700" spc="4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uncertainties</a:t>
            </a:r>
            <a:r>
              <a:rPr dirty="0" sz="700" spc="4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on</a:t>
            </a:r>
            <a:r>
              <a:rPr dirty="0" sz="700" spc="4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precision</a:t>
            </a:r>
            <a:r>
              <a:rPr dirty="0" sz="700" spc="4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for</a:t>
            </a:r>
            <a:r>
              <a:rPr dirty="0" sz="700" spc="4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calcite</a:t>
            </a:r>
            <a:r>
              <a:rPr dirty="0" sz="700" spc="4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U-Pb</a:t>
            </a:r>
            <a:r>
              <a:rPr dirty="0" sz="700" spc="4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ages;</a:t>
            </a:r>
            <a:r>
              <a:rPr dirty="0" sz="700" spc="4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 spc="-25">
                <a:solidFill>
                  <a:srgbClr val="231F20"/>
                </a:solidFill>
                <a:latin typeface="Times New Roman"/>
                <a:cs typeface="Times New Roman"/>
              </a:rPr>
              <a:t>and</a:t>
            </a:r>
            <a:endParaRPr sz="700">
              <a:latin typeface="Times New Roman"/>
              <a:cs typeface="Times New Roman"/>
            </a:endParaRPr>
          </a:p>
          <a:p>
            <a:pPr algn="just" marL="69850" marR="64135" indent="126364">
              <a:lnSpc>
                <a:spcPct val="103200"/>
              </a:lnSpc>
              <a:buAutoNum type="arabicParenBoth"/>
              <a:tabLst>
                <a:tab pos="196215" algn="l"/>
              </a:tabLst>
            </a:pP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decrease</a:t>
            </a:r>
            <a:r>
              <a:rPr dirty="0" sz="700" spc="1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researcher</a:t>
            </a:r>
            <a:r>
              <a:rPr dirty="0" sz="700" spc="2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bias</a:t>
            </a:r>
            <a:r>
              <a:rPr dirty="0" sz="700" spc="2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and</a:t>
            </a:r>
            <a:r>
              <a:rPr dirty="0" sz="700" spc="2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develop</a:t>
            </a:r>
            <a:r>
              <a:rPr dirty="0" sz="700" spc="2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dirty="0" sz="700" spc="2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consistent</a:t>
            </a:r>
            <a:r>
              <a:rPr dirty="0" sz="700" spc="2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methodology</a:t>
            </a:r>
            <a:r>
              <a:rPr dirty="0" sz="700" spc="2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to</a:t>
            </a:r>
            <a:r>
              <a:rPr dirty="0" sz="700" spc="2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maximize</a:t>
            </a:r>
            <a:r>
              <a:rPr dirty="0" sz="700" spc="2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dirty="0" sz="700" spc="2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potential</a:t>
            </a:r>
            <a:r>
              <a:rPr dirty="0" sz="700" spc="1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 spc="-25">
                <a:solidFill>
                  <a:srgbClr val="231F20"/>
                </a:solidFill>
                <a:latin typeface="Times New Roman"/>
                <a:cs typeface="Times New Roman"/>
              </a:rPr>
              <a:t>ac-</a:t>
            </a:r>
            <a:r>
              <a:rPr dirty="0" sz="700" spc="5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curacy</a:t>
            </a:r>
            <a:r>
              <a:rPr dirty="0" sz="700" spc="4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and</a:t>
            </a:r>
            <a:r>
              <a:rPr dirty="0" sz="700" spc="4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reproducibility</a:t>
            </a:r>
            <a:r>
              <a:rPr dirty="0" sz="700" spc="4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of</a:t>
            </a:r>
            <a:r>
              <a:rPr dirty="0" sz="700" spc="4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 spc="-10">
                <a:solidFill>
                  <a:srgbClr val="231F20"/>
                </a:solidFill>
                <a:latin typeface="Times New Roman"/>
                <a:cs typeface="Times New Roman"/>
              </a:rPr>
              <a:t>results.</a:t>
            </a:r>
            <a:endParaRPr sz="700">
              <a:latin typeface="Times New Roman"/>
              <a:cs typeface="Times New Roman"/>
            </a:endParaRPr>
          </a:p>
          <a:p>
            <a:pPr algn="just" marL="69850" marR="62865" indent="102235">
              <a:lnSpc>
                <a:spcPct val="103200"/>
              </a:lnSpc>
            </a:pP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Development</a:t>
            </a:r>
            <a:r>
              <a:rPr dirty="0" sz="700" spc="1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of</a:t>
            </a:r>
            <a:r>
              <a:rPr dirty="0" sz="700" spc="1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this</a:t>
            </a:r>
            <a:r>
              <a:rPr dirty="0" sz="700" spc="1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methodology</a:t>
            </a:r>
            <a:r>
              <a:rPr dirty="0" sz="700" spc="1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took</a:t>
            </a:r>
            <a:r>
              <a:rPr dirty="0" sz="700" spc="1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place</a:t>
            </a:r>
            <a:r>
              <a:rPr dirty="0" sz="700" spc="1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by</a:t>
            </a:r>
            <a:r>
              <a:rPr dirty="0" sz="700" spc="1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analysis</a:t>
            </a:r>
            <a:r>
              <a:rPr dirty="0" sz="700" spc="1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of</a:t>
            </a:r>
            <a:r>
              <a:rPr dirty="0" sz="700" spc="2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calcite</a:t>
            </a:r>
            <a:r>
              <a:rPr dirty="0" sz="700" spc="1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veins</a:t>
            </a:r>
            <a:r>
              <a:rPr dirty="0" sz="700" spc="1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from</a:t>
            </a:r>
            <a:r>
              <a:rPr dirty="0" sz="700" spc="1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six</a:t>
            </a:r>
            <a:r>
              <a:rPr dirty="0" sz="700" spc="1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 spc="-10">
                <a:solidFill>
                  <a:srgbClr val="231F20"/>
                </a:solidFill>
                <a:latin typeface="Times New Roman"/>
                <a:cs typeface="Times New Roman"/>
              </a:rPr>
              <a:t>sedimenta-</a:t>
            </a:r>
            <a:r>
              <a:rPr dirty="0" sz="700" spc="5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ry</a:t>
            </a:r>
            <a:r>
              <a:rPr dirty="0" sz="700" spc="3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units,</a:t>
            </a:r>
            <a:r>
              <a:rPr dirty="0" sz="700" spc="3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including</a:t>
            </a:r>
            <a:r>
              <a:rPr dirty="0" sz="700" spc="3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dirty="0" sz="700" spc="3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Green</a:t>
            </a:r>
            <a:r>
              <a:rPr dirty="0" sz="700" spc="4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River</a:t>
            </a:r>
            <a:r>
              <a:rPr dirty="0" sz="700" spc="3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Formation</a:t>
            </a:r>
            <a:r>
              <a:rPr dirty="0" sz="700" spc="3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of</a:t>
            </a:r>
            <a:r>
              <a:rPr dirty="0" sz="700" spc="3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dirty="0" sz="700" spc="4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Uinta</a:t>
            </a:r>
            <a:r>
              <a:rPr dirty="0" sz="700" spc="3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Basin,</a:t>
            </a:r>
            <a:r>
              <a:rPr dirty="0" sz="700" spc="3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UT;</a:t>
            </a:r>
            <a:r>
              <a:rPr dirty="0" sz="700" spc="3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dirty="0" sz="700" spc="2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Wolfcamp</a:t>
            </a:r>
            <a:r>
              <a:rPr dirty="0" sz="700" spc="3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 spc="-10">
                <a:solidFill>
                  <a:srgbClr val="231F20"/>
                </a:solidFill>
                <a:latin typeface="Times New Roman"/>
                <a:cs typeface="Times New Roman"/>
              </a:rPr>
              <a:t>formation</a:t>
            </a:r>
            <a:r>
              <a:rPr dirty="0" sz="700" spc="5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of</a:t>
            </a:r>
            <a:r>
              <a:rPr dirty="0" sz="700" spc="1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dirty="0" sz="700" spc="1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Delaware</a:t>
            </a:r>
            <a:r>
              <a:rPr dirty="0" sz="700" spc="1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Basin,</a:t>
            </a:r>
            <a:r>
              <a:rPr dirty="0" sz="700" spc="-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TX;</a:t>
            </a:r>
            <a:r>
              <a:rPr dirty="0" sz="700" spc="1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dirty="0" sz="700" spc="1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Carrizo</a:t>
            </a:r>
            <a:r>
              <a:rPr dirty="0" sz="700" spc="1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Formation</a:t>
            </a:r>
            <a:r>
              <a:rPr dirty="0" sz="700" spc="1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of</a:t>
            </a:r>
            <a:r>
              <a:rPr dirty="0" sz="700" spc="1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dirty="0" sz="700" spc="1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East</a:t>
            </a:r>
            <a:r>
              <a:rPr dirty="0" sz="700" spc="-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Texas</a:t>
            </a:r>
            <a:r>
              <a:rPr dirty="0" sz="700" spc="1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Basin,</a:t>
            </a:r>
            <a:r>
              <a:rPr dirty="0" sz="700" spc="-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TX;</a:t>
            </a:r>
            <a:r>
              <a:rPr dirty="0" sz="700" spc="1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dirty="0" sz="700" spc="1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Maness</a:t>
            </a:r>
            <a:r>
              <a:rPr dirty="0" sz="700" spc="1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 spc="-20">
                <a:solidFill>
                  <a:srgbClr val="231F20"/>
                </a:solidFill>
                <a:latin typeface="Times New Roman"/>
                <a:cs typeface="Times New Roman"/>
              </a:rPr>
              <a:t>For-</a:t>
            </a:r>
            <a:r>
              <a:rPr dirty="0" sz="700" spc="5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mation</a:t>
            </a:r>
            <a:r>
              <a:rPr dirty="0" sz="700" spc="3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of</a:t>
            </a:r>
            <a:r>
              <a:rPr dirty="0" sz="700" spc="3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dirty="0" sz="700" spc="3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Eagle</a:t>
            </a:r>
            <a:r>
              <a:rPr dirty="0" sz="700" spc="3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Ford</a:t>
            </a:r>
            <a:r>
              <a:rPr dirty="0" sz="700" spc="3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Basin,</a:t>
            </a:r>
            <a:r>
              <a:rPr dirty="0" sz="700" spc="2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TX;</a:t>
            </a:r>
            <a:r>
              <a:rPr dirty="0" sz="700" spc="3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dirty="0" sz="700" spc="3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Heath</a:t>
            </a:r>
            <a:r>
              <a:rPr dirty="0" sz="700" spc="3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Formation</a:t>
            </a:r>
            <a:r>
              <a:rPr dirty="0" sz="700" spc="3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of</a:t>
            </a:r>
            <a:r>
              <a:rPr dirty="0" sz="700" spc="3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dirty="0" sz="700" spc="3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Central</a:t>
            </a:r>
            <a:r>
              <a:rPr dirty="0" sz="700" spc="3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Montana</a:t>
            </a:r>
            <a:r>
              <a:rPr dirty="0" sz="700" spc="2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Trough,</a:t>
            </a:r>
            <a:r>
              <a:rPr dirty="0" sz="700" spc="3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 spc="-25">
                <a:solidFill>
                  <a:srgbClr val="231F20"/>
                </a:solidFill>
                <a:latin typeface="Times New Roman"/>
                <a:cs typeface="Times New Roman"/>
              </a:rPr>
              <a:t>MT;</a:t>
            </a:r>
            <a:r>
              <a:rPr dirty="0" sz="700" spc="5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and</a:t>
            </a:r>
            <a:r>
              <a:rPr dirty="0" sz="700" spc="4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dirty="0" sz="700" spc="4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Kiowa</a:t>
            </a:r>
            <a:r>
              <a:rPr dirty="0" sz="700" spc="4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Formation</a:t>
            </a:r>
            <a:r>
              <a:rPr dirty="0" sz="700" spc="4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of</a:t>
            </a:r>
            <a:r>
              <a:rPr dirty="0" sz="700" spc="4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Central</a:t>
            </a:r>
            <a:r>
              <a:rPr dirty="0" sz="700" spc="4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 spc="-10">
                <a:solidFill>
                  <a:srgbClr val="231F20"/>
                </a:solidFill>
                <a:latin typeface="Times New Roman"/>
                <a:cs typeface="Times New Roman"/>
              </a:rPr>
              <a:t>Kansas.</a:t>
            </a: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700">
              <a:latin typeface="Times New Roman"/>
              <a:cs typeface="Times New Roman"/>
            </a:endParaRPr>
          </a:p>
          <a:p>
            <a:pPr algn="just" marL="69850" marR="62865" indent="102235">
              <a:lnSpc>
                <a:spcPct val="103200"/>
              </a:lnSpc>
              <a:spcBef>
                <a:spcPts val="5"/>
              </a:spcBef>
            </a:pP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U-Pb</a:t>
            </a:r>
            <a:r>
              <a:rPr dirty="0" sz="700" spc="6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geochronology</a:t>
            </a:r>
            <a:r>
              <a:rPr dirty="0" sz="700" spc="6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was</a:t>
            </a:r>
            <a:r>
              <a:rPr dirty="0" sz="700" spc="6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accomplished</a:t>
            </a:r>
            <a:r>
              <a:rPr dirty="0" sz="700" spc="6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using</a:t>
            </a:r>
            <a:r>
              <a:rPr dirty="0" sz="700" spc="6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an</a:t>
            </a:r>
            <a:r>
              <a:rPr dirty="0" sz="700" spc="6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ESI</a:t>
            </a:r>
            <a:r>
              <a:rPr dirty="0" sz="700" spc="6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NWR193</a:t>
            </a:r>
            <a:r>
              <a:rPr dirty="0" sz="700" spc="6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laser</a:t>
            </a:r>
            <a:r>
              <a:rPr dirty="0" sz="700" spc="6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ablation</a:t>
            </a:r>
            <a:r>
              <a:rPr dirty="0" sz="700" spc="6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system</a:t>
            </a:r>
            <a:r>
              <a:rPr dirty="0" sz="700" spc="6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 spc="-10">
                <a:solidFill>
                  <a:srgbClr val="231F20"/>
                </a:solidFill>
                <a:latin typeface="Times New Roman"/>
                <a:cs typeface="Times New Roman"/>
              </a:rPr>
              <a:t>paired</a:t>
            </a:r>
            <a:r>
              <a:rPr dirty="0" sz="700" spc="5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to</a:t>
            </a:r>
            <a:r>
              <a:rPr dirty="0" sz="700" spc="16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dirty="0" sz="700" spc="16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Nu</a:t>
            </a:r>
            <a:r>
              <a:rPr dirty="0" sz="700" spc="9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AttoM</a:t>
            </a:r>
            <a:r>
              <a:rPr dirty="0" sz="700" spc="16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magnetic</a:t>
            </a:r>
            <a:r>
              <a:rPr dirty="0" sz="700" spc="16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sector</a:t>
            </a:r>
            <a:r>
              <a:rPr dirty="0" sz="700" spc="16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single-collector</a:t>
            </a:r>
            <a:r>
              <a:rPr dirty="0" sz="700" spc="16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ICP-MS.</a:t>
            </a:r>
            <a:r>
              <a:rPr dirty="0" sz="700" spc="16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Samples</a:t>
            </a:r>
            <a:r>
              <a:rPr dirty="0" sz="700" spc="16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were</a:t>
            </a:r>
            <a:r>
              <a:rPr dirty="0" sz="700" spc="16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analyzed</a:t>
            </a:r>
            <a:r>
              <a:rPr dirty="0" sz="700" spc="16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using</a:t>
            </a:r>
            <a:r>
              <a:rPr dirty="0" sz="700" spc="16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 spc="-25">
                <a:solidFill>
                  <a:srgbClr val="231F20"/>
                </a:solidFill>
                <a:latin typeface="Times New Roman"/>
                <a:cs typeface="Times New Roman"/>
              </a:rPr>
              <a:t>6.0</a:t>
            </a:r>
            <a:r>
              <a:rPr dirty="0" sz="700" spc="5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J/cm2,</a:t>
            </a:r>
            <a:r>
              <a:rPr dirty="0" sz="700" spc="1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dirty="0" sz="700" spc="2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10</a:t>
            </a:r>
            <a:r>
              <a:rPr dirty="0" sz="700" spc="1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Hz</a:t>
            </a:r>
            <a:r>
              <a:rPr dirty="0" sz="700" spc="2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laser</a:t>
            </a:r>
            <a:r>
              <a:rPr dirty="0" sz="700" spc="1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repetition</a:t>
            </a:r>
            <a:r>
              <a:rPr dirty="0" sz="700" spc="2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rate,</a:t>
            </a:r>
            <a:r>
              <a:rPr dirty="0" sz="700" spc="2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and</a:t>
            </a:r>
            <a:r>
              <a:rPr dirty="0" sz="700" spc="1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spot</a:t>
            </a:r>
            <a:r>
              <a:rPr dirty="0" sz="700" spc="2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sizes</a:t>
            </a:r>
            <a:r>
              <a:rPr dirty="0" sz="700" spc="1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ranging</a:t>
            </a:r>
            <a:r>
              <a:rPr dirty="0" sz="700" spc="2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from</a:t>
            </a:r>
            <a:r>
              <a:rPr dirty="0" sz="700" spc="2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60-120</a:t>
            </a:r>
            <a:r>
              <a:rPr dirty="0" sz="700" spc="1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μm</a:t>
            </a:r>
            <a:r>
              <a:rPr dirty="0" sz="700" spc="2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analyzed</a:t>
            </a:r>
            <a:r>
              <a:rPr dirty="0" sz="700" spc="1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in</a:t>
            </a:r>
            <a:r>
              <a:rPr dirty="0" sz="700" spc="2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time-</a:t>
            </a:r>
            <a:r>
              <a:rPr dirty="0" sz="700" spc="-25">
                <a:solidFill>
                  <a:srgbClr val="231F20"/>
                </a:solidFill>
                <a:latin typeface="Times New Roman"/>
                <a:cs typeface="Times New Roman"/>
              </a:rPr>
              <a:t>re-</a:t>
            </a:r>
            <a:r>
              <a:rPr dirty="0" sz="700" spc="5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solved</a:t>
            </a:r>
            <a:r>
              <a:rPr dirty="0" sz="700" spc="3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line</a:t>
            </a:r>
            <a:r>
              <a:rPr dirty="0" sz="700" spc="3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scans</a:t>
            </a:r>
            <a:r>
              <a:rPr dirty="0" sz="700" spc="3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moving</a:t>
            </a:r>
            <a:r>
              <a:rPr dirty="0" sz="700" spc="3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at</a:t>
            </a:r>
            <a:r>
              <a:rPr dirty="0" sz="700" spc="3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2</a:t>
            </a:r>
            <a:r>
              <a:rPr dirty="0" sz="700" spc="3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μm/</a:t>
            </a:r>
            <a:r>
              <a:rPr dirty="0" sz="700" spc="3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to</a:t>
            </a:r>
            <a:r>
              <a:rPr dirty="0" sz="700" spc="3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eliminate</a:t>
            </a:r>
            <a:r>
              <a:rPr dirty="0" sz="700" spc="3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laser-induced</a:t>
            </a:r>
            <a:r>
              <a:rPr dirty="0" sz="700" spc="3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fractionation</a:t>
            </a:r>
            <a:r>
              <a:rPr dirty="0" sz="700" spc="3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 spc="-10">
                <a:solidFill>
                  <a:srgbClr val="231F20"/>
                </a:solidFill>
                <a:latin typeface="Times New Roman"/>
                <a:cs typeface="Times New Roman"/>
              </a:rPr>
              <a:t>effects.</a:t>
            </a:r>
            <a:endParaRPr sz="700">
              <a:latin typeface="Times New Roman"/>
              <a:cs typeface="Times New Roman"/>
            </a:endParaRPr>
          </a:p>
        </p:txBody>
      </p:sp>
      <p:grpSp>
        <p:nvGrpSpPr>
          <p:cNvPr id="8" name="object 8" descr=""/>
          <p:cNvGrpSpPr/>
          <p:nvPr/>
        </p:nvGrpSpPr>
        <p:grpSpPr>
          <a:xfrm>
            <a:off x="4006158" y="944188"/>
            <a:ext cx="10674350" cy="3353435"/>
            <a:chOff x="4006158" y="944188"/>
            <a:chExt cx="10674350" cy="3353435"/>
          </a:xfrm>
        </p:grpSpPr>
        <p:sp>
          <p:nvSpPr>
            <p:cNvPr id="9" name="object 9" descr=""/>
            <p:cNvSpPr/>
            <p:nvPr/>
          </p:nvSpPr>
          <p:spPr>
            <a:xfrm>
              <a:off x="4009651" y="947681"/>
              <a:ext cx="10667365" cy="3346450"/>
            </a:xfrm>
            <a:custGeom>
              <a:avLst/>
              <a:gdLst/>
              <a:ahLst/>
              <a:cxnLst/>
              <a:rect l="l" t="t" r="r" b="b"/>
              <a:pathLst>
                <a:path w="10667365" h="3346450">
                  <a:moveTo>
                    <a:pt x="10666947" y="0"/>
                  </a:moveTo>
                  <a:lnTo>
                    <a:pt x="0" y="0"/>
                  </a:lnTo>
                  <a:lnTo>
                    <a:pt x="0" y="3345936"/>
                  </a:lnTo>
                  <a:lnTo>
                    <a:pt x="10666947" y="3345936"/>
                  </a:lnTo>
                  <a:lnTo>
                    <a:pt x="1066694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4009651" y="947681"/>
              <a:ext cx="10667365" cy="3346450"/>
            </a:xfrm>
            <a:custGeom>
              <a:avLst/>
              <a:gdLst/>
              <a:ahLst/>
              <a:cxnLst/>
              <a:rect l="l" t="t" r="r" b="b"/>
              <a:pathLst>
                <a:path w="10667365" h="3346450">
                  <a:moveTo>
                    <a:pt x="10666947" y="3345936"/>
                  </a:moveTo>
                  <a:lnTo>
                    <a:pt x="0" y="3345936"/>
                  </a:lnTo>
                  <a:lnTo>
                    <a:pt x="0" y="0"/>
                  </a:lnTo>
                  <a:lnTo>
                    <a:pt x="10666947" y="0"/>
                  </a:lnTo>
                  <a:lnTo>
                    <a:pt x="10666947" y="3345936"/>
                  </a:lnTo>
                  <a:close/>
                </a:path>
              </a:pathLst>
            </a:custGeom>
            <a:ln w="6648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 descr=""/>
          <p:cNvSpPr txBox="1"/>
          <p:nvPr/>
        </p:nvSpPr>
        <p:spPr>
          <a:xfrm>
            <a:off x="4066209" y="1106322"/>
            <a:ext cx="1498600" cy="1358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700" b="1">
                <a:solidFill>
                  <a:srgbClr val="231F20"/>
                </a:solidFill>
                <a:latin typeface="Times New Roman"/>
                <a:cs typeface="Times New Roman"/>
              </a:rPr>
              <a:t>Incorporation</a:t>
            </a:r>
            <a:r>
              <a:rPr dirty="0" sz="700" spc="30" b="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 b="1">
                <a:solidFill>
                  <a:srgbClr val="231F20"/>
                </a:solidFill>
                <a:latin typeface="Times New Roman"/>
                <a:cs typeface="Times New Roman"/>
              </a:rPr>
              <a:t>of</a:t>
            </a:r>
            <a:r>
              <a:rPr dirty="0" sz="700" spc="35" b="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 b="1">
                <a:solidFill>
                  <a:srgbClr val="231F20"/>
                </a:solidFill>
                <a:latin typeface="Times New Roman"/>
                <a:cs typeface="Times New Roman"/>
              </a:rPr>
              <a:t>U</a:t>
            </a:r>
            <a:r>
              <a:rPr dirty="0" sz="700" spc="35" b="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 b="1">
                <a:solidFill>
                  <a:srgbClr val="231F20"/>
                </a:solidFill>
                <a:latin typeface="Times New Roman"/>
                <a:cs typeface="Times New Roman"/>
              </a:rPr>
              <a:t>&amp;</a:t>
            </a:r>
            <a:r>
              <a:rPr dirty="0" sz="700" spc="35" b="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 b="1">
                <a:solidFill>
                  <a:srgbClr val="231F20"/>
                </a:solidFill>
                <a:latin typeface="Times New Roman"/>
                <a:cs typeface="Times New Roman"/>
              </a:rPr>
              <a:t>Pb</a:t>
            </a:r>
            <a:r>
              <a:rPr dirty="0" sz="700" spc="35" b="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 b="1">
                <a:solidFill>
                  <a:srgbClr val="231F20"/>
                </a:solidFill>
                <a:latin typeface="Times New Roman"/>
                <a:cs typeface="Times New Roman"/>
              </a:rPr>
              <a:t>into</a:t>
            </a:r>
            <a:r>
              <a:rPr dirty="0" sz="700" spc="35" b="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 spc="-10" b="1">
                <a:solidFill>
                  <a:srgbClr val="231F20"/>
                </a:solidFill>
                <a:latin typeface="Times New Roman"/>
                <a:cs typeface="Times New Roman"/>
              </a:rPr>
              <a:t>Calcite:</a:t>
            </a:r>
            <a:endParaRPr sz="700">
              <a:latin typeface="Times New Roman"/>
              <a:cs typeface="Times New Roman"/>
            </a:endParaRPr>
          </a:p>
        </p:txBody>
      </p:sp>
      <p:pic>
        <p:nvPicPr>
          <p:cNvPr id="12" name="object 12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027852" y="1597386"/>
            <a:ext cx="1554485" cy="1277660"/>
          </a:xfrm>
          <a:prstGeom prst="rect">
            <a:avLst/>
          </a:prstGeom>
        </p:spPr>
      </p:pic>
      <p:sp>
        <p:nvSpPr>
          <p:cNvPr id="13" name="object 13" descr=""/>
          <p:cNvSpPr txBox="1"/>
          <p:nvPr/>
        </p:nvSpPr>
        <p:spPr>
          <a:xfrm>
            <a:off x="11369072" y="1095680"/>
            <a:ext cx="1496060" cy="1358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700" b="1">
                <a:solidFill>
                  <a:srgbClr val="231F20"/>
                </a:solidFill>
                <a:latin typeface="Times New Roman"/>
                <a:cs typeface="Times New Roman"/>
              </a:rPr>
              <a:t>Spatial</a:t>
            </a:r>
            <a:r>
              <a:rPr dirty="0" sz="700" spc="10" b="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 b="1">
                <a:solidFill>
                  <a:srgbClr val="231F20"/>
                </a:solidFill>
                <a:latin typeface="Times New Roman"/>
                <a:cs typeface="Times New Roman"/>
              </a:rPr>
              <a:t>Variability</a:t>
            </a:r>
            <a:r>
              <a:rPr dirty="0" sz="700" spc="30" b="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 b="1">
                <a:solidFill>
                  <a:srgbClr val="231F20"/>
                </a:solidFill>
                <a:latin typeface="Times New Roman"/>
                <a:cs typeface="Times New Roman"/>
              </a:rPr>
              <a:t>of</a:t>
            </a:r>
            <a:r>
              <a:rPr dirty="0" sz="700" spc="30" b="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 b="1">
                <a:solidFill>
                  <a:srgbClr val="231F20"/>
                </a:solidFill>
                <a:latin typeface="Times New Roman"/>
                <a:cs typeface="Times New Roman"/>
              </a:rPr>
              <a:t>U-Pb</a:t>
            </a:r>
            <a:r>
              <a:rPr dirty="0" sz="700" spc="25" b="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 b="1">
                <a:solidFill>
                  <a:srgbClr val="231F20"/>
                </a:solidFill>
                <a:latin typeface="Times New Roman"/>
                <a:cs typeface="Times New Roman"/>
              </a:rPr>
              <a:t>in</a:t>
            </a:r>
            <a:r>
              <a:rPr dirty="0" sz="700" spc="30" b="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 spc="-10" b="1">
                <a:solidFill>
                  <a:srgbClr val="231F20"/>
                </a:solidFill>
                <a:latin typeface="Times New Roman"/>
                <a:cs typeface="Times New Roman"/>
              </a:rPr>
              <a:t>Calcite: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11373842" y="3113090"/>
            <a:ext cx="1150620" cy="1358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from Washburn</a:t>
            </a:r>
            <a:r>
              <a:rPr dirty="0" sz="700" spc="1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et</a:t>
            </a:r>
            <a:r>
              <a:rPr dirty="0" sz="700" spc="2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al.,</a:t>
            </a:r>
            <a:r>
              <a:rPr dirty="0" sz="700" spc="1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 spc="-10">
                <a:solidFill>
                  <a:srgbClr val="231F20"/>
                </a:solidFill>
                <a:latin typeface="Times New Roman"/>
                <a:cs typeface="Times New Roman"/>
              </a:rPr>
              <a:t>(2024a).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11433660" y="3333278"/>
            <a:ext cx="1171575" cy="1358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indicate</a:t>
            </a:r>
            <a:r>
              <a:rPr dirty="0" sz="700" spc="4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replacement</a:t>
            </a:r>
            <a:r>
              <a:rPr dirty="0" sz="700" spc="4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of</a:t>
            </a:r>
            <a:r>
              <a:rPr dirty="0" sz="700" spc="5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 spc="-10">
                <a:solidFill>
                  <a:srgbClr val="231F20"/>
                </a:solidFill>
                <a:latin typeface="Times New Roman"/>
                <a:cs typeface="Times New Roman"/>
              </a:rPr>
              <a:t>calcite.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11829587" y="3443372"/>
            <a:ext cx="1118235" cy="1358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CL</a:t>
            </a:r>
            <a:r>
              <a:rPr dirty="0" sz="700" spc="180">
                <a:solidFill>
                  <a:srgbClr val="231F20"/>
                </a:solidFill>
                <a:latin typeface="Times New Roman"/>
                <a:cs typeface="Times New Roman"/>
              </a:rPr>
              <a:t> 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activation</a:t>
            </a:r>
            <a:r>
              <a:rPr dirty="0" sz="700" spc="195">
                <a:solidFill>
                  <a:srgbClr val="231F20"/>
                </a:solidFill>
                <a:latin typeface="Times New Roman"/>
                <a:cs typeface="Times New Roman"/>
              </a:rPr>
              <a:t> 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in</a:t>
            </a:r>
            <a:r>
              <a:rPr dirty="0" sz="700" spc="200">
                <a:solidFill>
                  <a:srgbClr val="231F20"/>
                </a:solidFill>
                <a:latin typeface="Times New Roman"/>
                <a:cs typeface="Times New Roman"/>
              </a:rPr>
              <a:t>  </a:t>
            </a:r>
            <a:r>
              <a:rPr dirty="0" sz="700" spc="-10">
                <a:solidFill>
                  <a:srgbClr val="231F20"/>
                </a:solidFill>
                <a:latin typeface="Times New Roman"/>
                <a:cs typeface="Times New Roman"/>
              </a:rPr>
              <a:t>vertical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11433660" y="3553466"/>
            <a:ext cx="1495425" cy="1358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lineaments</a:t>
            </a:r>
            <a:r>
              <a:rPr dirty="0" sz="700" spc="3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may</a:t>
            </a:r>
            <a:r>
              <a:rPr dirty="0" sz="700" spc="3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be</a:t>
            </a:r>
            <a:r>
              <a:rPr dirty="0" sz="700" spc="3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from</a:t>
            </a:r>
            <a:r>
              <a:rPr dirty="0" sz="700" spc="4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 spc="-10">
                <a:solidFill>
                  <a:srgbClr val="231F20"/>
                </a:solidFill>
                <a:latin typeface="Times New Roman"/>
                <a:cs typeface="Times New Roman"/>
              </a:rPr>
              <a:t>microfractures.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12074168" y="3663560"/>
            <a:ext cx="873760" cy="1358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and</a:t>
            </a:r>
            <a:r>
              <a:rPr dirty="0" sz="700" spc="220">
                <a:solidFill>
                  <a:srgbClr val="231F20"/>
                </a:solidFill>
                <a:latin typeface="Times New Roman"/>
                <a:cs typeface="Times New Roman"/>
              </a:rPr>
              <a:t> 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replacement</a:t>
            </a:r>
            <a:r>
              <a:rPr dirty="0" sz="700" spc="225">
                <a:solidFill>
                  <a:srgbClr val="231F20"/>
                </a:solidFill>
                <a:latin typeface="Times New Roman"/>
                <a:cs typeface="Times New Roman"/>
              </a:rPr>
              <a:t>  </a:t>
            </a:r>
            <a:r>
              <a:rPr dirty="0" sz="700" spc="-25">
                <a:solidFill>
                  <a:srgbClr val="231F20"/>
                </a:solidFill>
                <a:latin typeface="Times New Roman"/>
                <a:cs typeface="Times New Roman"/>
              </a:rPr>
              <a:t>of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11433660" y="3773654"/>
            <a:ext cx="1513840" cy="35623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03200"/>
              </a:lnSpc>
              <a:spcBef>
                <a:spcPts val="95"/>
              </a:spcBef>
            </a:pP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calcite with barite may indicate </a:t>
            </a:r>
            <a:r>
              <a:rPr dirty="0" sz="700" spc="-10">
                <a:solidFill>
                  <a:srgbClr val="231F20"/>
                </a:solidFill>
                <a:latin typeface="Times New Roman"/>
                <a:cs typeface="Times New Roman"/>
              </a:rPr>
              <a:t>localized</a:t>
            </a:r>
            <a:r>
              <a:rPr dirty="0" sz="700" spc="5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alteration</a:t>
            </a:r>
            <a:r>
              <a:rPr dirty="0" sz="700" spc="4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of</a:t>
            </a:r>
            <a:r>
              <a:rPr dirty="0" sz="700" spc="40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U-Pb</a:t>
            </a:r>
            <a:r>
              <a:rPr dirty="0" sz="700" spc="40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system</a:t>
            </a:r>
            <a:r>
              <a:rPr dirty="0" sz="700" spc="4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by</a:t>
            </a:r>
            <a:r>
              <a:rPr dirty="0" sz="700" spc="40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 spc="-10">
                <a:solidFill>
                  <a:srgbClr val="231F20"/>
                </a:solidFill>
                <a:latin typeface="Times New Roman"/>
                <a:cs typeface="Times New Roman"/>
              </a:rPr>
              <a:t>fluid</a:t>
            </a:r>
            <a:r>
              <a:rPr dirty="0" sz="700" spc="5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 spc="-10">
                <a:solidFill>
                  <a:srgbClr val="231F20"/>
                </a:solidFill>
                <a:latin typeface="Times New Roman"/>
                <a:cs typeface="Times New Roman"/>
              </a:rPr>
              <a:t>interaction.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7807810" y="1105496"/>
            <a:ext cx="3497579" cy="78994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55244">
              <a:lnSpc>
                <a:spcPts val="830"/>
              </a:lnSpc>
              <a:spcBef>
                <a:spcPts val="120"/>
              </a:spcBef>
            </a:pPr>
            <a:r>
              <a:rPr dirty="0" sz="700" b="1">
                <a:solidFill>
                  <a:srgbClr val="231F20"/>
                </a:solidFill>
                <a:latin typeface="Times New Roman"/>
                <a:cs typeface="Times New Roman"/>
              </a:rPr>
              <a:t>Alteration</a:t>
            </a:r>
            <a:r>
              <a:rPr dirty="0" sz="700" spc="45" b="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 b="1">
                <a:solidFill>
                  <a:srgbClr val="231F20"/>
                </a:solidFill>
                <a:latin typeface="Times New Roman"/>
                <a:cs typeface="Times New Roman"/>
              </a:rPr>
              <a:t>and</a:t>
            </a:r>
            <a:r>
              <a:rPr dirty="0" sz="700" spc="50" b="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 b="1">
                <a:solidFill>
                  <a:srgbClr val="231F20"/>
                </a:solidFill>
                <a:latin typeface="Times New Roman"/>
                <a:cs typeface="Times New Roman"/>
              </a:rPr>
              <a:t>U-Pb</a:t>
            </a:r>
            <a:r>
              <a:rPr dirty="0" sz="700" spc="50" b="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 b="1">
                <a:solidFill>
                  <a:srgbClr val="231F20"/>
                </a:solidFill>
                <a:latin typeface="Times New Roman"/>
                <a:cs typeface="Times New Roman"/>
              </a:rPr>
              <a:t>Open</a:t>
            </a:r>
            <a:r>
              <a:rPr dirty="0" sz="700" spc="45" b="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 b="1">
                <a:solidFill>
                  <a:srgbClr val="231F20"/>
                </a:solidFill>
                <a:latin typeface="Times New Roman"/>
                <a:cs typeface="Times New Roman"/>
              </a:rPr>
              <a:t>System</a:t>
            </a:r>
            <a:r>
              <a:rPr dirty="0" sz="700" spc="50" b="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 spc="-10" b="1">
                <a:solidFill>
                  <a:srgbClr val="231F20"/>
                </a:solidFill>
                <a:latin typeface="Times New Roman"/>
                <a:cs typeface="Times New Roman"/>
              </a:rPr>
              <a:t>Behavior:</a:t>
            </a:r>
            <a:endParaRPr sz="700">
              <a:latin typeface="Times New Roman"/>
              <a:cs typeface="Times New Roman"/>
            </a:endParaRPr>
          </a:p>
          <a:p>
            <a:pPr marL="72390" indent="-59690">
              <a:lnSpc>
                <a:spcPts val="830"/>
              </a:lnSpc>
              <a:buChar char="-"/>
              <a:tabLst>
                <a:tab pos="72390" algn="l"/>
              </a:tabLst>
            </a:pP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Calcite</a:t>
            </a:r>
            <a:r>
              <a:rPr dirty="0" sz="700" spc="3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in</a:t>
            </a:r>
            <a:r>
              <a:rPr dirty="0" sz="700" spc="3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high</a:t>
            </a:r>
            <a:r>
              <a:rPr dirty="0" sz="700" spc="3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temperature</a:t>
            </a:r>
            <a:r>
              <a:rPr dirty="0" sz="700" spc="3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(&gt;</a:t>
            </a:r>
            <a:r>
              <a:rPr dirty="0" sz="700" spc="3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300°</a:t>
            </a:r>
            <a:r>
              <a:rPr dirty="0" sz="700" spc="3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C)</a:t>
            </a:r>
            <a:r>
              <a:rPr dirty="0" sz="700" spc="3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is</a:t>
            </a:r>
            <a:r>
              <a:rPr dirty="0" sz="700" spc="3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susceptible</a:t>
            </a:r>
            <a:r>
              <a:rPr dirty="0" sz="700" spc="3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to</a:t>
            </a:r>
            <a:r>
              <a:rPr dirty="0" sz="700" spc="3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solid-state</a:t>
            </a:r>
            <a:r>
              <a:rPr dirty="0" sz="700" spc="3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diffusion</a:t>
            </a:r>
            <a:r>
              <a:rPr dirty="0" sz="700" spc="3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of</a:t>
            </a:r>
            <a:r>
              <a:rPr dirty="0" sz="700" spc="3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Pb</a:t>
            </a:r>
            <a:r>
              <a:rPr dirty="0" sz="700" spc="3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 spc="-10">
                <a:solidFill>
                  <a:srgbClr val="231F20"/>
                </a:solidFill>
                <a:latin typeface="Times New Roman"/>
                <a:cs typeface="Times New Roman"/>
              </a:rPr>
              <a:t>(Cherniak,</a:t>
            </a:r>
            <a:endParaRPr sz="700">
              <a:latin typeface="Times New Roman"/>
              <a:cs typeface="Times New Roman"/>
            </a:endParaRPr>
          </a:p>
          <a:p>
            <a:pPr marL="72390">
              <a:lnSpc>
                <a:spcPct val="100000"/>
              </a:lnSpc>
              <a:spcBef>
                <a:spcPts val="30"/>
              </a:spcBef>
            </a:pP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1997;</a:t>
            </a:r>
            <a:r>
              <a:rPr dirty="0" sz="700" spc="2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Roberts</a:t>
            </a:r>
            <a:r>
              <a:rPr dirty="0" sz="700" spc="3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et</a:t>
            </a:r>
            <a:r>
              <a:rPr dirty="0" sz="700" spc="3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al.,</a:t>
            </a:r>
            <a:r>
              <a:rPr dirty="0" sz="700" spc="3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 spc="-10">
                <a:solidFill>
                  <a:srgbClr val="231F20"/>
                </a:solidFill>
                <a:latin typeface="Times New Roman"/>
                <a:cs typeface="Times New Roman"/>
              </a:rPr>
              <a:t>2020).</a:t>
            </a:r>
            <a:endParaRPr sz="700">
              <a:latin typeface="Times New Roman"/>
              <a:cs typeface="Times New Roman"/>
            </a:endParaRPr>
          </a:p>
          <a:p>
            <a:pPr marL="72390" indent="-59690">
              <a:lnSpc>
                <a:spcPct val="100000"/>
              </a:lnSpc>
              <a:spcBef>
                <a:spcPts val="25"/>
              </a:spcBef>
              <a:buChar char="-"/>
              <a:tabLst>
                <a:tab pos="72390" algn="l"/>
              </a:tabLst>
            </a:pP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Alteration</a:t>
            </a:r>
            <a:r>
              <a:rPr dirty="0" sz="700" spc="3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that</a:t>
            </a:r>
            <a:r>
              <a:rPr dirty="0" sz="700" spc="3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affects</a:t>
            </a:r>
            <a:r>
              <a:rPr dirty="0" sz="700" spc="3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dirty="0" sz="700" spc="3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U-Pb</a:t>
            </a:r>
            <a:r>
              <a:rPr dirty="0" sz="700" spc="3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system</a:t>
            </a:r>
            <a:r>
              <a:rPr dirty="0" sz="700" spc="3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is</a:t>
            </a:r>
            <a:r>
              <a:rPr dirty="0" sz="700" spc="3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most</a:t>
            </a:r>
            <a:r>
              <a:rPr dirty="0" sz="700" spc="3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likely</a:t>
            </a:r>
            <a:r>
              <a:rPr dirty="0" sz="700" spc="3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fluid-</a:t>
            </a:r>
            <a:r>
              <a:rPr dirty="0" sz="700" spc="-10">
                <a:solidFill>
                  <a:srgbClr val="231F20"/>
                </a:solidFill>
                <a:latin typeface="Times New Roman"/>
                <a:cs typeface="Times New Roman"/>
              </a:rPr>
              <a:t>assisted.</a:t>
            </a:r>
            <a:endParaRPr sz="700">
              <a:latin typeface="Times New Roman"/>
              <a:cs typeface="Times New Roman"/>
            </a:endParaRPr>
          </a:p>
          <a:p>
            <a:pPr marL="72390" marR="127000" indent="-60325">
              <a:lnSpc>
                <a:spcPct val="103200"/>
              </a:lnSpc>
              <a:buChar char="-"/>
              <a:tabLst>
                <a:tab pos="72390" algn="l"/>
              </a:tabLst>
            </a:pP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U</a:t>
            </a:r>
            <a:r>
              <a:rPr dirty="0" sz="700" spc="3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is</a:t>
            </a:r>
            <a:r>
              <a:rPr dirty="0" sz="700" spc="3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more</a:t>
            </a:r>
            <a:r>
              <a:rPr dirty="0" sz="700" spc="3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soluble</a:t>
            </a:r>
            <a:r>
              <a:rPr dirty="0" sz="700" spc="3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than</a:t>
            </a:r>
            <a:r>
              <a:rPr dirty="0" sz="700" spc="3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Pb,</a:t>
            </a:r>
            <a:r>
              <a:rPr dirty="0" sz="700" spc="3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so</a:t>
            </a:r>
            <a:r>
              <a:rPr dirty="0" sz="700" spc="3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interaction</a:t>
            </a:r>
            <a:r>
              <a:rPr dirty="0" sz="700" spc="3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with</a:t>
            </a:r>
            <a:r>
              <a:rPr dirty="0" sz="700" spc="3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oxidizing</a:t>
            </a:r>
            <a:r>
              <a:rPr dirty="0" sz="700" spc="3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fluids</a:t>
            </a:r>
            <a:r>
              <a:rPr dirty="0" sz="700" spc="3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is</a:t>
            </a:r>
            <a:r>
              <a:rPr dirty="0" sz="700" spc="3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more</a:t>
            </a:r>
            <a:r>
              <a:rPr dirty="0" sz="700" spc="3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likely</a:t>
            </a:r>
            <a:r>
              <a:rPr dirty="0" sz="700" spc="3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to</a:t>
            </a:r>
            <a:r>
              <a:rPr dirty="0" sz="700" spc="3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remove</a:t>
            </a:r>
            <a:r>
              <a:rPr dirty="0" sz="700" spc="3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 spc="-50">
                <a:solidFill>
                  <a:srgbClr val="231F20"/>
                </a:solidFill>
                <a:latin typeface="Times New Roman"/>
                <a:cs typeface="Times New Roman"/>
              </a:rPr>
              <a:t>U</a:t>
            </a:r>
            <a:r>
              <a:rPr dirty="0" sz="700" spc="5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than</a:t>
            </a:r>
            <a:r>
              <a:rPr dirty="0" sz="700" spc="3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Pb.</a:t>
            </a:r>
            <a:r>
              <a:rPr dirty="0" sz="700" spc="3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However,</a:t>
            </a:r>
            <a:r>
              <a:rPr dirty="0" sz="700" spc="3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Pb</a:t>
            </a:r>
            <a:r>
              <a:rPr dirty="0" sz="700" spc="3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is</a:t>
            </a:r>
            <a:r>
              <a:rPr dirty="0" sz="700" spc="3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less</a:t>
            </a:r>
            <a:r>
              <a:rPr dirty="0" sz="700" spc="3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favorable</a:t>
            </a:r>
            <a:r>
              <a:rPr dirty="0" sz="700" spc="3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in</a:t>
            </a:r>
            <a:r>
              <a:rPr dirty="0" sz="700" spc="3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calcite</a:t>
            </a:r>
            <a:r>
              <a:rPr dirty="0" sz="700" spc="3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structure.</a:t>
            </a:r>
            <a:r>
              <a:rPr dirty="0" sz="700" spc="2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Thus,</a:t>
            </a:r>
            <a:r>
              <a:rPr dirty="0" sz="700" spc="3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mobility</a:t>
            </a:r>
            <a:r>
              <a:rPr dirty="0" sz="700" spc="3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of</a:t>
            </a:r>
            <a:r>
              <a:rPr dirty="0" sz="700" spc="3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Pb</a:t>
            </a:r>
            <a:r>
              <a:rPr dirty="0" sz="700" spc="3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and</a:t>
            </a:r>
            <a:r>
              <a:rPr dirty="0" sz="700" spc="3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 spc="-50">
                <a:solidFill>
                  <a:srgbClr val="231F20"/>
                </a:solidFill>
                <a:latin typeface="Times New Roman"/>
                <a:cs typeface="Times New Roman"/>
              </a:rPr>
              <a:t>U</a:t>
            </a:r>
            <a:r>
              <a:rPr dirty="0" sz="700" spc="5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should</a:t>
            </a:r>
            <a:r>
              <a:rPr dirty="0" sz="700" spc="4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be</a:t>
            </a:r>
            <a:r>
              <a:rPr dirty="0" sz="700" spc="4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considered</a:t>
            </a:r>
            <a:r>
              <a:rPr dirty="0" sz="700" spc="4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 spc="-10">
                <a:solidFill>
                  <a:srgbClr val="231F20"/>
                </a:solidFill>
                <a:latin typeface="Times New Roman"/>
                <a:cs typeface="Times New Roman"/>
              </a:rPr>
              <a:t>possible.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4120215" y="2992996"/>
            <a:ext cx="1514475" cy="101663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21590" indent="-635">
              <a:lnSpc>
                <a:spcPct val="103200"/>
              </a:lnSpc>
              <a:spcBef>
                <a:spcPts val="95"/>
              </a:spcBef>
            </a:pPr>
            <a:r>
              <a:rPr dirty="0" u="sng" sz="700" i="1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Figure</a:t>
            </a:r>
            <a:r>
              <a:rPr dirty="0" u="sng" sz="700" spc="80" i="1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700" i="1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2</a:t>
            </a:r>
            <a:r>
              <a:rPr dirty="0" u="none" sz="700" spc="85" i="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-</a:t>
            </a:r>
            <a:r>
              <a:rPr dirty="0" u="none" sz="700" spc="6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 spc="-10">
                <a:solidFill>
                  <a:srgbClr val="231F20"/>
                </a:solidFill>
                <a:latin typeface="Times New Roman"/>
                <a:cs typeface="Times New Roman"/>
              </a:rPr>
              <a:t>Tera-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Wasserburg</a:t>
            </a:r>
            <a:r>
              <a:rPr dirty="0" u="none" sz="700" spc="8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plot</a:t>
            </a:r>
            <a:r>
              <a:rPr dirty="0" u="none" sz="700" spc="8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of</a:t>
            </a:r>
            <a:r>
              <a:rPr dirty="0" u="none" sz="700" spc="8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 spc="-25">
                <a:solidFill>
                  <a:srgbClr val="231F20"/>
                </a:solidFill>
                <a:latin typeface="Times New Roman"/>
                <a:cs typeface="Times New Roman"/>
              </a:rPr>
              <a:t>un-</a:t>
            </a:r>
            <a:r>
              <a:rPr dirty="0" u="none" sz="700" spc="5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published</a:t>
            </a:r>
            <a:r>
              <a:rPr dirty="0" u="none" sz="700" spc="3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data</a:t>
            </a:r>
            <a:r>
              <a:rPr dirty="0" u="none" sz="700" spc="3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from</a:t>
            </a:r>
            <a:r>
              <a:rPr dirty="0" u="none" sz="700" spc="3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calcite</a:t>
            </a:r>
            <a:r>
              <a:rPr dirty="0" u="none" sz="700" spc="3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 spc="-10">
                <a:solidFill>
                  <a:srgbClr val="231F20"/>
                </a:solidFill>
                <a:latin typeface="Times New Roman"/>
                <a:cs typeface="Times New Roman"/>
              </a:rPr>
              <a:t>vein.</a:t>
            </a:r>
            <a:endParaRPr sz="700">
              <a:latin typeface="Times New Roman"/>
              <a:cs typeface="Times New Roman"/>
            </a:endParaRPr>
          </a:p>
          <a:p>
            <a:pPr algn="just" marL="72390" marR="21590" indent="-60325">
              <a:lnSpc>
                <a:spcPct val="103200"/>
              </a:lnSpc>
              <a:buChar char="-"/>
              <a:tabLst>
                <a:tab pos="72390" algn="l"/>
              </a:tabLst>
            </a:pP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Low</a:t>
            </a:r>
            <a:r>
              <a:rPr dirty="0" sz="700" spc="12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U/Pb</a:t>
            </a:r>
            <a:r>
              <a:rPr dirty="0" sz="700" spc="12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ratios</a:t>
            </a:r>
            <a:r>
              <a:rPr dirty="0" sz="700" spc="12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are</a:t>
            </a:r>
            <a:r>
              <a:rPr dirty="0" sz="700" spc="12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common</a:t>
            </a:r>
            <a:r>
              <a:rPr dirty="0" sz="700" spc="12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in</a:t>
            </a:r>
            <a:r>
              <a:rPr dirty="0" sz="700" spc="12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 spc="-20">
                <a:solidFill>
                  <a:srgbClr val="231F20"/>
                </a:solidFill>
                <a:latin typeface="Times New Roman"/>
                <a:cs typeface="Times New Roman"/>
              </a:rPr>
              <a:t>cal-</a:t>
            </a:r>
            <a:r>
              <a:rPr dirty="0" sz="700" spc="5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cite,</a:t>
            </a:r>
            <a:r>
              <a:rPr dirty="0" sz="700" spc="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leading</a:t>
            </a:r>
            <a:r>
              <a:rPr dirty="0" sz="700" spc="1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to</a:t>
            </a:r>
            <a:r>
              <a:rPr dirty="0" sz="700" spc="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“clumping”</a:t>
            </a:r>
            <a:r>
              <a:rPr dirty="0" sz="700" spc="1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of</a:t>
            </a:r>
            <a:r>
              <a:rPr dirty="0" sz="700" spc="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data</a:t>
            </a:r>
            <a:r>
              <a:rPr dirty="0" sz="700" spc="1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 spc="-20">
                <a:solidFill>
                  <a:srgbClr val="231F20"/>
                </a:solidFill>
                <a:latin typeface="Times New Roman"/>
                <a:cs typeface="Times New Roman"/>
              </a:rPr>
              <a:t>sets</a:t>
            </a:r>
            <a:r>
              <a:rPr dirty="0" sz="700" spc="5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near</a:t>
            </a:r>
            <a:r>
              <a:rPr dirty="0" sz="700" spc="4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y-</a:t>
            </a:r>
            <a:r>
              <a:rPr dirty="0" sz="700" spc="-10">
                <a:solidFill>
                  <a:srgbClr val="231F20"/>
                </a:solidFill>
                <a:latin typeface="Times New Roman"/>
                <a:cs typeface="Times New Roman"/>
              </a:rPr>
              <a:t>intercept.</a:t>
            </a:r>
            <a:endParaRPr sz="700">
              <a:latin typeface="Times New Roman"/>
              <a:cs typeface="Times New Roman"/>
            </a:endParaRPr>
          </a:p>
          <a:p>
            <a:pPr algn="just" marL="72390" indent="-59690">
              <a:lnSpc>
                <a:spcPct val="100000"/>
              </a:lnSpc>
              <a:spcBef>
                <a:spcPts val="25"/>
              </a:spcBef>
              <a:buChar char="-"/>
              <a:tabLst>
                <a:tab pos="72390" algn="l"/>
              </a:tabLst>
            </a:pP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Large</a:t>
            </a:r>
            <a:r>
              <a:rPr dirty="0" sz="700" spc="4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errors</a:t>
            </a:r>
            <a:r>
              <a:rPr dirty="0" sz="700" spc="5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result,</a:t>
            </a:r>
            <a:r>
              <a:rPr dirty="0" sz="700" spc="5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typically</a:t>
            </a:r>
            <a:r>
              <a:rPr dirty="0" sz="700" spc="4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~30-</a:t>
            </a:r>
            <a:r>
              <a:rPr dirty="0" sz="700" spc="-20">
                <a:solidFill>
                  <a:srgbClr val="231F20"/>
                </a:solidFill>
                <a:latin typeface="Times New Roman"/>
                <a:cs typeface="Times New Roman"/>
              </a:rPr>
              <a:t>60%.</a:t>
            </a:r>
            <a:endParaRPr sz="700">
              <a:latin typeface="Times New Roman"/>
              <a:cs typeface="Times New Roman"/>
            </a:endParaRPr>
          </a:p>
          <a:p>
            <a:pPr algn="just" marL="72390" marR="21590" indent="-60325">
              <a:lnSpc>
                <a:spcPct val="103200"/>
              </a:lnSpc>
              <a:buChar char="-"/>
              <a:tabLst>
                <a:tab pos="72390" algn="l"/>
              </a:tabLst>
            </a:pP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Some</a:t>
            </a:r>
            <a:r>
              <a:rPr dirty="0" sz="700" spc="4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dates</a:t>
            </a:r>
            <a:r>
              <a:rPr dirty="0" sz="700" spc="4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with</a:t>
            </a:r>
            <a:r>
              <a:rPr dirty="0" sz="700" spc="5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these</a:t>
            </a:r>
            <a:r>
              <a:rPr dirty="0" sz="700" spc="4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or</a:t>
            </a:r>
            <a:r>
              <a:rPr dirty="0" sz="700" spc="5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larger</a:t>
            </a:r>
            <a:r>
              <a:rPr dirty="0" sz="700" spc="4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(up</a:t>
            </a:r>
            <a:r>
              <a:rPr dirty="0" sz="700" spc="5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 spc="-25">
                <a:solidFill>
                  <a:srgbClr val="231F20"/>
                </a:solidFill>
                <a:latin typeface="Times New Roman"/>
                <a:cs typeface="Times New Roman"/>
              </a:rPr>
              <a:t>to</a:t>
            </a:r>
            <a:r>
              <a:rPr dirty="0" sz="700" spc="5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95%)</a:t>
            </a:r>
            <a:r>
              <a:rPr dirty="0" sz="700" spc="16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errors</a:t>
            </a:r>
            <a:r>
              <a:rPr dirty="0" sz="700" spc="16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have</a:t>
            </a:r>
            <a:r>
              <a:rPr dirty="0" sz="700" spc="16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been</a:t>
            </a:r>
            <a:r>
              <a:rPr dirty="0" sz="700" spc="16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published,</a:t>
            </a:r>
            <a:r>
              <a:rPr dirty="0" sz="700" spc="16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 spc="-25">
                <a:solidFill>
                  <a:srgbClr val="231F20"/>
                </a:solidFill>
                <a:latin typeface="Times New Roman"/>
                <a:cs typeface="Times New Roman"/>
              </a:rPr>
              <a:t>or</a:t>
            </a:r>
            <a:r>
              <a:rPr dirty="0" sz="700" spc="5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presumably</a:t>
            </a:r>
            <a:r>
              <a:rPr dirty="0" sz="700" spc="5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remain</a:t>
            </a:r>
            <a:r>
              <a:rPr dirty="0" sz="700" spc="6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 spc="-10">
                <a:solidFill>
                  <a:srgbClr val="231F20"/>
                </a:solidFill>
                <a:latin typeface="Times New Roman"/>
                <a:cs typeface="Times New Roman"/>
              </a:rPr>
              <a:t>unreported.</a:t>
            </a:r>
            <a:endParaRPr sz="700">
              <a:latin typeface="Times New Roman"/>
              <a:cs typeface="Times New Roman"/>
            </a:endParaRPr>
          </a:p>
        </p:txBody>
      </p:sp>
      <p:pic>
        <p:nvPicPr>
          <p:cNvPr id="22" name="object 22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032154" y="2896303"/>
            <a:ext cx="1361993" cy="1236998"/>
          </a:xfrm>
          <a:prstGeom prst="rect">
            <a:avLst/>
          </a:prstGeom>
        </p:spPr>
      </p:pic>
      <p:sp>
        <p:nvSpPr>
          <p:cNvPr id="23" name="object 23" descr=""/>
          <p:cNvSpPr txBox="1"/>
          <p:nvPr/>
        </p:nvSpPr>
        <p:spPr>
          <a:xfrm>
            <a:off x="6376575" y="2898437"/>
            <a:ext cx="878205" cy="259079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750">
                <a:solidFill>
                  <a:srgbClr val="231F20"/>
                </a:solidFill>
                <a:latin typeface="Myriad Pro"/>
                <a:cs typeface="Myriad Pro"/>
              </a:rPr>
              <a:t>152.9</a:t>
            </a:r>
            <a:r>
              <a:rPr dirty="0" sz="750" spc="10">
                <a:solidFill>
                  <a:srgbClr val="231F20"/>
                </a:solidFill>
                <a:latin typeface="Myriad Pro"/>
                <a:cs typeface="Myriad Pro"/>
              </a:rPr>
              <a:t> </a:t>
            </a:r>
            <a:r>
              <a:rPr dirty="0" sz="750">
                <a:solidFill>
                  <a:srgbClr val="231F20"/>
                </a:solidFill>
                <a:latin typeface="Myriad Pro"/>
                <a:cs typeface="Myriad Pro"/>
              </a:rPr>
              <a:t>±</a:t>
            </a:r>
            <a:r>
              <a:rPr dirty="0" sz="750" spc="10">
                <a:solidFill>
                  <a:srgbClr val="231F20"/>
                </a:solidFill>
                <a:latin typeface="Myriad Pro"/>
                <a:cs typeface="Myriad Pro"/>
              </a:rPr>
              <a:t> </a:t>
            </a:r>
            <a:r>
              <a:rPr dirty="0" sz="750">
                <a:solidFill>
                  <a:srgbClr val="231F20"/>
                </a:solidFill>
                <a:latin typeface="Myriad Pro"/>
                <a:cs typeface="Myriad Pro"/>
              </a:rPr>
              <a:t>53</a:t>
            </a:r>
            <a:r>
              <a:rPr dirty="0" sz="750" spc="10">
                <a:solidFill>
                  <a:srgbClr val="231F20"/>
                </a:solidFill>
                <a:latin typeface="Myriad Pro"/>
                <a:cs typeface="Myriad Pro"/>
              </a:rPr>
              <a:t> </a:t>
            </a:r>
            <a:r>
              <a:rPr dirty="0" sz="750">
                <a:solidFill>
                  <a:srgbClr val="231F20"/>
                </a:solidFill>
                <a:latin typeface="Myriad Pro"/>
                <a:cs typeface="Myriad Pro"/>
              </a:rPr>
              <a:t>Ma</a:t>
            </a:r>
            <a:r>
              <a:rPr dirty="0" sz="750" spc="10">
                <a:solidFill>
                  <a:srgbClr val="231F20"/>
                </a:solidFill>
                <a:latin typeface="Myriad Pro"/>
                <a:cs typeface="Myriad Pro"/>
              </a:rPr>
              <a:t> </a:t>
            </a:r>
            <a:r>
              <a:rPr dirty="0" sz="750" spc="-10">
                <a:solidFill>
                  <a:srgbClr val="231F20"/>
                </a:solidFill>
                <a:latin typeface="Myriad Pro"/>
                <a:cs typeface="Myriad Pro"/>
              </a:rPr>
              <a:t>(n=25)</a:t>
            </a:r>
            <a:endParaRPr sz="750">
              <a:latin typeface="Myriad Pro"/>
              <a:cs typeface="Myriad Pro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 sz="750">
                <a:solidFill>
                  <a:srgbClr val="231F20"/>
                </a:solidFill>
                <a:latin typeface="Myriad Pro"/>
                <a:cs typeface="Myriad Pro"/>
              </a:rPr>
              <a:t>MSWD</a:t>
            </a:r>
            <a:r>
              <a:rPr dirty="0" sz="750" spc="10">
                <a:solidFill>
                  <a:srgbClr val="231F20"/>
                </a:solidFill>
                <a:latin typeface="Myriad Pro"/>
                <a:cs typeface="Myriad Pro"/>
              </a:rPr>
              <a:t> </a:t>
            </a:r>
            <a:r>
              <a:rPr dirty="0" sz="750">
                <a:solidFill>
                  <a:srgbClr val="231F20"/>
                </a:solidFill>
                <a:latin typeface="Myriad Pro"/>
                <a:cs typeface="Myriad Pro"/>
              </a:rPr>
              <a:t>=</a:t>
            </a:r>
            <a:r>
              <a:rPr dirty="0" sz="750" spc="15">
                <a:solidFill>
                  <a:srgbClr val="231F20"/>
                </a:solidFill>
                <a:latin typeface="Myriad Pro"/>
                <a:cs typeface="Myriad Pro"/>
              </a:rPr>
              <a:t> </a:t>
            </a:r>
            <a:r>
              <a:rPr dirty="0" sz="750" spc="-25">
                <a:solidFill>
                  <a:srgbClr val="231F20"/>
                </a:solidFill>
                <a:latin typeface="Myriad Pro"/>
                <a:cs typeface="Myriad Pro"/>
              </a:rPr>
              <a:t>1.2</a:t>
            </a:r>
            <a:endParaRPr sz="750">
              <a:latin typeface="Myriad Pro"/>
              <a:cs typeface="Myriad Pro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5834332" y="3322181"/>
            <a:ext cx="113664" cy="34226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565"/>
              </a:lnSpc>
            </a:pPr>
            <a:r>
              <a:rPr dirty="0" sz="300" spc="-10">
                <a:solidFill>
                  <a:srgbClr val="231F20"/>
                </a:solidFill>
                <a:latin typeface="Myriad Pro"/>
                <a:cs typeface="Myriad Pro"/>
              </a:rPr>
              <a:t>207</a:t>
            </a:r>
            <a:r>
              <a:rPr dirty="0" baseline="-20202" sz="825" spc="-15">
                <a:solidFill>
                  <a:srgbClr val="231F20"/>
                </a:solidFill>
                <a:latin typeface="Myriad Pro"/>
                <a:cs typeface="Myriad Pro"/>
              </a:rPr>
              <a:t>Pb/</a:t>
            </a:r>
            <a:r>
              <a:rPr dirty="0" sz="300" spc="-10">
                <a:solidFill>
                  <a:srgbClr val="231F20"/>
                </a:solidFill>
                <a:latin typeface="Myriad Pro"/>
                <a:cs typeface="Myriad Pro"/>
              </a:rPr>
              <a:t>206</a:t>
            </a:r>
            <a:r>
              <a:rPr dirty="0" baseline="-20202" sz="825" spc="-15">
                <a:solidFill>
                  <a:srgbClr val="231F20"/>
                </a:solidFill>
                <a:latin typeface="Myriad Pro"/>
                <a:cs typeface="Myriad Pro"/>
              </a:rPr>
              <a:t>Pb</a:t>
            </a:r>
            <a:endParaRPr baseline="-20202" sz="825">
              <a:latin typeface="Myriad Pro"/>
              <a:cs typeface="Myriad Pro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5922126" y="2884758"/>
            <a:ext cx="115570" cy="11303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50" spc="-25">
                <a:solidFill>
                  <a:srgbClr val="231F20"/>
                </a:solidFill>
                <a:latin typeface="Myriad Pro"/>
                <a:cs typeface="Myriad Pro"/>
              </a:rPr>
              <a:t>1.0</a:t>
            </a:r>
            <a:endParaRPr sz="550">
              <a:latin typeface="Myriad Pro"/>
              <a:cs typeface="Myriad Pro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5922636" y="3105774"/>
            <a:ext cx="115570" cy="11303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50" spc="-25">
                <a:solidFill>
                  <a:srgbClr val="231F20"/>
                </a:solidFill>
                <a:latin typeface="Myriad Pro"/>
                <a:cs typeface="Myriad Pro"/>
              </a:rPr>
              <a:t>0.8</a:t>
            </a:r>
            <a:endParaRPr sz="550">
              <a:latin typeface="Myriad Pro"/>
              <a:cs typeface="Myriad Pro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5925262" y="3324967"/>
            <a:ext cx="115570" cy="11303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50" spc="-25">
                <a:solidFill>
                  <a:srgbClr val="231F20"/>
                </a:solidFill>
                <a:latin typeface="Myriad Pro"/>
                <a:cs typeface="Myriad Pro"/>
              </a:rPr>
              <a:t>0.6</a:t>
            </a:r>
            <a:endParaRPr sz="550">
              <a:latin typeface="Myriad Pro"/>
              <a:cs typeface="Myriad Pro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5925262" y="3555686"/>
            <a:ext cx="115570" cy="11303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50" spc="-25">
                <a:solidFill>
                  <a:srgbClr val="231F20"/>
                </a:solidFill>
                <a:latin typeface="Myriad Pro"/>
                <a:cs typeface="Myriad Pro"/>
              </a:rPr>
              <a:t>0.4</a:t>
            </a:r>
            <a:endParaRPr sz="550">
              <a:latin typeface="Myriad Pro"/>
              <a:cs typeface="Myriad Pro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5927888" y="3775390"/>
            <a:ext cx="115570" cy="11303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50" spc="-25">
                <a:solidFill>
                  <a:srgbClr val="231F20"/>
                </a:solidFill>
                <a:latin typeface="Myriad Pro"/>
                <a:cs typeface="Myriad Pro"/>
              </a:rPr>
              <a:t>0.2</a:t>
            </a:r>
            <a:endParaRPr sz="550">
              <a:latin typeface="Myriad Pro"/>
              <a:cs typeface="Myriad Pro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5927888" y="3997355"/>
            <a:ext cx="115570" cy="11303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50" spc="-25">
                <a:solidFill>
                  <a:srgbClr val="231F20"/>
                </a:solidFill>
                <a:latin typeface="Myriad Pro"/>
                <a:cs typeface="Myriad Pro"/>
              </a:rPr>
              <a:t>0.0</a:t>
            </a:r>
            <a:endParaRPr sz="550">
              <a:latin typeface="Myriad Pro"/>
              <a:cs typeface="Myriad Pro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6051437" y="4097432"/>
            <a:ext cx="1057910" cy="16319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38100">
              <a:lnSpc>
                <a:spcPts val="525"/>
              </a:lnSpc>
              <a:spcBef>
                <a:spcPts val="125"/>
              </a:spcBef>
              <a:tabLst>
                <a:tab pos="324485" algn="l"/>
                <a:tab pos="631825" algn="l"/>
                <a:tab pos="944244" algn="l"/>
              </a:tabLst>
            </a:pPr>
            <a:r>
              <a:rPr dirty="0" sz="550" spc="-50">
                <a:solidFill>
                  <a:srgbClr val="231F20"/>
                </a:solidFill>
                <a:latin typeface="Myriad Pro"/>
                <a:cs typeface="Myriad Pro"/>
              </a:rPr>
              <a:t>0</a:t>
            </a:r>
            <a:r>
              <a:rPr dirty="0" sz="550">
                <a:solidFill>
                  <a:srgbClr val="231F20"/>
                </a:solidFill>
                <a:latin typeface="Myriad Pro"/>
                <a:cs typeface="Myriad Pro"/>
              </a:rPr>
              <a:t>	</a:t>
            </a:r>
            <a:r>
              <a:rPr dirty="0" sz="550" spc="-25">
                <a:solidFill>
                  <a:srgbClr val="231F20"/>
                </a:solidFill>
                <a:latin typeface="Myriad Pro"/>
                <a:cs typeface="Myriad Pro"/>
              </a:rPr>
              <a:t>20</a:t>
            </a:r>
            <a:r>
              <a:rPr dirty="0" sz="550">
                <a:solidFill>
                  <a:srgbClr val="231F20"/>
                </a:solidFill>
                <a:latin typeface="Myriad Pro"/>
                <a:cs typeface="Myriad Pro"/>
              </a:rPr>
              <a:t>	</a:t>
            </a:r>
            <a:r>
              <a:rPr dirty="0" sz="550" spc="-25">
                <a:solidFill>
                  <a:srgbClr val="231F20"/>
                </a:solidFill>
                <a:latin typeface="Myriad Pro"/>
                <a:cs typeface="Myriad Pro"/>
              </a:rPr>
              <a:t>40</a:t>
            </a:r>
            <a:r>
              <a:rPr dirty="0" sz="550">
                <a:solidFill>
                  <a:srgbClr val="231F20"/>
                </a:solidFill>
                <a:latin typeface="Myriad Pro"/>
                <a:cs typeface="Myriad Pro"/>
              </a:rPr>
              <a:t>	</a:t>
            </a:r>
            <a:r>
              <a:rPr dirty="0" sz="550" spc="-25">
                <a:solidFill>
                  <a:srgbClr val="231F20"/>
                </a:solidFill>
                <a:latin typeface="Myriad Pro"/>
                <a:cs typeface="Myriad Pro"/>
              </a:rPr>
              <a:t>60</a:t>
            </a:r>
            <a:endParaRPr sz="550">
              <a:latin typeface="Myriad Pro"/>
              <a:cs typeface="Myriad Pro"/>
            </a:endParaRPr>
          </a:p>
          <a:p>
            <a:pPr marL="508634">
              <a:lnSpc>
                <a:spcPts val="525"/>
              </a:lnSpc>
            </a:pPr>
            <a:r>
              <a:rPr dirty="0" sz="300" spc="-10">
                <a:solidFill>
                  <a:srgbClr val="231F20"/>
                </a:solidFill>
                <a:latin typeface="Myriad Pro"/>
                <a:cs typeface="Myriad Pro"/>
              </a:rPr>
              <a:t>238</a:t>
            </a:r>
            <a:r>
              <a:rPr dirty="0" baseline="-20202" sz="825" spc="-15">
                <a:solidFill>
                  <a:srgbClr val="231F20"/>
                </a:solidFill>
                <a:latin typeface="Myriad Pro"/>
                <a:cs typeface="Myriad Pro"/>
              </a:rPr>
              <a:t>U/</a:t>
            </a:r>
            <a:r>
              <a:rPr dirty="0" sz="300" spc="-10">
                <a:solidFill>
                  <a:srgbClr val="231F20"/>
                </a:solidFill>
                <a:latin typeface="Myriad Pro"/>
                <a:cs typeface="Myriad Pro"/>
              </a:rPr>
              <a:t>206</a:t>
            </a:r>
            <a:r>
              <a:rPr dirty="0" baseline="-20202" sz="825" spc="-15">
                <a:solidFill>
                  <a:srgbClr val="231F20"/>
                </a:solidFill>
                <a:latin typeface="Myriad Pro"/>
                <a:cs typeface="Myriad Pro"/>
              </a:rPr>
              <a:t>Pb</a:t>
            </a:r>
            <a:endParaRPr baseline="-20202" sz="825">
              <a:latin typeface="Myriad Pro"/>
              <a:cs typeface="Myriad Pro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7295494" y="4098235"/>
            <a:ext cx="100330" cy="11303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50" spc="-25">
                <a:solidFill>
                  <a:srgbClr val="231F20"/>
                </a:solidFill>
                <a:latin typeface="Myriad Pro"/>
                <a:cs typeface="Myriad Pro"/>
              </a:rPr>
              <a:t>80</a:t>
            </a:r>
            <a:endParaRPr sz="550">
              <a:latin typeface="Myriad Pro"/>
              <a:cs typeface="Myriad Pro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4040809" y="1216416"/>
            <a:ext cx="3714750" cy="165100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algn="just" marL="97790" indent="-59690">
              <a:lnSpc>
                <a:spcPct val="100000"/>
              </a:lnSpc>
              <a:spcBef>
                <a:spcPts val="120"/>
              </a:spcBef>
              <a:buChar char="-"/>
              <a:tabLst>
                <a:tab pos="97790" algn="l"/>
              </a:tabLst>
            </a:pP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U</a:t>
            </a:r>
            <a:r>
              <a:rPr dirty="0" sz="700" spc="3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and</a:t>
            </a:r>
            <a:r>
              <a:rPr dirty="0" sz="700" spc="4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Pb</a:t>
            </a:r>
            <a:r>
              <a:rPr dirty="0" sz="700" spc="3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replace</a:t>
            </a:r>
            <a:r>
              <a:rPr dirty="0" sz="700" spc="4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Ca</a:t>
            </a:r>
            <a:r>
              <a:rPr dirty="0" baseline="34722" sz="600">
                <a:solidFill>
                  <a:srgbClr val="231F20"/>
                </a:solidFill>
                <a:latin typeface="Times New Roman"/>
                <a:cs typeface="Times New Roman"/>
              </a:rPr>
              <a:t>2+</a:t>
            </a:r>
            <a:r>
              <a:rPr dirty="0" baseline="34722" sz="600" spc="352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in</a:t>
            </a:r>
            <a:r>
              <a:rPr dirty="0" sz="700" spc="3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dirty="0" sz="700" spc="4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calcite</a:t>
            </a:r>
            <a:r>
              <a:rPr dirty="0" sz="700" spc="3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crystal</a:t>
            </a:r>
            <a:r>
              <a:rPr dirty="0" sz="700" spc="4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lattice</a:t>
            </a:r>
            <a:r>
              <a:rPr dirty="0" sz="700" spc="4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dependent</a:t>
            </a:r>
            <a:r>
              <a:rPr dirty="0" sz="700" spc="3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on</a:t>
            </a:r>
            <a:r>
              <a:rPr dirty="0" sz="700" spc="4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numerous</a:t>
            </a:r>
            <a:r>
              <a:rPr dirty="0" sz="700" spc="3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environmental</a:t>
            </a:r>
            <a:r>
              <a:rPr dirty="0" sz="700" spc="4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 spc="-10">
                <a:solidFill>
                  <a:srgbClr val="231F20"/>
                </a:solidFill>
                <a:latin typeface="Times New Roman"/>
                <a:cs typeface="Times New Roman"/>
              </a:rPr>
              <a:t>factors.</a:t>
            </a:r>
            <a:endParaRPr sz="700">
              <a:latin typeface="Times New Roman"/>
              <a:cs typeface="Times New Roman"/>
            </a:endParaRPr>
          </a:p>
          <a:p>
            <a:pPr algn="just" marL="97790" marR="31115" indent="-60325">
              <a:lnSpc>
                <a:spcPct val="103200"/>
              </a:lnSpc>
              <a:buChar char="-"/>
              <a:tabLst>
                <a:tab pos="97790" algn="l"/>
              </a:tabLst>
            </a:pP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Calcite</a:t>
            </a:r>
            <a:r>
              <a:rPr dirty="0" sz="700" spc="1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usually</a:t>
            </a:r>
            <a:r>
              <a:rPr dirty="0" sz="700" spc="10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has</a:t>
            </a:r>
            <a:r>
              <a:rPr dirty="0" sz="700" spc="10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very</a:t>
            </a:r>
            <a:r>
              <a:rPr dirty="0" sz="700" spc="10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low</a:t>
            </a:r>
            <a:r>
              <a:rPr dirty="0" sz="700" spc="10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abundances</a:t>
            </a:r>
            <a:r>
              <a:rPr dirty="0" sz="700" spc="10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of</a:t>
            </a:r>
            <a:r>
              <a:rPr dirty="0" sz="700" spc="10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U,</a:t>
            </a:r>
            <a:r>
              <a:rPr dirty="0" sz="700" spc="10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with</a:t>
            </a:r>
            <a:r>
              <a:rPr dirty="0" sz="700" spc="10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somewhat</a:t>
            </a:r>
            <a:r>
              <a:rPr dirty="0" sz="700" spc="10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higher</a:t>
            </a:r>
            <a:r>
              <a:rPr dirty="0" sz="700" spc="10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amounts</a:t>
            </a:r>
            <a:r>
              <a:rPr dirty="0" sz="700" spc="10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of</a:t>
            </a:r>
            <a:r>
              <a:rPr dirty="0" sz="700" spc="10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common</a:t>
            </a:r>
            <a:r>
              <a:rPr dirty="0" sz="700" spc="10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 spc="-25">
                <a:solidFill>
                  <a:srgbClr val="231F20"/>
                </a:solidFill>
                <a:latin typeface="Times New Roman"/>
                <a:cs typeface="Times New Roman"/>
              </a:rPr>
              <a:t>Pb,</a:t>
            </a:r>
            <a:r>
              <a:rPr dirty="0" sz="700" spc="5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from</a:t>
            </a:r>
            <a:r>
              <a:rPr dirty="0" sz="700" spc="3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ppb</a:t>
            </a:r>
            <a:r>
              <a:rPr dirty="0" sz="700" spc="3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to</a:t>
            </a:r>
            <a:r>
              <a:rPr dirty="0" sz="700" spc="3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low</a:t>
            </a:r>
            <a:r>
              <a:rPr dirty="0" sz="700" spc="3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 spc="-20">
                <a:solidFill>
                  <a:srgbClr val="231F20"/>
                </a:solidFill>
                <a:latin typeface="Times New Roman"/>
                <a:cs typeface="Times New Roman"/>
              </a:rPr>
              <a:t>ppm.</a:t>
            </a:r>
            <a:endParaRPr sz="700">
              <a:latin typeface="Times New Roman"/>
              <a:cs typeface="Times New Roman"/>
            </a:endParaRPr>
          </a:p>
          <a:p>
            <a:pPr algn="just" marL="1563370">
              <a:lnSpc>
                <a:spcPts val="660"/>
              </a:lnSpc>
            </a:pPr>
            <a:r>
              <a:rPr dirty="0" u="sng" sz="700" i="1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Figure</a:t>
            </a:r>
            <a:r>
              <a:rPr dirty="0" u="sng" sz="700" spc="-5" i="1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700" i="1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1</a:t>
            </a:r>
            <a:r>
              <a:rPr dirty="0" u="none" sz="700" i="1">
                <a:solidFill>
                  <a:srgbClr val="231F20"/>
                </a:solidFill>
                <a:latin typeface="Times New Roman"/>
                <a:cs typeface="Times New Roman"/>
              </a:rPr>
              <a:t> -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From</a:t>
            </a:r>
            <a:r>
              <a:rPr dirty="0" u="none" sz="700" spc="-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Roberts et al.,</a:t>
            </a:r>
            <a:r>
              <a:rPr dirty="0" u="none" sz="700" spc="-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(2020), demonstrates U-</a:t>
            </a:r>
            <a:r>
              <a:rPr dirty="0" u="none" sz="700" spc="-25">
                <a:solidFill>
                  <a:srgbClr val="231F20"/>
                </a:solidFill>
                <a:latin typeface="Times New Roman"/>
                <a:cs typeface="Times New Roman"/>
              </a:rPr>
              <a:t>Pb</a:t>
            </a:r>
            <a:endParaRPr sz="700">
              <a:latin typeface="Times New Roman"/>
              <a:cs typeface="Times New Roman"/>
            </a:endParaRPr>
          </a:p>
          <a:p>
            <a:pPr algn="just" marL="1563370" marR="40640">
              <a:lnSpc>
                <a:spcPct val="103200"/>
              </a:lnSpc>
            </a:pPr>
            <a:r>
              <a:rPr dirty="0" sz="700" spc="-10">
                <a:solidFill>
                  <a:srgbClr val="231F20"/>
                </a:solidFill>
                <a:latin typeface="Times New Roman"/>
                <a:cs typeface="Times New Roman"/>
              </a:rPr>
              <a:t>Tera-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Wasserburg</a:t>
            </a:r>
            <a:r>
              <a:rPr dirty="0" sz="700" spc="9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isochron</a:t>
            </a:r>
            <a:r>
              <a:rPr dirty="0" sz="700" spc="9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plot</a:t>
            </a:r>
            <a:r>
              <a:rPr dirty="0" sz="700" spc="9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typically</a:t>
            </a:r>
            <a:r>
              <a:rPr dirty="0" sz="700" spc="1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used</a:t>
            </a:r>
            <a:r>
              <a:rPr dirty="0" sz="700" spc="9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for</a:t>
            </a:r>
            <a:r>
              <a:rPr dirty="0" sz="700" spc="9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 spc="-10">
                <a:solidFill>
                  <a:srgbClr val="231F20"/>
                </a:solidFill>
                <a:latin typeface="Times New Roman"/>
                <a:cs typeface="Times New Roman"/>
              </a:rPr>
              <a:t>calcite</a:t>
            </a:r>
            <a:r>
              <a:rPr dirty="0" sz="700" spc="5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U-Pb</a:t>
            </a:r>
            <a:r>
              <a:rPr dirty="0" sz="700" spc="4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 spc="-10">
                <a:solidFill>
                  <a:srgbClr val="231F20"/>
                </a:solidFill>
                <a:latin typeface="Times New Roman"/>
                <a:cs typeface="Times New Roman"/>
              </a:rPr>
              <a:t>geochronology.</a:t>
            </a:r>
            <a:endParaRPr sz="700">
              <a:latin typeface="Times New Roman"/>
              <a:cs typeface="Times New Roman"/>
            </a:endParaRPr>
          </a:p>
          <a:p>
            <a:pPr algn="just" lvl="1" marL="1623060" marR="40640" indent="-60325">
              <a:lnSpc>
                <a:spcPct val="103200"/>
              </a:lnSpc>
              <a:buChar char="-"/>
              <a:tabLst>
                <a:tab pos="1623060" algn="l"/>
              </a:tabLst>
            </a:pP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Due</a:t>
            </a:r>
            <a:r>
              <a:rPr dirty="0" sz="700" spc="13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to</a:t>
            </a:r>
            <a:r>
              <a:rPr dirty="0" sz="700" spc="13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little</a:t>
            </a:r>
            <a:r>
              <a:rPr dirty="0" sz="700" spc="13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or</a:t>
            </a:r>
            <a:r>
              <a:rPr dirty="0" sz="700" spc="13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no</a:t>
            </a:r>
            <a:r>
              <a:rPr dirty="0" sz="700" spc="10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Th</a:t>
            </a:r>
            <a:r>
              <a:rPr dirty="0" sz="700" spc="13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and</a:t>
            </a:r>
            <a:r>
              <a:rPr dirty="0" sz="700" spc="13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modest</a:t>
            </a:r>
            <a:r>
              <a:rPr dirty="0" sz="700" spc="13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abundances</a:t>
            </a:r>
            <a:r>
              <a:rPr dirty="0" sz="700" spc="13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of</a:t>
            </a:r>
            <a:r>
              <a:rPr dirty="0" sz="700" spc="13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 spc="-25">
                <a:solidFill>
                  <a:srgbClr val="231F20"/>
                </a:solidFill>
                <a:latin typeface="Times New Roman"/>
                <a:cs typeface="Times New Roman"/>
              </a:rPr>
              <a:t>Pb,</a:t>
            </a:r>
            <a:r>
              <a:rPr dirty="0" sz="700" spc="5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common</a:t>
            </a:r>
            <a:r>
              <a:rPr dirty="0" sz="700" spc="10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lead</a:t>
            </a:r>
            <a:r>
              <a:rPr dirty="0" sz="700" spc="11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corrections</a:t>
            </a:r>
            <a:r>
              <a:rPr dirty="0" sz="700" spc="10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using</a:t>
            </a:r>
            <a:r>
              <a:rPr dirty="0" sz="700" spc="11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measurements</a:t>
            </a:r>
            <a:r>
              <a:rPr dirty="0" sz="700" spc="11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of</a:t>
            </a:r>
            <a:r>
              <a:rPr dirty="0" sz="700" spc="10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baseline="34722" sz="600" spc="-15">
                <a:solidFill>
                  <a:srgbClr val="231F20"/>
                </a:solidFill>
                <a:latin typeface="Times New Roman"/>
                <a:cs typeface="Times New Roman"/>
              </a:rPr>
              <a:t>208</a:t>
            </a:r>
            <a:r>
              <a:rPr dirty="0" sz="700" spc="-10">
                <a:solidFill>
                  <a:srgbClr val="231F20"/>
                </a:solidFill>
                <a:latin typeface="Times New Roman"/>
                <a:cs typeface="Times New Roman"/>
              </a:rPr>
              <a:t>Pb</a:t>
            </a:r>
            <a:r>
              <a:rPr dirty="0" sz="700" spc="5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and</a:t>
            </a:r>
            <a:r>
              <a:rPr dirty="0" sz="700" spc="3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baseline="34722" sz="600">
                <a:solidFill>
                  <a:srgbClr val="231F20"/>
                </a:solidFill>
                <a:latin typeface="Times New Roman"/>
                <a:cs typeface="Times New Roman"/>
              </a:rPr>
              <a:t>204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Pb,</a:t>
            </a:r>
            <a:r>
              <a:rPr dirty="0" sz="700" spc="3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respectively,</a:t>
            </a:r>
            <a:r>
              <a:rPr dirty="0" sz="700" spc="4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cannot</a:t>
            </a:r>
            <a:r>
              <a:rPr dirty="0" sz="700" spc="3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be</a:t>
            </a:r>
            <a:r>
              <a:rPr dirty="0" sz="700" spc="4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 spc="-10">
                <a:solidFill>
                  <a:srgbClr val="231F20"/>
                </a:solidFill>
                <a:latin typeface="Times New Roman"/>
                <a:cs typeface="Times New Roman"/>
              </a:rPr>
              <a:t>made.</a:t>
            </a:r>
            <a:endParaRPr sz="700">
              <a:latin typeface="Times New Roman"/>
              <a:cs typeface="Times New Roman"/>
            </a:endParaRPr>
          </a:p>
          <a:p>
            <a:pPr algn="just" lvl="1" marL="1623060" marR="40640" indent="-60325">
              <a:lnSpc>
                <a:spcPct val="103200"/>
              </a:lnSpc>
              <a:buChar char="-"/>
              <a:tabLst>
                <a:tab pos="1623060" algn="l"/>
              </a:tabLst>
            </a:pP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Instead,</a:t>
            </a:r>
            <a:r>
              <a:rPr dirty="0" sz="700" spc="13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common</a:t>
            </a:r>
            <a:r>
              <a:rPr dirty="0" sz="700" spc="14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Pb</a:t>
            </a:r>
            <a:r>
              <a:rPr dirty="0" sz="700" spc="13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mixing</a:t>
            </a:r>
            <a:r>
              <a:rPr dirty="0" sz="700" spc="14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lines</a:t>
            </a:r>
            <a:r>
              <a:rPr dirty="0" sz="700" spc="13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in</a:t>
            </a:r>
            <a:r>
              <a:rPr dirty="0" sz="700" spc="114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 spc="-10">
                <a:solidFill>
                  <a:srgbClr val="231F20"/>
                </a:solidFill>
                <a:latin typeface="Times New Roman"/>
                <a:cs typeface="Times New Roman"/>
              </a:rPr>
              <a:t>Tera-Wasserburg</a:t>
            </a:r>
            <a:r>
              <a:rPr dirty="0" sz="700" spc="5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space</a:t>
            </a:r>
            <a:r>
              <a:rPr dirty="0" sz="700" spc="25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are</a:t>
            </a:r>
            <a:r>
              <a:rPr dirty="0" sz="700" spc="254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used,</a:t>
            </a:r>
            <a:r>
              <a:rPr dirty="0" sz="700" spc="254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wherein</a:t>
            </a:r>
            <a:r>
              <a:rPr dirty="0" sz="700" spc="254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dirty="0" sz="700" spc="254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y-intercept</a:t>
            </a:r>
            <a:r>
              <a:rPr dirty="0" sz="700" spc="254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defines</a:t>
            </a:r>
            <a:r>
              <a:rPr dirty="0" sz="700" spc="254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 spc="-25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dirty="0" sz="700" spc="5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common</a:t>
            </a:r>
            <a:r>
              <a:rPr dirty="0" sz="700" spc="4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lead</a:t>
            </a:r>
            <a:r>
              <a:rPr dirty="0" sz="700" spc="4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ratio</a:t>
            </a:r>
            <a:r>
              <a:rPr dirty="0" sz="700" spc="4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of</a:t>
            </a:r>
            <a:r>
              <a:rPr dirty="0" sz="700" spc="4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207Pb/206Pb</a:t>
            </a:r>
            <a:r>
              <a:rPr dirty="0" sz="700" spc="4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and</a:t>
            </a:r>
            <a:r>
              <a:rPr dirty="0" sz="700" spc="4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dirty="0" sz="700" spc="4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intercept</a:t>
            </a:r>
            <a:r>
              <a:rPr dirty="0" sz="700" spc="4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 spc="-25">
                <a:solidFill>
                  <a:srgbClr val="231F20"/>
                </a:solidFill>
                <a:latin typeface="Times New Roman"/>
                <a:cs typeface="Times New Roman"/>
              </a:rPr>
              <a:t>of</a:t>
            </a:r>
            <a:r>
              <a:rPr dirty="0" sz="700" spc="5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the mixing</a:t>
            </a:r>
            <a:r>
              <a:rPr dirty="0" sz="700" spc="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line</a:t>
            </a:r>
            <a:r>
              <a:rPr dirty="0" sz="700" spc="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with</a:t>
            </a:r>
            <a:r>
              <a:rPr dirty="0" sz="700" spc="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dirty="0" sz="700" spc="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concordia</a:t>
            </a:r>
            <a:r>
              <a:rPr dirty="0" sz="700" spc="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defines</a:t>
            </a:r>
            <a:r>
              <a:rPr dirty="0" sz="700" spc="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dirty="0" sz="700" spc="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U-Pb</a:t>
            </a:r>
            <a:r>
              <a:rPr dirty="0" sz="700" spc="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 spc="-20">
                <a:solidFill>
                  <a:srgbClr val="231F20"/>
                </a:solidFill>
                <a:latin typeface="Times New Roman"/>
                <a:cs typeface="Times New Roman"/>
              </a:rPr>
              <a:t>age.</a:t>
            </a:r>
            <a:r>
              <a:rPr dirty="0" sz="700" spc="5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(note:</a:t>
            </a:r>
            <a:r>
              <a:rPr dirty="0" sz="700" spc="1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dirty="0" sz="700" spc="1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ages</a:t>
            </a:r>
            <a:r>
              <a:rPr dirty="0" sz="700" spc="1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are</a:t>
            </a:r>
            <a:r>
              <a:rPr dirty="0" sz="700" spc="1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projected</a:t>
            </a:r>
            <a:r>
              <a:rPr dirty="0" sz="700" spc="1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on</a:t>
            </a:r>
            <a:r>
              <a:rPr dirty="0" sz="700" spc="1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dirty="0" sz="700" spc="1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concordia,</a:t>
            </a:r>
            <a:r>
              <a:rPr dirty="0" sz="700" spc="1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 spc="-10">
                <a:solidFill>
                  <a:srgbClr val="231F20"/>
                </a:solidFill>
                <a:latin typeface="Times New Roman"/>
                <a:cs typeface="Times New Roman"/>
              </a:rPr>
              <a:t>assuming</a:t>
            </a:r>
            <a:r>
              <a:rPr dirty="0" sz="700" spc="5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they</a:t>
            </a:r>
            <a:r>
              <a:rPr dirty="0" sz="700" spc="2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are</a:t>
            </a:r>
            <a:r>
              <a:rPr dirty="0" sz="700" spc="2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 spc="-10">
                <a:solidFill>
                  <a:srgbClr val="231F20"/>
                </a:solidFill>
                <a:latin typeface="Times New Roman"/>
                <a:cs typeface="Times New Roman"/>
              </a:rPr>
              <a:t>concordant)</a:t>
            </a:r>
            <a:endParaRPr sz="700">
              <a:latin typeface="Times New Roman"/>
              <a:cs typeface="Times New Roman"/>
            </a:endParaRPr>
          </a:p>
        </p:txBody>
      </p:sp>
      <p:pic>
        <p:nvPicPr>
          <p:cNvPr id="34" name="object 34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2982051" y="2973377"/>
            <a:ext cx="1612922" cy="1060205"/>
          </a:xfrm>
          <a:prstGeom prst="rect">
            <a:avLst/>
          </a:prstGeom>
        </p:spPr>
      </p:pic>
      <p:sp>
        <p:nvSpPr>
          <p:cNvPr id="35" name="object 35" descr=""/>
          <p:cNvSpPr txBox="1"/>
          <p:nvPr/>
        </p:nvSpPr>
        <p:spPr>
          <a:xfrm>
            <a:off x="8990283" y="2921288"/>
            <a:ext cx="3827779" cy="1358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dirty="0" u="sng" sz="700" i="1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Figure 3</a:t>
            </a:r>
            <a:r>
              <a:rPr dirty="0" u="none" sz="700" i="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- [A] and [C] Modified from Roberts et al (2020), [B]</a:t>
            </a:r>
            <a:r>
              <a:rPr dirty="0" u="none" sz="700" spc="200">
                <a:solidFill>
                  <a:srgbClr val="231F20"/>
                </a:solidFill>
                <a:latin typeface="Times New Roman"/>
                <a:cs typeface="Times New Roman"/>
              </a:rPr>
              <a:t>  </a:t>
            </a:r>
            <a:r>
              <a:rPr dirty="0" u="sng" baseline="15873" sz="1050" i="1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Figure</a:t>
            </a:r>
            <a:r>
              <a:rPr dirty="0" u="sng" baseline="15873" sz="1050" spc="44" i="1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baseline="15873" sz="1050" i="1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5</a:t>
            </a:r>
            <a:r>
              <a:rPr dirty="0" u="none" baseline="15873" sz="1050" spc="37" i="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baseline="15873" sz="1050">
                <a:solidFill>
                  <a:srgbClr val="231F20"/>
                </a:solidFill>
                <a:latin typeface="Times New Roman"/>
                <a:cs typeface="Times New Roman"/>
              </a:rPr>
              <a:t>-</a:t>
            </a:r>
            <a:r>
              <a:rPr dirty="0" u="none" baseline="15873" sz="1050" spc="44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baseline="15873" sz="1050">
                <a:solidFill>
                  <a:srgbClr val="231F20"/>
                </a:solidFill>
                <a:latin typeface="Times New Roman"/>
                <a:cs typeface="Times New Roman"/>
              </a:rPr>
              <a:t>Cathodoluminescent</a:t>
            </a:r>
            <a:r>
              <a:rPr dirty="0" u="none" baseline="15873" sz="1050" spc="44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baseline="15873" sz="1050" spc="-15">
                <a:solidFill>
                  <a:srgbClr val="231F20"/>
                </a:solidFill>
                <a:latin typeface="Times New Roman"/>
                <a:cs typeface="Times New Roman"/>
              </a:rPr>
              <a:t>image</a:t>
            </a:r>
            <a:endParaRPr baseline="15873" sz="1050">
              <a:latin typeface="Times New Roman"/>
              <a:cs typeface="Times New Roman"/>
            </a:endParaRPr>
          </a:p>
        </p:txBody>
      </p:sp>
      <p:sp>
        <p:nvSpPr>
          <p:cNvPr id="36" name="object 36" descr=""/>
          <p:cNvSpPr txBox="1"/>
          <p:nvPr/>
        </p:nvSpPr>
        <p:spPr>
          <a:xfrm>
            <a:off x="8990283" y="3031383"/>
            <a:ext cx="3885565" cy="1358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unpublished</a:t>
            </a:r>
            <a:r>
              <a:rPr dirty="0" sz="700" spc="32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data,</a:t>
            </a:r>
            <a:r>
              <a:rPr dirty="0" sz="700" spc="32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example</a:t>
            </a:r>
            <a:r>
              <a:rPr dirty="0" sz="700" spc="32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plots</a:t>
            </a:r>
            <a:r>
              <a:rPr dirty="0" sz="700" spc="32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with</a:t>
            </a:r>
            <a:r>
              <a:rPr dirty="0" sz="700" spc="32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possible</a:t>
            </a:r>
            <a:r>
              <a:rPr dirty="0" sz="700" spc="32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alteration</a:t>
            </a:r>
            <a:r>
              <a:rPr dirty="0" sz="700" spc="185">
                <a:solidFill>
                  <a:srgbClr val="231F20"/>
                </a:solidFill>
                <a:latin typeface="Times New Roman"/>
                <a:cs typeface="Times New Roman"/>
              </a:rPr>
              <a:t>  </a:t>
            </a:r>
            <a:r>
              <a:rPr dirty="0" baseline="15873" sz="1050">
                <a:solidFill>
                  <a:srgbClr val="231F20"/>
                </a:solidFill>
                <a:latin typeface="Times New Roman"/>
                <a:cs typeface="Times New Roman"/>
              </a:rPr>
              <a:t>from</a:t>
            </a:r>
            <a:r>
              <a:rPr dirty="0" baseline="15873" sz="1050" spc="1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baseline="15873" sz="1050">
                <a:solidFill>
                  <a:srgbClr val="231F20"/>
                </a:solidFill>
                <a:latin typeface="Times New Roman"/>
                <a:cs typeface="Times New Roman"/>
              </a:rPr>
              <a:t>Wolfcamp</a:t>
            </a:r>
            <a:r>
              <a:rPr dirty="0" baseline="15873" sz="1050" spc="3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baseline="15873" sz="1050">
                <a:solidFill>
                  <a:srgbClr val="231F20"/>
                </a:solidFill>
                <a:latin typeface="Times New Roman"/>
                <a:cs typeface="Times New Roman"/>
              </a:rPr>
              <a:t>Formation</a:t>
            </a:r>
            <a:r>
              <a:rPr dirty="0" baseline="15873" sz="1050" spc="3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baseline="15873" sz="1050">
                <a:solidFill>
                  <a:srgbClr val="231F20"/>
                </a:solidFill>
                <a:latin typeface="Times New Roman"/>
                <a:cs typeface="Times New Roman"/>
              </a:rPr>
              <a:t>calcite</a:t>
            </a:r>
            <a:r>
              <a:rPr dirty="0" baseline="15873" sz="1050" spc="3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baseline="15873" sz="1050" spc="-15">
                <a:solidFill>
                  <a:srgbClr val="231F20"/>
                </a:solidFill>
                <a:latin typeface="Times New Roman"/>
                <a:cs typeface="Times New Roman"/>
              </a:rPr>
              <a:t>vein,</a:t>
            </a:r>
            <a:endParaRPr baseline="15873" sz="1050">
              <a:latin typeface="Times New Roman"/>
              <a:cs typeface="Times New Roman"/>
            </a:endParaRPr>
          </a:p>
        </p:txBody>
      </p:sp>
      <p:sp>
        <p:nvSpPr>
          <p:cNvPr id="37" name="object 37" descr=""/>
          <p:cNvSpPr txBox="1"/>
          <p:nvPr/>
        </p:nvSpPr>
        <p:spPr>
          <a:xfrm>
            <a:off x="9015683" y="3141477"/>
            <a:ext cx="400050" cy="1358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700" spc="-10">
                <a:solidFill>
                  <a:srgbClr val="231F20"/>
                </a:solidFill>
                <a:latin typeface="Times New Roman"/>
                <a:cs typeface="Times New Roman"/>
              </a:rPr>
              <a:t>identified.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38" name="object 38" descr=""/>
          <p:cNvSpPr txBox="1"/>
          <p:nvPr/>
        </p:nvSpPr>
        <p:spPr>
          <a:xfrm>
            <a:off x="8990283" y="3251571"/>
            <a:ext cx="3983354" cy="1358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-</a:t>
            </a:r>
            <a:r>
              <a:rPr dirty="0" sz="700" spc="7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Currently,</a:t>
            </a:r>
            <a:r>
              <a:rPr dirty="0" sz="700" spc="28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all</a:t>
            </a:r>
            <a:r>
              <a:rPr dirty="0" sz="700" spc="27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open-system</a:t>
            </a:r>
            <a:r>
              <a:rPr dirty="0" sz="700" spc="28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behavior</a:t>
            </a:r>
            <a:r>
              <a:rPr dirty="0" sz="700" spc="28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has</a:t>
            </a:r>
            <a:r>
              <a:rPr dirty="0" sz="700" spc="27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been</a:t>
            </a:r>
            <a:r>
              <a:rPr dirty="0" sz="700" spc="28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identified</a:t>
            </a:r>
            <a:r>
              <a:rPr dirty="0" sz="700" spc="180">
                <a:solidFill>
                  <a:srgbClr val="231F20"/>
                </a:solidFill>
                <a:latin typeface="Times New Roman"/>
                <a:cs typeface="Times New Roman"/>
              </a:rPr>
              <a:t>  </a:t>
            </a:r>
            <a:r>
              <a:rPr dirty="0" baseline="15873" sz="1050">
                <a:solidFill>
                  <a:srgbClr val="231F20"/>
                </a:solidFill>
                <a:latin typeface="Times New Roman"/>
                <a:cs typeface="Times New Roman"/>
              </a:rPr>
              <a:t>-</a:t>
            </a:r>
            <a:r>
              <a:rPr dirty="0" baseline="15873" sz="1050" spc="12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baseline="15873" sz="1050">
                <a:solidFill>
                  <a:srgbClr val="231F20"/>
                </a:solidFill>
                <a:latin typeface="Times New Roman"/>
                <a:cs typeface="Times New Roman"/>
              </a:rPr>
              <a:t>Presence</a:t>
            </a:r>
            <a:r>
              <a:rPr dirty="0" baseline="15873" sz="1050" spc="12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baseline="15873" sz="1050">
                <a:solidFill>
                  <a:srgbClr val="231F20"/>
                </a:solidFill>
                <a:latin typeface="Times New Roman"/>
                <a:cs typeface="Times New Roman"/>
              </a:rPr>
              <a:t>of</a:t>
            </a:r>
            <a:r>
              <a:rPr dirty="0" baseline="15873" sz="1050" spc="12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baseline="15873" sz="1050">
                <a:solidFill>
                  <a:srgbClr val="231F20"/>
                </a:solidFill>
                <a:latin typeface="Times New Roman"/>
                <a:cs typeface="Times New Roman"/>
              </a:rPr>
              <a:t>barite</a:t>
            </a:r>
            <a:r>
              <a:rPr dirty="0" baseline="15873" sz="1050" spc="12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baseline="15873" sz="1050">
                <a:solidFill>
                  <a:srgbClr val="231F20"/>
                </a:solidFill>
                <a:latin typeface="Times New Roman"/>
                <a:cs typeface="Times New Roman"/>
              </a:rPr>
              <a:t>along</a:t>
            </a:r>
            <a:r>
              <a:rPr dirty="0" baseline="15873" sz="1050" spc="12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baseline="15873" sz="1050">
                <a:solidFill>
                  <a:srgbClr val="231F20"/>
                </a:solidFill>
                <a:latin typeface="Times New Roman"/>
                <a:cs typeface="Times New Roman"/>
              </a:rPr>
              <a:t>vein</a:t>
            </a:r>
            <a:r>
              <a:rPr dirty="0" baseline="15873" sz="1050" spc="12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baseline="15873" sz="1050">
                <a:solidFill>
                  <a:srgbClr val="231F20"/>
                </a:solidFill>
                <a:latin typeface="Times New Roman"/>
                <a:cs typeface="Times New Roman"/>
              </a:rPr>
              <a:t>edge</a:t>
            </a:r>
            <a:r>
              <a:rPr dirty="0" baseline="15873" sz="1050" spc="12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baseline="15873" sz="1050" spc="-37">
                <a:solidFill>
                  <a:srgbClr val="231F20"/>
                </a:solidFill>
                <a:latin typeface="Times New Roman"/>
                <a:cs typeface="Times New Roman"/>
              </a:rPr>
              <a:t>may</a:t>
            </a:r>
            <a:endParaRPr baseline="15873" sz="1050">
              <a:latin typeface="Times New Roman"/>
              <a:cs typeface="Times New Roman"/>
            </a:endParaRPr>
          </a:p>
        </p:txBody>
      </p:sp>
      <p:sp>
        <p:nvSpPr>
          <p:cNvPr id="39" name="object 39" descr=""/>
          <p:cNvSpPr txBox="1"/>
          <p:nvPr/>
        </p:nvSpPr>
        <p:spPr>
          <a:xfrm>
            <a:off x="9075500" y="3361664"/>
            <a:ext cx="2178685" cy="1358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through</a:t>
            </a:r>
            <a:r>
              <a:rPr dirty="0" sz="700" spc="3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isotopic</a:t>
            </a:r>
            <a:r>
              <a:rPr dirty="0" sz="700" spc="4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data</a:t>
            </a:r>
            <a:r>
              <a:rPr dirty="0" sz="700" spc="4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itself,</a:t>
            </a:r>
            <a:r>
              <a:rPr dirty="0" sz="700" spc="4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not</a:t>
            </a:r>
            <a:r>
              <a:rPr dirty="0" sz="700" spc="4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from</a:t>
            </a:r>
            <a:r>
              <a:rPr dirty="0" sz="700" spc="4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independent</a:t>
            </a:r>
            <a:r>
              <a:rPr dirty="0" sz="700" spc="4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 spc="-10">
                <a:solidFill>
                  <a:srgbClr val="231F20"/>
                </a:solidFill>
                <a:latin typeface="Times New Roman"/>
                <a:cs typeface="Times New Roman"/>
              </a:rPr>
              <a:t>datasets.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40" name="object 40" descr=""/>
          <p:cNvSpPr txBox="1"/>
          <p:nvPr/>
        </p:nvSpPr>
        <p:spPr>
          <a:xfrm>
            <a:off x="8990283" y="3471759"/>
            <a:ext cx="2800350" cy="1358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dirty="0" sz="700" b="1">
                <a:solidFill>
                  <a:srgbClr val="231F20"/>
                </a:solidFill>
                <a:latin typeface="Times New Roman"/>
                <a:cs typeface="Times New Roman"/>
              </a:rPr>
              <a:t>-</a:t>
            </a:r>
            <a:r>
              <a:rPr dirty="0" sz="700" spc="80" b="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 b="1">
                <a:solidFill>
                  <a:srgbClr val="231F20"/>
                </a:solidFill>
                <a:latin typeface="Times New Roman"/>
                <a:cs typeface="Times New Roman"/>
              </a:rPr>
              <a:t>[A]</a:t>
            </a:r>
            <a:r>
              <a:rPr dirty="0" sz="700" spc="20" b="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U</a:t>
            </a:r>
            <a:r>
              <a:rPr dirty="0" sz="700" spc="1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mobility</a:t>
            </a:r>
            <a:r>
              <a:rPr dirty="0" sz="700" spc="1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may</a:t>
            </a:r>
            <a:r>
              <a:rPr dirty="0" sz="700" spc="1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be</a:t>
            </a:r>
            <a:r>
              <a:rPr dirty="0" sz="700" spc="2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identified</a:t>
            </a:r>
            <a:r>
              <a:rPr dirty="0" sz="700" spc="1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by</a:t>
            </a:r>
            <a:r>
              <a:rPr dirty="0" sz="700" spc="1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sub-horizontal</a:t>
            </a:r>
            <a:r>
              <a:rPr dirty="0" sz="700" spc="1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trends</a:t>
            </a:r>
            <a:r>
              <a:rPr dirty="0" sz="700" spc="2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in</a:t>
            </a:r>
            <a:r>
              <a:rPr dirty="0" sz="700" spc="195">
                <a:solidFill>
                  <a:srgbClr val="231F20"/>
                </a:solidFill>
                <a:latin typeface="Times New Roman"/>
                <a:cs typeface="Times New Roman"/>
              </a:rPr>
              <a:t>  </a:t>
            </a:r>
            <a:r>
              <a:rPr dirty="0" baseline="15873" sz="1050">
                <a:solidFill>
                  <a:srgbClr val="231F20"/>
                </a:solidFill>
                <a:latin typeface="Times New Roman"/>
                <a:cs typeface="Times New Roman"/>
              </a:rPr>
              <a:t>-</a:t>
            </a:r>
            <a:r>
              <a:rPr dirty="0" baseline="15873" sz="1050" spc="13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baseline="15873" sz="1050" spc="-15">
                <a:solidFill>
                  <a:srgbClr val="231F20"/>
                </a:solidFill>
                <a:latin typeface="Times New Roman"/>
                <a:cs typeface="Times New Roman"/>
              </a:rPr>
              <a:t>Brighter</a:t>
            </a:r>
            <a:endParaRPr baseline="15873" sz="1050">
              <a:latin typeface="Times New Roman"/>
              <a:cs typeface="Times New Roman"/>
            </a:endParaRPr>
          </a:p>
        </p:txBody>
      </p:sp>
      <p:sp>
        <p:nvSpPr>
          <p:cNvPr id="41" name="object 41" descr=""/>
          <p:cNvSpPr txBox="1"/>
          <p:nvPr/>
        </p:nvSpPr>
        <p:spPr>
          <a:xfrm>
            <a:off x="9075500" y="3581852"/>
            <a:ext cx="313690" cy="1358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dirty="0" sz="700" spc="2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 spc="-20">
                <a:solidFill>
                  <a:srgbClr val="231F20"/>
                </a:solidFill>
                <a:latin typeface="Times New Roman"/>
                <a:cs typeface="Times New Roman"/>
              </a:rPr>
              <a:t>data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42" name="object 42" descr=""/>
          <p:cNvSpPr txBox="1"/>
          <p:nvPr/>
        </p:nvSpPr>
        <p:spPr>
          <a:xfrm>
            <a:off x="8990283" y="3691946"/>
            <a:ext cx="3039745" cy="1358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dirty="0" sz="700" b="1">
                <a:solidFill>
                  <a:srgbClr val="231F20"/>
                </a:solidFill>
                <a:latin typeface="Times New Roman"/>
                <a:cs typeface="Times New Roman"/>
              </a:rPr>
              <a:t>-</a:t>
            </a:r>
            <a:r>
              <a:rPr dirty="0" sz="700" spc="65" b="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 b="1">
                <a:solidFill>
                  <a:srgbClr val="231F20"/>
                </a:solidFill>
                <a:latin typeface="Times New Roman"/>
                <a:cs typeface="Times New Roman"/>
              </a:rPr>
              <a:t>[B]</a:t>
            </a:r>
            <a:r>
              <a:rPr dirty="0" sz="700" spc="450" b="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Pb</a:t>
            </a:r>
            <a:r>
              <a:rPr dirty="0" sz="700" spc="45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mixing</a:t>
            </a:r>
            <a:r>
              <a:rPr dirty="0" sz="700" spc="45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between</a:t>
            </a:r>
            <a:r>
              <a:rPr dirty="0" sz="700" spc="45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reservoirs</a:t>
            </a:r>
            <a:r>
              <a:rPr dirty="0" sz="700" spc="45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might</a:t>
            </a:r>
            <a:r>
              <a:rPr dirty="0" sz="700" spc="45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appear</a:t>
            </a:r>
            <a:r>
              <a:rPr dirty="0" sz="700" spc="45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as</a:t>
            </a:r>
            <a:r>
              <a:rPr dirty="0" sz="700" spc="175">
                <a:solidFill>
                  <a:srgbClr val="231F20"/>
                </a:solidFill>
                <a:latin typeface="Times New Roman"/>
                <a:cs typeface="Times New Roman"/>
              </a:rPr>
              <a:t>  </a:t>
            </a:r>
            <a:r>
              <a:rPr dirty="0" baseline="15873" sz="1050">
                <a:solidFill>
                  <a:srgbClr val="231F20"/>
                </a:solidFill>
                <a:latin typeface="Times New Roman"/>
                <a:cs typeface="Times New Roman"/>
              </a:rPr>
              <a:t>-</a:t>
            </a:r>
            <a:r>
              <a:rPr dirty="0" baseline="15873" sz="1050" spc="104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baseline="15873" sz="1050" spc="-15">
                <a:solidFill>
                  <a:srgbClr val="231F20"/>
                </a:solidFill>
                <a:latin typeface="Times New Roman"/>
                <a:cs typeface="Times New Roman"/>
              </a:rPr>
              <a:t>Microfractures</a:t>
            </a:r>
            <a:endParaRPr baseline="15873" sz="1050">
              <a:latin typeface="Times New Roman"/>
              <a:cs typeface="Times New Roman"/>
            </a:endParaRPr>
          </a:p>
        </p:txBody>
      </p:sp>
      <p:sp>
        <p:nvSpPr>
          <p:cNvPr id="43" name="object 43" descr=""/>
          <p:cNvSpPr txBox="1"/>
          <p:nvPr/>
        </p:nvSpPr>
        <p:spPr>
          <a:xfrm>
            <a:off x="8990295" y="3802040"/>
            <a:ext cx="2381250" cy="4660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97790">
              <a:lnSpc>
                <a:spcPct val="100000"/>
              </a:lnSpc>
              <a:spcBef>
                <a:spcPts val="120"/>
              </a:spcBef>
            </a:pP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subvertical</a:t>
            </a:r>
            <a:r>
              <a:rPr dirty="0" sz="700" spc="14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trends</a:t>
            </a:r>
            <a:r>
              <a:rPr dirty="0" sz="700" spc="14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(gain</a:t>
            </a:r>
            <a:r>
              <a:rPr dirty="0" sz="700" spc="14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or</a:t>
            </a:r>
            <a:r>
              <a:rPr dirty="0" sz="700" spc="14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loss</a:t>
            </a:r>
            <a:r>
              <a:rPr dirty="0" sz="700" spc="14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of</a:t>
            </a:r>
            <a:r>
              <a:rPr dirty="0" sz="700" spc="14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Pb</a:t>
            </a:r>
            <a:r>
              <a:rPr dirty="0" sz="700" spc="14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will</a:t>
            </a:r>
            <a:r>
              <a:rPr dirty="0" sz="700" spc="14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not</a:t>
            </a:r>
            <a:r>
              <a:rPr dirty="0" sz="700" spc="14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change</a:t>
            </a:r>
            <a:r>
              <a:rPr dirty="0" sz="700" spc="14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 spc="-25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endParaRPr sz="700">
              <a:latin typeface="Times New Roman"/>
              <a:cs typeface="Times New Roman"/>
            </a:endParaRPr>
          </a:p>
          <a:p>
            <a:pPr marL="97790">
              <a:lnSpc>
                <a:spcPct val="100000"/>
              </a:lnSpc>
              <a:spcBef>
                <a:spcPts val="30"/>
              </a:spcBef>
            </a:pPr>
            <a:r>
              <a:rPr dirty="0" baseline="34722" sz="600">
                <a:solidFill>
                  <a:srgbClr val="231F20"/>
                </a:solidFill>
                <a:latin typeface="Times New Roman"/>
                <a:cs typeface="Times New Roman"/>
              </a:rPr>
              <a:t>207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Pb/</a:t>
            </a:r>
            <a:r>
              <a:rPr dirty="0" baseline="34722" sz="600">
                <a:solidFill>
                  <a:srgbClr val="231F20"/>
                </a:solidFill>
                <a:latin typeface="Times New Roman"/>
                <a:cs typeface="Times New Roman"/>
              </a:rPr>
              <a:t>206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Pb</a:t>
            </a:r>
            <a:r>
              <a:rPr dirty="0" sz="700" spc="3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ratio</a:t>
            </a:r>
            <a:r>
              <a:rPr dirty="0" sz="700" spc="4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and</a:t>
            </a:r>
            <a:r>
              <a:rPr dirty="0" sz="700" spc="4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will</a:t>
            </a:r>
            <a:r>
              <a:rPr dirty="0" sz="700" spc="4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not</a:t>
            </a:r>
            <a:r>
              <a:rPr dirty="0" sz="700" spc="3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produce</a:t>
            </a:r>
            <a:r>
              <a:rPr dirty="0" sz="700" spc="4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any</a:t>
            </a:r>
            <a:r>
              <a:rPr dirty="0" sz="700" spc="4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trend</a:t>
            </a:r>
            <a:r>
              <a:rPr dirty="0" sz="700" spc="4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on</a:t>
            </a:r>
            <a:r>
              <a:rPr dirty="0" sz="700" spc="4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dirty="0" sz="700" spc="3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y-</a:t>
            </a:r>
            <a:r>
              <a:rPr dirty="0" sz="700" spc="-10">
                <a:solidFill>
                  <a:srgbClr val="231F20"/>
                </a:solidFill>
                <a:latin typeface="Times New Roman"/>
                <a:cs typeface="Times New Roman"/>
              </a:rPr>
              <a:t>axis)</a:t>
            </a:r>
            <a:endParaRPr sz="700">
              <a:latin typeface="Times New Roman"/>
              <a:cs typeface="Times New Roman"/>
            </a:endParaRPr>
          </a:p>
          <a:p>
            <a:pPr marL="97790" marR="60960" indent="-60325">
              <a:lnSpc>
                <a:spcPct val="103200"/>
              </a:lnSpc>
            </a:pPr>
            <a:r>
              <a:rPr dirty="0" sz="700" b="1">
                <a:solidFill>
                  <a:srgbClr val="231F20"/>
                </a:solidFill>
                <a:latin typeface="Times New Roman"/>
                <a:cs typeface="Times New Roman"/>
              </a:rPr>
              <a:t>-</a:t>
            </a:r>
            <a:r>
              <a:rPr dirty="0" sz="700" spc="70" b="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 b="1">
                <a:solidFill>
                  <a:srgbClr val="231F20"/>
                </a:solidFill>
                <a:latin typeface="Times New Roman"/>
                <a:cs typeface="Times New Roman"/>
              </a:rPr>
              <a:t>[C]</a:t>
            </a:r>
            <a:r>
              <a:rPr dirty="0" sz="700" spc="195" b="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System-wide</a:t>
            </a:r>
            <a:r>
              <a:rPr dirty="0" sz="700" spc="19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alteration</a:t>
            </a:r>
            <a:r>
              <a:rPr dirty="0" sz="700" spc="19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of</a:t>
            </a:r>
            <a:r>
              <a:rPr dirty="0" sz="700" spc="19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U</a:t>
            </a:r>
            <a:r>
              <a:rPr dirty="0" sz="700" spc="19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and/or</a:t>
            </a:r>
            <a:r>
              <a:rPr dirty="0" sz="700" spc="19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Pb</a:t>
            </a:r>
            <a:r>
              <a:rPr dirty="0" sz="700" spc="19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will</a:t>
            </a:r>
            <a:r>
              <a:rPr dirty="0" sz="700" spc="19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 spc="-10">
                <a:solidFill>
                  <a:srgbClr val="231F20"/>
                </a:solidFill>
                <a:latin typeface="Times New Roman"/>
                <a:cs typeface="Times New Roman"/>
              </a:rPr>
              <a:t>produce</a:t>
            </a:r>
            <a:r>
              <a:rPr dirty="0" sz="700" spc="5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significant</a:t>
            </a:r>
            <a:r>
              <a:rPr dirty="0" sz="700" spc="4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scatter</a:t>
            </a:r>
            <a:r>
              <a:rPr dirty="0" sz="700" spc="4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on</a:t>
            </a:r>
            <a:r>
              <a:rPr dirty="0" sz="700" spc="4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U-Pb</a:t>
            </a:r>
            <a:r>
              <a:rPr dirty="0" sz="700" spc="4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 spc="-10">
                <a:solidFill>
                  <a:srgbClr val="231F20"/>
                </a:solidFill>
                <a:latin typeface="Times New Roman"/>
                <a:cs typeface="Times New Roman"/>
              </a:rPr>
              <a:t>plots</a:t>
            </a:r>
            <a:endParaRPr sz="700">
              <a:latin typeface="Times New Roman"/>
              <a:cs typeface="Times New Roman"/>
            </a:endParaRPr>
          </a:p>
        </p:txBody>
      </p:sp>
      <p:grpSp>
        <p:nvGrpSpPr>
          <p:cNvPr id="44" name="object 44" descr=""/>
          <p:cNvGrpSpPr/>
          <p:nvPr/>
        </p:nvGrpSpPr>
        <p:grpSpPr>
          <a:xfrm>
            <a:off x="7739926" y="1923444"/>
            <a:ext cx="1289050" cy="2212340"/>
            <a:chOff x="7739926" y="1923444"/>
            <a:chExt cx="1289050" cy="2212340"/>
          </a:xfrm>
        </p:grpSpPr>
        <p:pic>
          <p:nvPicPr>
            <p:cNvPr id="45" name="object 45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739926" y="1923444"/>
              <a:ext cx="1288456" cy="1063322"/>
            </a:xfrm>
            <a:prstGeom prst="rect">
              <a:avLst/>
            </a:prstGeom>
          </p:spPr>
        </p:pic>
        <p:pic>
          <p:nvPicPr>
            <p:cNvPr id="46" name="object 46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754160" y="3130357"/>
              <a:ext cx="1259988" cy="1005345"/>
            </a:xfrm>
            <a:prstGeom prst="rect">
              <a:avLst/>
            </a:prstGeom>
          </p:spPr>
        </p:pic>
      </p:grpSp>
      <p:sp>
        <p:nvSpPr>
          <p:cNvPr id="47" name="object 47" descr=""/>
          <p:cNvSpPr txBox="1"/>
          <p:nvPr/>
        </p:nvSpPr>
        <p:spPr>
          <a:xfrm>
            <a:off x="12931481" y="1274256"/>
            <a:ext cx="1626870" cy="145669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03200"/>
              </a:lnSpc>
              <a:spcBef>
                <a:spcPts val="95"/>
              </a:spcBef>
            </a:pPr>
            <a:r>
              <a:rPr dirty="0" u="sng" sz="700" i="1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Figure</a:t>
            </a:r>
            <a:r>
              <a:rPr dirty="0" u="sng" sz="700" spc="300" i="1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700" i="1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4</a:t>
            </a:r>
            <a:r>
              <a:rPr dirty="0" u="none" sz="700" spc="305" i="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-</a:t>
            </a:r>
            <a:r>
              <a:rPr dirty="0" u="none" sz="700" spc="3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From</a:t>
            </a:r>
            <a:r>
              <a:rPr dirty="0" u="none" sz="700" spc="305">
                <a:solidFill>
                  <a:srgbClr val="231F20"/>
                </a:solidFill>
                <a:latin typeface="Times New Roman"/>
                <a:cs typeface="Times New Roman"/>
              </a:rPr>
              <a:t> 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Drost</a:t>
            </a:r>
            <a:r>
              <a:rPr dirty="0" u="none" sz="700" spc="30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et</a:t>
            </a:r>
            <a:r>
              <a:rPr dirty="0" u="none" sz="700" spc="3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al.</a:t>
            </a:r>
            <a:r>
              <a:rPr dirty="0" u="none" sz="700" spc="30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 spc="-10">
                <a:solidFill>
                  <a:srgbClr val="231F20"/>
                </a:solidFill>
                <a:latin typeface="Times New Roman"/>
                <a:cs typeface="Times New Roman"/>
              </a:rPr>
              <a:t>(2018)</a:t>
            </a:r>
            <a:r>
              <a:rPr dirty="0" u="none" sz="700" spc="5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demonstrating</a:t>
            </a:r>
            <a:r>
              <a:rPr dirty="0" u="none" sz="700" spc="10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dirty="0" u="none" sz="700" spc="10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spatial</a:t>
            </a:r>
            <a:r>
              <a:rPr dirty="0" u="none" sz="700" spc="10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variability</a:t>
            </a:r>
            <a:r>
              <a:rPr dirty="0" u="none" sz="700" spc="11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of</a:t>
            </a:r>
            <a:r>
              <a:rPr dirty="0" u="none" sz="700" spc="10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 spc="-25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dirty="0" u="none" sz="700" spc="5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U-Pb</a:t>
            </a:r>
            <a:r>
              <a:rPr dirty="0" u="none" sz="700" spc="114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system</a:t>
            </a:r>
            <a:r>
              <a:rPr dirty="0" u="none" sz="700" spc="114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in</a:t>
            </a:r>
            <a:r>
              <a:rPr dirty="0" u="none" sz="700" spc="114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dirty="0" u="none" sz="700" spc="114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lacustrine</a:t>
            </a:r>
            <a:r>
              <a:rPr dirty="0" u="none" sz="700" spc="114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limestone</a:t>
            </a:r>
            <a:r>
              <a:rPr dirty="0" u="none" sz="700" spc="114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 spc="-25">
                <a:solidFill>
                  <a:srgbClr val="231F20"/>
                </a:solidFill>
                <a:latin typeface="Times New Roman"/>
                <a:cs typeface="Times New Roman"/>
              </a:rPr>
              <a:t>and</a:t>
            </a:r>
            <a:r>
              <a:rPr dirty="0" u="none" sz="700" spc="5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dirty="0" u="none" sz="700" spc="19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use</a:t>
            </a:r>
            <a:r>
              <a:rPr dirty="0" u="none" sz="700" spc="19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of</a:t>
            </a:r>
            <a:r>
              <a:rPr dirty="0" u="none" sz="700" spc="19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isotope</a:t>
            </a:r>
            <a:r>
              <a:rPr dirty="0" u="none" sz="700" spc="19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mapping</a:t>
            </a:r>
            <a:r>
              <a:rPr dirty="0" u="none" sz="700" spc="19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to</a:t>
            </a:r>
            <a:r>
              <a:rPr dirty="0" u="none" sz="700" spc="19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 spc="-10">
                <a:solidFill>
                  <a:srgbClr val="231F20"/>
                </a:solidFill>
                <a:latin typeface="Times New Roman"/>
                <a:cs typeface="Times New Roman"/>
              </a:rPr>
              <a:t>determine</a:t>
            </a:r>
            <a:r>
              <a:rPr dirty="0" u="none" sz="700" spc="5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separate</a:t>
            </a:r>
            <a:r>
              <a:rPr dirty="0" u="none" sz="700" spc="3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age</a:t>
            </a:r>
            <a:r>
              <a:rPr dirty="0" u="none" sz="700" spc="4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 spc="-10">
                <a:solidFill>
                  <a:srgbClr val="231F20"/>
                </a:solidFill>
                <a:latin typeface="Times New Roman"/>
                <a:cs typeface="Times New Roman"/>
              </a:rPr>
              <a:t>domains.</a:t>
            </a:r>
            <a:endParaRPr sz="700">
              <a:latin typeface="Times New Roman"/>
              <a:cs typeface="Times New Roman"/>
            </a:endParaRPr>
          </a:p>
          <a:p>
            <a:pPr algn="just" marL="12700">
              <a:lnSpc>
                <a:spcPct val="100000"/>
              </a:lnSpc>
              <a:spcBef>
                <a:spcPts val="25"/>
              </a:spcBef>
            </a:pP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Spatial</a:t>
            </a:r>
            <a:r>
              <a:rPr dirty="0" sz="700" spc="3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variability</a:t>
            </a:r>
            <a:r>
              <a:rPr dirty="0" sz="700" spc="4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may</a:t>
            </a:r>
            <a:r>
              <a:rPr dirty="0" sz="700" spc="3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be</a:t>
            </a:r>
            <a:r>
              <a:rPr dirty="0" sz="700" spc="4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controlled</a:t>
            </a:r>
            <a:r>
              <a:rPr dirty="0" sz="700" spc="3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 spc="-25">
                <a:solidFill>
                  <a:srgbClr val="231F20"/>
                </a:solidFill>
                <a:latin typeface="Times New Roman"/>
                <a:cs typeface="Times New Roman"/>
              </a:rPr>
              <a:t>by:</a:t>
            </a:r>
            <a:endParaRPr sz="700">
              <a:latin typeface="Times New Roman"/>
              <a:cs typeface="Times New Roman"/>
            </a:endParaRPr>
          </a:p>
          <a:p>
            <a:pPr algn="just" marL="72390" marR="5080" indent="-60325">
              <a:lnSpc>
                <a:spcPct val="103200"/>
              </a:lnSpc>
              <a:buChar char="-"/>
              <a:tabLst>
                <a:tab pos="72390" algn="l"/>
              </a:tabLst>
            </a:pP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Variations</a:t>
            </a:r>
            <a:r>
              <a:rPr dirty="0" sz="700" spc="2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in</a:t>
            </a:r>
            <a:r>
              <a:rPr dirty="0" sz="700" spc="3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rate</a:t>
            </a:r>
            <a:r>
              <a:rPr dirty="0" sz="700" spc="2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of</a:t>
            </a:r>
            <a:r>
              <a:rPr dirty="0" sz="700" spc="3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calcite</a:t>
            </a:r>
            <a:r>
              <a:rPr dirty="0" sz="700" spc="3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 spc="-10">
                <a:solidFill>
                  <a:srgbClr val="231F20"/>
                </a:solidFill>
                <a:latin typeface="Times New Roman"/>
                <a:cs typeface="Times New Roman"/>
              </a:rPr>
              <a:t>crystallization</a:t>
            </a:r>
            <a:r>
              <a:rPr dirty="0" sz="700" spc="5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in</a:t>
            </a:r>
            <a:r>
              <a:rPr dirty="0" sz="700" spc="13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relation</a:t>
            </a:r>
            <a:r>
              <a:rPr dirty="0" sz="700" spc="13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to</a:t>
            </a:r>
            <a:r>
              <a:rPr dirty="0" sz="700" spc="13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rates</a:t>
            </a:r>
            <a:r>
              <a:rPr dirty="0" sz="700" spc="13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of</a:t>
            </a:r>
            <a:r>
              <a:rPr dirty="0" sz="700" spc="13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fluid</a:t>
            </a:r>
            <a:r>
              <a:rPr dirty="0" sz="700" spc="13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evolution</a:t>
            </a:r>
            <a:r>
              <a:rPr dirty="0" sz="700" spc="13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 spc="-25">
                <a:solidFill>
                  <a:srgbClr val="231F20"/>
                </a:solidFill>
                <a:latin typeface="Times New Roman"/>
                <a:cs typeface="Times New Roman"/>
              </a:rPr>
              <a:t>by</a:t>
            </a:r>
            <a:r>
              <a:rPr dirty="0" sz="700" spc="5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migration,</a:t>
            </a:r>
            <a:r>
              <a:rPr dirty="0" sz="700" spc="6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fluid-rock</a:t>
            </a:r>
            <a:r>
              <a:rPr dirty="0" sz="700" spc="6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interactions,</a:t>
            </a:r>
            <a:r>
              <a:rPr dirty="0" sz="700" spc="6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 spc="-20">
                <a:solidFill>
                  <a:srgbClr val="231F20"/>
                </a:solidFill>
                <a:latin typeface="Times New Roman"/>
                <a:cs typeface="Times New Roman"/>
              </a:rPr>
              <a:t>etc.</a:t>
            </a:r>
            <a:endParaRPr sz="700">
              <a:latin typeface="Times New Roman"/>
              <a:cs typeface="Times New Roman"/>
            </a:endParaRPr>
          </a:p>
          <a:p>
            <a:pPr algn="just" marL="72390" indent="-59690">
              <a:lnSpc>
                <a:spcPct val="100000"/>
              </a:lnSpc>
              <a:spcBef>
                <a:spcPts val="30"/>
              </a:spcBef>
              <a:buChar char="-"/>
              <a:tabLst>
                <a:tab pos="72390" algn="l"/>
              </a:tabLst>
            </a:pP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Episodic</a:t>
            </a:r>
            <a:r>
              <a:rPr dirty="0" sz="700" spc="6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or</a:t>
            </a:r>
            <a:r>
              <a:rPr dirty="0" sz="700" spc="6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multi-generational</a:t>
            </a:r>
            <a:r>
              <a:rPr dirty="0" sz="700" spc="6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 spc="-10">
                <a:solidFill>
                  <a:srgbClr val="231F20"/>
                </a:solidFill>
                <a:latin typeface="Times New Roman"/>
                <a:cs typeface="Times New Roman"/>
              </a:rPr>
              <a:t>growth</a:t>
            </a:r>
            <a:endParaRPr sz="700">
              <a:latin typeface="Times New Roman"/>
              <a:cs typeface="Times New Roman"/>
            </a:endParaRPr>
          </a:p>
          <a:p>
            <a:pPr algn="just" marL="72390" marR="5080" indent="-60325">
              <a:lnSpc>
                <a:spcPct val="103200"/>
              </a:lnSpc>
              <a:buChar char="-"/>
              <a:tabLst>
                <a:tab pos="72390" algn="l"/>
              </a:tabLst>
            </a:pP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Localized</a:t>
            </a:r>
            <a:r>
              <a:rPr dirty="0" sz="700" spc="235">
                <a:solidFill>
                  <a:srgbClr val="231F20"/>
                </a:solidFill>
                <a:latin typeface="Times New Roman"/>
                <a:cs typeface="Times New Roman"/>
              </a:rPr>
              <a:t> 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issolution/reprecipitation</a:t>
            </a:r>
            <a:r>
              <a:rPr dirty="0" sz="700" spc="240">
                <a:solidFill>
                  <a:srgbClr val="231F20"/>
                </a:solidFill>
                <a:latin typeface="Times New Roman"/>
                <a:cs typeface="Times New Roman"/>
              </a:rPr>
              <a:t>  </a:t>
            </a:r>
            <a:r>
              <a:rPr dirty="0" sz="700" spc="-25">
                <a:solidFill>
                  <a:srgbClr val="231F20"/>
                </a:solidFill>
                <a:latin typeface="Times New Roman"/>
                <a:cs typeface="Times New Roman"/>
              </a:rPr>
              <a:t>of</a:t>
            </a:r>
            <a:r>
              <a:rPr dirty="0" sz="700" spc="5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 spc="-10">
                <a:solidFill>
                  <a:srgbClr val="231F20"/>
                </a:solidFill>
                <a:latin typeface="Times New Roman"/>
                <a:cs typeface="Times New Roman"/>
              </a:rPr>
              <a:t>calcite</a:t>
            </a:r>
            <a:endParaRPr sz="700">
              <a:latin typeface="Times New Roman"/>
              <a:cs typeface="Times New Roman"/>
            </a:endParaRPr>
          </a:p>
          <a:p>
            <a:pPr algn="just" marL="72390" indent="-59690">
              <a:lnSpc>
                <a:spcPct val="100000"/>
              </a:lnSpc>
              <a:spcBef>
                <a:spcPts val="25"/>
              </a:spcBef>
              <a:buChar char="-"/>
              <a:tabLst>
                <a:tab pos="72390" algn="l"/>
              </a:tabLst>
            </a:pP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U</a:t>
            </a:r>
            <a:r>
              <a:rPr dirty="0" sz="700" spc="4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and/or</a:t>
            </a:r>
            <a:r>
              <a:rPr dirty="0" sz="700" spc="4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Pb-bearing</a:t>
            </a:r>
            <a:r>
              <a:rPr dirty="0" sz="700" spc="4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 spc="-10">
                <a:solidFill>
                  <a:srgbClr val="231F20"/>
                </a:solidFill>
                <a:latin typeface="Times New Roman"/>
                <a:cs typeface="Times New Roman"/>
              </a:rPr>
              <a:t>inclusions</a:t>
            </a:r>
            <a:endParaRPr sz="700">
              <a:latin typeface="Times New Roman"/>
              <a:cs typeface="Times New Roman"/>
            </a:endParaRPr>
          </a:p>
        </p:txBody>
      </p:sp>
      <p:grpSp>
        <p:nvGrpSpPr>
          <p:cNvPr id="48" name="object 48" descr=""/>
          <p:cNvGrpSpPr/>
          <p:nvPr/>
        </p:nvGrpSpPr>
        <p:grpSpPr>
          <a:xfrm>
            <a:off x="9595483" y="1256605"/>
            <a:ext cx="3303904" cy="1538605"/>
            <a:chOff x="9595483" y="1256605"/>
            <a:chExt cx="3303904" cy="1538605"/>
          </a:xfrm>
        </p:grpSpPr>
        <p:pic>
          <p:nvPicPr>
            <p:cNvPr id="49" name="object 49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386542" y="1256605"/>
              <a:ext cx="1361044" cy="960510"/>
            </a:xfrm>
            <a:prstGeom prst="rect">
              <a:avLst/>
            </a:prstGeom>
          </p:spPr>
        </p:pic>
        <p:pic>
          <p:nvPicPr>
            <p:cNvPr id="50" name="object 50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2747587" y="1685127"/>
              <a:ext cx="151642" cy="330245"/>
            </a:xfrm>
            <a:prstGeom prst="rect">
              <a:avLst/>
            </a:prstGeom>
          </p:spPr>
        </p:pic>
        <p:pic>
          <p:nvPicPr>
            <p:cNvPr id="51" name="object 51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1386542" y="2198222"/>
              <a:ext cx="1361044" cy="589586"/>
            </a:xfrm>
            <a:prstGeom prst="rect">
              <a:avLst/>
            </a:prstGeom>
          </p:spPr>
        </p:pic>
        <p:pic>
          <p:nvPicPr>
            <p:cNvPr id="52" name="object 52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2747587" y="2217116"/>
              <a:ext cx="145386" cy="295144"/>
            </a:xfrm>
            <a:prstGeom prst="rect">
              <a:avLst/>
            </a:prstGeom>
          </p:spPr>
        </p:pic>
        <p:pic>
          <p:nvPicPr>
            <p:cNvPr id="53" name="object 53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595483" y="1908659"/>
              <a:ext cx="1126447" cy="886185"/>
            </a:xfrm>
            <a:prstGeom prst="rect">
              <a:avLst/>
            </a:prstGeom>
          </p:spPr>
        </p:pic>
      </p:grpSp>
      <p:sp>
        <p:nvSpPr>
          <p:cNvPr id="54" name="object 54" descr=""/>
          <p:cNvSpPr txBox="1"/>
          <p:nvPr/>
        </p:nvSpPr>
        <p:spPr>
          <a:xfrm>
            <a:off x="10153184" y="1915385"/>
            <a:ext cx="552450" cy="1231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465"/>
              </a:lnSpc>
            </a:pPr>
            <a:r>
              <a:rPr dirty="0" sz="400" spc="10">
                <a:solidFill>
                  <a:srgbClr val="231F20"/>
                </a:solidFill>
                <a:latin typeface="Myriad Pro"/>
                <a:cs typeface="Myriad Pro"/>
              </a:rPr>
              <a:t>152.9</a:t>
            </a:r>
            <a:r>
              <a:rPr dirty="0" sz="400" spc="70">
                <a:solidFill>
                  <a:srgbClr val="231F20"/>
                </a:solidFill>
                <a:latin typeface="Myriad Pro"/>
                <a:cs typeface="Myriad Pro"/>
              </a:rPr>
              <a:t> </a:t>
            </a:r>
            <a:r>
              <a:rPr dirty="0" sz="400" spc="10">
                <a:solidFill>
                  <a:srgbClr val="231F20"/>
                </a:solidFill>
                <a:latin typeface="Myriad Pro"/>
                <a:cs typeface="Myriad Pro"/>
              </a:rPr>
              <a:t>±</a:t>
            </a:r>
            <a:r>
              <a:rPr dirty="0" sz="400" spc="70">
                <a:solidFill>
                  <a:srgbClr val="231F20"/>
                </a:solidFill>
                <a:latin typeface="Myriad Pro"/>
                <a:cs typeface="Myriad Pro"/>
              </a:rPr>
              <a:t> </a:t>
            </a:r>
            <a:r>
              <a:rPr dirty="0" sz="400" spc="10">
                <a:solidFill>
                  <a:srgbClr val="231F20"/>
                </a:solidFill>
                <a:latin typeface="Myriad Pro"/>
                <a:cs typeface="Myriad Pro"/>
              </a:rPr>
              <a:t>53.1</a:t>
            </a:r>
            <a:r>
              <a:rPr dirty="0" sz="400" spc="70">
                <a:solidFill>
                  <a:srgbClr val="231F20"/>
                </a:solidFill>
                <a:latin typeface="Myriad Pro"/>
                <a:cs typeface="Myriad Pro"/>
              </a:rPr>
              <a:t> </a:t>
            </a:r>
            <a:r>
              <a:rPr dirty="0" sz="400" spc="10">
                <a:solidFill>
                  <a:srgbClr val="231F20"/>
                </a:solidFill>
                <a:latin typeface="Myriad Pro"/>
                <a:cs typeface="Myriad Pro"/>
              </a:rPr>
              <a:t>Ma</a:t>
            </a:r>
            <a:r>
              <a:rPr dirty="0" sz="400" spc="70">
                <a:solidFill>
                  <a:srgbClr val="231F20"/>
                </a:solidFill>
                <a:latin typeface="Myriad Pro"/>
                <a:cs typeface="Myriad Pro"/>
              </a:rPr>
              <a:t> </a:t>
            </a:r>
            <a:r>
              <a:rPr dirty="0" sz="400" spc="-10">
                <a:solidFill>
                  <a:srgbClr val="231F20"/>
                </a:solidFill>
                <a:latin typeface="Myriad Pro"/>
                <a:cs typeface="Myriad Pro"/>
              </a:rPr>
              <a:t>(n=25)</a:t>
            </a:r>
            <a:endParaRPr sz="400">
              <a:latin typeface="Myriad Pro"/>
              <a:cs typeface="Myriad Pro"/>
            </a:endParaRPr>
          </a:p>
          <a:p>
            <a:pPr marL="257175">
              <a:lnSpc>
                <a:spcPct val="100000"/>
              </a:lnSpc>
            </a:pPr>
            <a:r>
              <a:rPr dirty="0" sz="400" spc="20">
                <a:solidFill>
                  <a:srgbClr val="231F20"/>
                </a:solidFill>
                <a:latin typeface="Myriad Pro"/>
                <a:cs typeface="Myriad Pro"/>
              </a:rPr>
              <a:t>MSWD</a:t>
            </a:r>
            <a:r>
              <a:rPr dirty="0" sz="400" spc="55">
                <a:solidFill>
                  <a:srgbClr val="231F20"/>
                </a:solidFill>
                <a:latin typeface="Myriad Pro"/>
                <a:cs typeface="Myriad Pro"/>
              </a:rPr>
              <a:t> </a:t>
            </a:r>
            <a:r>
              <a:rPr dirty="0" sz="400" spc="20">
                <a:solidFill>
                  <a:srgbClr val="231F20"/>
                </a:solidFill>
                <a:latin typeface="Myriad Pro"/>
                <a:cs typeface="Myriad Pro"/>
              </a:rPr>
              <a:t>=</a:t>
            </a:r>
            <a:r>
              <a:rPr dirty="0" sz="400" spc="55">
                <a:solidFill>
                  <a:srgbClr val="231F20"/>
                </a:solidFill>
                <a:latin typeface="Myriad Pro"/>
                <a:cs typeface="Myriad Pro"/>
              </a:rPr>
              <a:t> </a:t>
            </a:r>
            <a:r>
              <a:rPr dirty="0" sz="400" spc="-25">
                <a:solidFill>
                  <a:srgbClr val="231F20"/>
                </a:solidFill>
                <a:latin typeface="Myriad Pro"/>
                <a:cs typeface="Myriad Pro"/>
              </a:rPr>
              <a:t>1.2</a:t>
            </a:r>
            <a:endParaRPr sz="400">
              <a:latin typeface="Myriad Pro"/>
              <a:cs typeface="Myriad Pro"/>
            </a:endParaRPr>
          </a:p>
        </p:txBody>
      </p:sp>
      <p:sp>
        <p:nvSpPr>
          <p:cNvPr id="55" name="object 55" descr=""/>
          <p:cNvSpPr txBox="1"/>
          <p:nvPr/>
        </p:nvSpPr>
        <p:spPr>
          <a:xfrm>
            <a:off x="9430435" y="2248397"/>
            <a:ext cx="95885" cy="246379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475"/>
              </a:lnSpc>
            </a:pPr>
            <a:r>
              <a:rPr dirty="0" sz="250" spc="-10">
                <a:solidFill>
                  <a:srgbClr val="231F20"/>
                </a:solidFill>
                <a:latin typeface="Myriad Pro"/>
                <a:cs typeface="Myriad Pro"/>
              </a:rPr>
              <a:t>207</a:t>
            </a:r>
            <a:r>
              <a:rPr dirty="0" baseline="-18518" sz="675" spc="-15">
                <a:solidFill>
                  <a:srgbClr val="231F20"/>
                </a:solidFill>
                <a:latin typeface="Myriad Pro"/>
                <a:cs typeface="Myriad Pro"/>
              </a:rPr>
              <a:t>Pb/</a:t>
            </a:r>
            <a:r>
              <a:rPr dirty="0" sz="250" spc="-10">
                <a:solidFill>
                  <a:srgbClr val="231F20"/>
                </a:solidFill>
                <a:latin typeface="Myriad Pro"/>
                <a:cs typeface="Myriad Pro"/>
              </a:rPr>
              <a:t>206</a:t>
            </a:r>
            <a:r>
              <a:rPr dirty="0" baseline="-18518" sz="675" spc="-15">
                <a:solidFill>
                  <a:srgbClr val="231F20"/>
                </a:solidFill>
                <a:latin typeface="Myriad Pro"/>
                <a:cs typeface="Myriad Pro"/>
              </a:rPr>
              <a:t>Pb</a:t>
            </a:r>
            <a:endParaRPr baseline="-18518" sz="675">
              <a:latin typeface="Myriad Pro"/>
              <a:cs typeface="Myriad Pro"/>
            </a:endParaRPr>
          </a:p>
        </p:txBody>
      </p:sp>
      <p:sp>
        <p:nvSpPr>
          <p:cNvPr id="56" name="object 56" descr=""/>
          <p:cNvSpPr txBox="1"/>
          <p:nvPr/>
        </p:nvSpPr>
        <p:spPr>
          <a:xfrm>
            <a:off x="9507222" y="2531828"/>
            <a:ext cx="97790" cy="869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00" spc="-25">
                <a:solidFill>
                  <a:srgbClr val="231F20"/>
                </a:solidFill>
                <a:latin typeface="Myriad Pro"/>
                <a:cs typeface="Myriad Pro"/>
              </a:rPr>
              <a:t>0.2</a:t>
            </a:r>
            <a:endParaRPr sz="400">
              <a:latin typeface="Myriad Pro"/>
              <a:cs typeface="Myriad Pro"/>
            </a:endParaRPr>
          </a:p>
        </p:txBody>
      </p:sp>
      <p:sp>
        <p:nvSpPr>
          <p:cNvPr id="57" name="object 57" descr=""/>
          <p:cNvSpPr txBox="1"/>
          <p:nvPr/>
        </p:nvSpPr>
        <p:spPr>
          <a:xfrm>
            <a:off x="9509318" y="2315124"/>
            <a:ext cx="97790" cy="869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00" spc="-25">
                <a:solidFill>
                  <a:srgbClr val="231F20"/>
                </a:solidFill>
                <a:latin typeface="Myriad Pro"/>
                <a:cs typeface="Myriad Pro"/>
              </a:rPr>
              <a:t>0.4</a:t>
            </a:r>
            <a:endParaRPr sz="400">
              <a:latin typeface="Myriad Pro"/>
              <a:cs typeface="Myriad Pro"/>
            </a:endParaRPr>
          </a:p>
        </p:txBody>
      </p:sp>
      <p:sp>
        <p:nvSpPr>
          <p:cNvPr id="58" name="object 58" descr=""/>
          <p:cNvSpPr txBox="1"/>
          <p:nvPr/>
        </p:nvSpPr>
        <p:spPr>
          <a:xfrm>
            <a:off x="9511414" y="2093978"/>
            <a:ext cx="97790" cy="869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00" spc="-25">
                <a:solidFill>
                  <a:srgbClr val="231F20"/>
                </a:solidFill>
                <a:latin typeface="Myriad Pro"/>
                <a:cs typeface="Myriad Pro"/>
              </a:rPr>
              <a:t>0.6</a:t>
            </a:r>
            <a:endParaRPr sz="400">
              <a:latin typeface="Myriad Pro"/>
              <a:cs typeface="Myriad Pro"/>
            </a:endParaRPr>
          </a:p>
        </p:txBody>
      </p:sp>
      <p:sp>
        <p:nvSpPr>
          <p:cNvPr id="59" name="object 59" descr=""/>
          <p:cNvSpPr txBox="1"/>
          <p:nvPr/>
        </p:nvSpPr>
        <p:spPr>
          <a:xfrm>
            <a:off x="9511414" y="1876559"/>
            <a:ext cx="97790" cy="869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00" spc="-25">
                <a:solidFill>
                  <a:srgbClr val="231F20"/>
                </a:solidFill>
                <a:latin typeface="Myriad Pro"/>
                <a:cs typeface="Myriad Pro"/>
              </a:rPr>
              <a:t>0.8</a:t>
            </a:r>
            <a:endParaRPr sz="400">
              <a:latin typeface="Myriad Pro"/>
              <a:cs typeface="Myriad Pro"/>
            </a:endParaRPr>
          </a:p>
        </p:txBody>
      </p:sp>
      <p:sp>
        <p:nvSpPr>
          <p:cNvPr id="60" name="object 60" descr=""/>
          <p:cNvSpPr txBox="1"/>
          <p:nvPr/>
        </p:nvSpPr>
        <p:spPr>
          <a:xfrm>
            <a:off x="9929520" y="2828261"/>
            <a:ext cx="302260" cy="869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200" spc="-10">
                <a:solidFill>
                  <a:srgbClr val="231F20"/>
                </a:solidFill>
                <a:latin typeface="Myriad Pro"/>
                <a:cs typeface="Myriad Pro"/>
              </a:rPr>
              <a:t>238</a:t>
            </a:r>
            <a:r>
              <a:rPr dirty="0" baseline="-20833" sz="600" spc="-15">
                <a:solidFill>
                  <a:srgbClr val="231F20"/>
                </a:solidFill>
                <a:latin typeface="Myriad Pro"/>
                <a:cs typeface="Myriad Pro"/>
              </a:rPr>
              <a:t>U/</a:t>
            </a:r>
            <a:r>
              <a:rPr dirty="0" sz="200" spc="-10">
                <a:solidFill>
                  <a:srgbClr val="231F20"/>
                </a:solidFill>
                <a:latin typeface="Myriad Pro"/>
                <a:cs typeface="Myriad Pro"/>
              </a:rPr>
              <a:t>206</a:t>
            </a:r>
            <a:r>
              <a:rPr dirty="0" baseline="-20833" sz="600" spc="-15">
                <a:solidFill>
                  <a:srgbClr val="231F20"/>
                </a:solidFill>
                <a:latin typeface="Myriad Pro"/>
                <a:cs typeface="Myriad Pro"/>
              </a:rPr>
              <a:t>Pb</a:t>
            </a:r>
            <a:endParaRPr baseline="-20833" sz="600">
              <a:latin typeface="Myriad Pro"/>
              <a:cs typeface="Myriad Pro"/>
            </a:endParaRPr>
          </a:p>
        </p:txBody>
      </p:sp>
      <p:sp>
        <p:nvSpPr>
          <p:cNvPr id="61" name="object 61" descr=""/>
          <p:cNvSpPr txBox="1"/>
          <p:nvPr/>
        </p:nvSpPr>
        <p:spPr>
          <a:xfrm>
            <a:off x="9600238" y="2775182"/>
            <a:ext cx="599440" cy="869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62255" algn="l"/>
                <a:tab pos="526415" algn="l"/>
              </a:tabLst>
            </a:pPr>
            <a:r>
              <a:rPr dirty="0" sz="400" spc="-50">
                <a:solidFill>
                  <a:srgbClr val="231F20"/>
                </a:solidFill>
                <a:latin typeface="Myriad Pro"/>
                <a:cs typeface="Myriad Pro"/>
              </a:rPr>
              <a:t>0</a:t>
            </a:r>
            <a:r>
              <a:rPr dirty="0" sz="400">
                <a:solidFill>
                  <a:srgbClr val="231F20"/>
                </a:solidFill>
                <a:latin typeface="Myriad Pro"/>
                <a:cs typeface="Myriad Pro"/>
              </a:rPr>
              <a:t>	</a:t>
            </a:r>
            <a:r>
              <a:rPr dirty="0" sz="400" spc="-25">
                <a:solidFill>
                  <a:srgbClr val="231F20"/>
                </a:solidFill>
                <a:latin typeface="Myriad Pro"/>
                <a:cs typeface="Myriad Pro"/>
              </a:rPr>
              <a:t>10</a:t>
            </a:r>
            <a:r>
              <a:rPr dirty="0" sz="400">
                <a:solidFill>
                  <a:srgbClr val="231F20"/>
                </a:solidFill>
                <a:latin typeface="Myriad Pro"/>
                <a:cs typeface="Myriad Pro"/>
              </a:rPr>
              <a:t>	</a:t>
            </a:r>
            <a:r>
              <a:rPr dirty="0" sz="400" spc="-25">
                <a:solidFill>
                  <a:srgbClr val="231F20"/>
                </a:solidFill>
                <a:latin typeface="Myriad Pro"/>
                <a:cs typeface="Myriad Pro"/>
              </a:rPr>
              <a:t>20</a:t>
            </a:r>
            <a:endParaRPr sz="400">
              <a:latin typeface="Myriad Pro"/>
              <a:cs typeface="Myriad Pro"/>
            </a:endParaRPr>
          </a:p>
        </p:txBody>
      </p:sp>
      <p:sp>
        <p:nvSpPr>
          <p:cNvPr id="62" name="object 62" descr=""/>
          <p:cNvSpPr txBox="1"/>
          <p:nvPr/>
        </p:nvSpPr>
        <p:spPr>
          <a:xfrm>
            <a:off x="10378970" y="2775744"/>
            <a:ext cx="344805" cy="869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71780" algn="l"/>
              </a:tabLst>
            </a:pPr>
            <a:r>
              <a:rPr dirty="0" sz="400" spc="-25">
                <a:solidFill>
                  <a:srgbClr val="231F20"/>
                </a:solidFill>
                <a:latin typeface="Myriad Pro"/>
                <a:cs typeface="Myriad Pro"/>
              </a:rPr>
              <a:t>30</a:t>
            </a:r>
            <a:r>
              <a:rPr dirty="0" sz="400">
                <a:solidFill>
                  <a:srgbClr val="231F20"/>
                </a:solidFill>
                <a:latin typeface="Myriad Pro"/>
                <a:cs typeface="Myriad Pro"/>
              </a:rPr>
              <a:t>	</a:t>
            </a:r>
            <a:r>
              <a:rPr dirty="0" sz="400" spc="-25">
                <a:solidFill>
                  <a:srgbClr val="231F20"/>
                </a:solidFill>
                <a:latin typeface="Myriad Pro"/>
                <a:cs typeface="Myriad Pro"/>
              </a:rPr>
              <a:t>40</a:t>
            </a:r>
            <a:endParaRPr sz="400">
              <a:latin typeface="Myriad Pro"/>
              <a:cs typeface="Myriad Pro"/>
            </a:endParaRPr>
          </a:p>
        </p:txBody>
      </p:sp>
      <p:grpSp>
        <p:nvGrpSpPr>
          <p:cNvPr id="63" name="object 63" descr=""/>
          <p:cNvGrpSpPr/>
          <p:nvPr/>
        </p:nvGrpSpPr>
        <p:grpSpPr>
          <a:xfrm>
            <a:off x="4034468" y="1096966"/>
            <a:ext cx="7318375" cy="3206115"/>
            <a:chOff x="4034468" y="1096966"/>
            <a:chExt cx="7318375" cy="3206115"/>
          </a:xfrm>
        </p:grpSpPr>
        <p:pic>
          <p:nvPicPr>
            <p:cNvPr id="64" name="object 64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596355" y="1836776"/>
              <a:ext cx="1125721" cy="958936"/>
            </a:xfrm>
            <a:prstGeom prst="rect">
              <a:avLst/>
            </a:prstGeom>
          </p:spPr>
        </p:pic>
        <p:pic>
          <p:nvPicPr>
            <p:cNvPr id="65" name="object 65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675136" y="1877714"/>
              <a:ext cx="455106" cy="249973"/>
            </a:xfrm>
            <a:prstGeom prst="rect">
              <a:avLst/>
            </a:prstGeom>
          </p:spPr>
        </p:pic>
        <p:sp>
          <p:nvSpPr>
            <p:cNvPr id="66" name="object 66" descr=""/>
            <p:cNvSpPr/>
            <p:nvPr/>
          </p:nvSpPr>
          <p:spPr>
            <a:xfrm>
              <a:off x="10269958" y="2170967"/>
              <a:ext cx="59690" cy="59055"/>
            </a:xfrm>
            <a:custGeom>
              <a:avLst/>
              <a:gdLst/>
              <a:ahLst/>
              <a:cxnLst/>
              <a:rect l="l" t="t" r="r" b="b"/>
              <a:pathLst>
                <a:path w="59690" h="59055">
                  <a:moveTo>
                    <a:pt x="33574" y="0"/>
                  </a:moveTo>
                  <a:lnTo>
                    <a:pt x="21693" y="1681"/>
                  </a:lnTo>
                  <a:lnTo>
                    <a:pt x="11080" y="7703"/>
                  </a:lnTo>
                  <a:lnTo>
                    <a:pt x="3626" y="16766"/>
                  </a:lnTo>
                  <a:lnTo>
                    <a:pt x="0" y="27664"/>
                  </a:lnTo>
                  <a:lnTo>
                    <a:pt x="871" y="39190"/>
                  </a:lnTo>
                  <a:lnTo>
                    <a:pt x="6281" y="49159"/>
                  </a:lnTo>
                  <a:lnTo>
                    <a:pt x="15039" y="55815"/>
                  </a:lnTo>
                  <a:lnTo>
                    <a:pt x="25953" y="58586"/>
                  </a:lnTo>
                  <a:lnTo>
                    <a:pt x="37835" y="56904"/>
                  </a:lnTo>
                  <a:lnTo>
                    <a:pt x="48446" y="50883"/>
                  </a:lnTo>
                  <a:lnTo>
                    <a:pt x="55901" y="41820"/>
                  </a:lnTo>
                  <a:lnTo>
                    <a:pt x="59528" y="30922"/>
                  </a:lnTo>
                  <a:lnTo>
                    <a:pt x="58657" y="19395"/>
                  </a:lnTo>
                  <a:lnTo>
                    <a:pt x="53245" y="9427"/>
                  </a:lnTo>
                  <a:lnTo>
                    <a:pt x="44488" y="2771"/>
                  </a:lnTo>
                  <a:lnTo>
                    <a:pt x="33574" y="0"/>
                  </a:lnTo>
                  <a:close/>
                </a:path>
              </a:pathLst>
            </a:custGeom>
            <a:solidFill>
              <a:srgbClr val="B3D9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" name="object 67" descr=""/>
            <p:cNvSpPr/>
            <p:nvPr/>
          </p:nvSpPr>
          <p:spPr>
            <a:xfrm>
              <a:off x="10269958" y="2170967"/>
              <a:ext cx="59690" cy="59055"/>
            </a:xfrm>
            <a:custGeom>
              <a:avLst/>
              <a:gdLst/>
              <a:ahLst/>
              <a:cxnLst/>
              <a:rect l="l" t="t" r="r" b="b"/>
              <a:pathLst>
                <a:path w="59690" h="59055">
                  <a:moveTo>
                    <a:pt x="21693" y="1681"/>
                  </a:moveTo>
                  <a:lnTo>
                    <a:pt x="58657" y="19395"/>
                  </a:lnTo>
                  <a:lnTo>
                    <a:pt x="59528" y="30922"/>
                  </a:lnTo>
                  <a:lnTo>
                    <a:pt x="55901" y="41820"/>
                  </a:lnTo>
                  <a:lnTo>
                    <a:pt x="48446" y="50883"/>
                  </a:lnTo>
                  <a:lnTo>
                    <a:pt x="37835" y="56904"/>
                  </a:lnTo>
                  <a:lnTo>
                    <a:pt x="25953" y="58586"/>
                  </a:lnTo>
                  <a:lnTo>
                    <a:pt x="15039" y="55815"/>
                  </a:lnTo>
                  <a:lnTo>
                    <a:pt x="6281" y="49159"/>
                  </a:lnTo>
                  <a:lnTo>
                    <a:pt x="871" y="39190"/>
                  </a:lnTo>
                  <a:lnTo>
                    <a:pt x="0" y="27664"/>
                  </a:lnTo>
                  <a:lnTo>
                    <a:pt x="3626" y="16766"/>
                  </a:lnTo>
                  <a:lnTo>
                    <a:pt x="11080" y="7703"/>
                  </a:lnTo>
                  <a:lnTo>
                    <a:pt x="21693" y="1681"/>
                  </a:lnTo>
                  <a:close/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" name="object 68" descr=""/>
            <p:cNvSpPr/>
            <p:nvPr/>
          </p:nvSpPr>
          <p:spPr>
            <a:xfrm>
              <a:off x="10314549" y="2182780"/>
              <a:ext cx="27940" cy="32384"/>
            </a:xfrm>
            <a:custGeom>
              <a:avLst/>
              <a:gdLst/>
              <a:ahLst/>
              <a:cxnLst/>
              <a:rect l="l" t="t" r="r" b="b"/>
              <a:pathLst>
                <a:path w="27940" h="32385">
                  <a:moveTo>
                    <a:pt x="22417" y="0"/>
                  </a:moveTo>
                  <a:lnTo>
                    <a:pt x="15211" y="3872"/>
                  </a:lnTo>
                  <a:lnTo>
                    <a:pt x="9021" y="11288"/>
                  </a:lnTo>
                  <a:lnTo>
                    <a:pt x="2832" y="18704"/>
                  </a:lnTo>
                  <a:lnTo>
                    <a:pt x="0" y="26855"/>
                  </a:lnTo>
                  <a:lnTo>
                    <a:pt x="5398" y="32133"/>
                  </a:lnTo>
                  <a:lnTo>
                    <a:pt x="12601" y="28261"/>
                  </a:lnTo>
                  <a:lnTo>
                    <a:pt x="24983" y="13429"/>
                  </a:lnTo>
                  <a:lnTo>
                    <a:pt x="27812" y="5278"/>
                  </a:lnTo>
                  <a:lnTo>
                    <a:pt x="22417" y="0"/>
                  </a:lnTo>
                  <a:close/>
                </a:path>
              </a:pathLst>
            </a:custGeom>
            <a:solidFill>
              <a:srgbClr val="B3D9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" name="object 69" descr=""/>
            <p:cNvSpPr/>
            <p:nvPr/>
          </p:nvSpPr>
          <p:spPr>
            <a:xfrm>
              <a:off x="10314549" y="2182780"/>
              <a:ext cx="27940" cy="32384"/>
            </a:xfrm>
            <a:custGeom>
              <a:avLst/>
              <a:gdLst/>
              <a:ahLst/>
              <a:cxnLst/>
              <a:rect l="l" t="t" r="r" b="b"/>
              <a:pathLst>
                <a:path w="27940" h="32385">
                  <a:moveTo>
                    <a:pt x="9021" y="11288"/>
                  </a:moveTo>
                  <a:lnTo>
                    <a:pt x="15211" y="3872"/>
                  </a:lnTo>
                  <a:lnTo>
                    <a:pt x="22417" y="0"/>
                  </a:lnTo>
                  <a:lnTo>
                    <a:pt x="25116" y="2639"/>
                  </a:lnTo>
                  <a:lnTo>
                    <a:pt x="27812" y="5278"/>
                  </a:lnTo>
                  <a:lnTo>
                    <a:pt x="24983" y="13429"/>
                  </a:lnTo>
                  <a:lnTo>
                    <a:pt x="18791" y="20845"/>
                  </a:lnTo>
                  <a:lnTo>
                    <a:pt x="12601" y="28261"/>
                  </a:lnTo>
                  <a:lnTo>
                    <a:pt x="5398" y="32133"/>
                  </a:lnTo>
                  <a:lnTo>
                    <a:pt x="2699" y="29494"/>
                  </a:lnTo>
                  <a:lnTo>
                    <a:pt x="0" y="26855"/>
                  </a:lnTo>
                  <a:lnTo>
                    <a:pt x="2832" y="18704"/>
                  </a:lnTo>
                  <a:lnTo>
                    <a:pt x="9021" y="11288"/>
                  </a:lnTo>
                  <a:close/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" name="object 70" descr=""/>
            <p:cNvSpPr/>
            <p:nvPr/>
          </p:nvSpPr>
          <p:spPr>
            <a:xfrm>
              <a:off x="10372209" y="2236029"/>
              <a:ext cx="45085" cy="32384"/>
            </a:xfrm>
            <a:custGeom>
              <a:avLst/>
              <a:gdLst/>
              <a:ahLst/>
              <a:cxnLst/>
              <a:rect l="l" t="t" r="r" b="b"/>
              <a:pathLst>
                <a:path w="45084" h="32385">
                  <a:moveTo>
                    <a:pt x="34343" y="0"/>
                  </a:moveTo>
                  <a:lnTo>
                    <a:pt x="0" y="21391"/>
                  </a:lnTo>
                  <a:lnTo>
                    <a:pt x="188" y="26823"/>
                  </a:lnTo>
                  <a:lnTo>
                    <a:pt x="3842" y="30552"/>
                  </a:lnTo>
                  <a:lnTo>
                    <a:pt x="10137" y="31971"/>
                  </a:lnTo>
                  <a:lnTo>
                    <a:pt x="18204" y="31048"/>
                  </a:lnTo>
                  <a:lnTo>
                    <a:pt x="27176" y="27754"/>
                  </a:lnTo>
                  <a:lnTo>
                    <a:pt x="35372" y="22611"/>
                  </a:lnTo>
                  <a:lnTo>
                    <a:pt x="41323" y="16644"/>
                  </a:lnTo>
                  <a:lnTo>
                    <a:pt x="44480" y="10579"/>
                  </a:lnTo>
                  <a:lnTo>
                    <a:pt x="44292" y="5147"/>
                  </a:lnTo>
                  <a:lnTo>
                    <a:pt x="40638" y="1418"/>
                  </a:lnTo>
                  <a:lnTo>
                    <a:pt x="34343" y="0"/>
                  </a:lnTo>
                  <a:close/>
                </a:path>
              </a:pathLst>
            </a:custGeom>
            <a:solidFill>
              <a:srgbClr val="B3D9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" name="object 71" descr=""/>
            <p:cNvSpPr/>
            <p:nvPr/>
          </p:nvSpPr>
          <p:spPr>
            <a:xfrm>
              <a:off x="10372209" y="2236029"/>
              <a:ext cx="45085" cy="32384"/>
            </a:xfrm>
            <a:custGeom>
              <a:avLst/>
              <a:gdLst/>
              <a:ahLst/>
              <a:cxnLst/>
              <a:rect l="l" t="t" r="r" b="b"/>
              <a:pathLst>
                <a:path w="45084" h="32385">
                  <a:moveTo>
                    <a:pt x="17304" y="4216"/>
                  </a:moveTo>
                  <a:lnTo>
                    <a:pt x="26275" y="922"/>
                  </a:lnTo>
                  <a:lnTo>
                    <a:pt x="34343" y="0"/>
                  </a:lnTo>
                  <a:lnTo>
                    <a:pt x="40638" y="1418"/>
                  </a:lnTo>
                  <a:lnTo>
                    <a:pt x="44292" y="5147"/>
                  </a:lnTo>
                  <a:lnTo>
                    <a:pt x="44480" y="10579"/>
                  </a:lnTo>
                  <a:lnTo>
                    <a:pt x="41323" y="16644"/>
                  </a:lnTo>
                  <a:lnTo>
                    <a:pt x="35372" y="22611"/>
                  </a:lnTo>
                  <a:lnTo>
                    <a:pt x="27176" y="27754"/>
                  </a:lnTo>
                  <a:lnTo>
                    <a:pt x="18204" y="31048"/>
                  </a:lnTo>
                  <a:lnTo>
                    <a:pt x="10137" y="31971"/>
                  </a:lnTo>
                  <a:lnTo>
                    <a:pt x="3842" y="30552"/>
                  </a:lnTo>
                  <a:lnTo>
                    <a:pt x="188" y="26823"/>
                  </a:lnTo>
                  <a:lnTo>
                    <a:pt x="0" y="21391"/>
                  </a:lnTo>
                  <a:lnTo>
                    <a:pt x="3156" y="15328"/>
                  </a:lnTo>
                  <a:lnTo>
                    <a:pt x="9108" y="9360"/>
                  </a:lnTo>
                  <a:lnTo>
                    <a:pt x="17304" y="4216"/>
                  </a:lnTo>
                  <a:close/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2" name="object 72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0497057" y="2273835"/>
              <a:ext cx="177922" cy="114744"/>
            </a:xfrm>
            <a:prstGeom prst="rect">
              <a:avLst/>
            </a:prstGeom>
          </p:spPr>
        </p:pic>
        <p:sp>
          <p:nvSpPr>
            <p:cNvPr id="73" name="object 73" descr=""/>
            <p:cNvSpPr/>
            <p:nvPr/>
          </p:nvSpPr>
          <p:spPr>
            <a:xfrm>
              <a:off x="10297189" y="2089918"/>
              <a:ext cx="45085" cy="32384"/>
            </a:xfrm>
            <a:custGeom>
              <a:avLst/>
              <a:gdLst/>
              <a:ahLst/>
              <a:cxnLst/>
              <a:rect l="l" t="t" r="r" b="b"/>
              <a:pathLst>
                <a:path w="45084" h="32385">
                  <a:moveTo>
                    <a:pt x="34343" y="0"/>
                  </a:moveTo>
                  <a:lnTo>
                    <a:pt x="0" y="21391"/>
                  </a:lnTo>
                  <a:lnTo>
                    <a:pt x="188" y="26823"/>
                  </a:lnTo>
                  <a:lnTo>
                    <a:pt x="3842" y="30552"/>
                  </a:lnTo>
                  <a:lnTo>
                    <a:pt x="10137" y="31971"/>
                  </a:lnTo>
                  <a:lnTo>
                    <a:pt x="18204" y="31048"/>
                  </a:lnTo>
                  <a:lnTo>
                    <a:pt x="27176" y="27754"/>
                  </a:lnTo>
                  <a:lnTo>
                    <a:pt x="35372" y="22610"/>
                  </a:lnTo>
                  <a:lnTo>
                    <a:pt x="41323" y="16642"/>
                  </a:lnTo>
                  <a:lnTo>
                    <a:pt x="44480" y="10579"/>
                  </a:lnTo>
                  <a:lnTo>
                    <a:pt x="44292" y="5147"/>
                  </a:lnTo>
                  <a:lnTo>
                    <a:pt x="40638" y="1418"/>
                  </a:lnTo>
                  <a:lnTo>
                    <a:pt x="34343" y="0"/>
                  </a:lnTo>
                  <a:close/>
                </a:path>
              </a:pathLst>
            </a:custGeom>
            <a:solidFill>
              <a:srgbClr val="B3D9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" name="object 74" descr=""/>
            <p:cNvSpPr/>
            <p:nvPr/>
          </p:nvSpPr>
          <p:spPr>
            <a:xfrm>
              <a:off x="10297189" y="2089918"/>
              <a:ext cx="45085" cy="32384"/>
            </a:xfrm>
            <a:custGeom>
              <a:avLst/>
              <a:gdLst/>
              <a:ahLst/>
              <a:cxnLst/>
              <a:rect l="l" t="t" r="r" b="b"/>
              <a:pathLst>
                <a:path w="45084" h="32385">
                  <a:moveTo>
                    <a:pt x="17304" y="4216"/>
                  </a:moveTo>
                  <a:lnTo>
                    <a:pt x="26275" y="922"/>
                  </a:lnTo>
                  <a:lnTo>
                    <a:pt x="34343" y="0"/>
                  </a:lnTo>
                  <a:lnTo>
                    <a:pt x="40638" y="1418"/>
                  </a:lnTo>
                  <a:lnTo>
                    <a:pt x="44292" y="5147"/>
                  </a:lnTo>
                  <a:lnTo>
                    <a:pt x="44480" y="10579"/>
                  </a:lnTo>
                  <a:lnTo>
                    <a:pt x="41323" y="16642"/>
                  </a:lnTo>
                  <a:lnTo>
                    <a:pt x="35372" y="22610"/>
                  </a:lnTo>
                  <a:lnTo>
                    <a:pt x="27176" y="27754"/>
                  </a:lnTo>
                  <a:lnTo>
                    <a:pt x="18204" y="31048"/>
                  </a:lnTo>
                  <a:lnTo>
                    <a:pt x="10137" y="31971"/>
                  </a:lnTo>
                  <a:lnTo>
                    <a:pt x="3842" y="30552"/>
                  </a:lnTo>
                  <a:lnTo>
                    <a:pt x="188" y="26823"/>
                  </a:lnTo>
                  <a:lnTo>
                    <a:pt x="0" y="21391"/>
                  </a:lnTo>
                  <a:lnTo>
                    <a:pt x="3156" y="15328"/>
                  </a:lnTo>
                  <a:lnTo>
                    <a:pt x="9108" y="9360"/>
                  </a:lnTo>
                  <a:lnTo>
                    <a:pt x="17304" y="4216"/>
                  </a:lnTo>
                  <a:close/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5" name="object 75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0262922" y="1848775"/>
              <a:ext cx="113012" cy="213285"/>
            </a:xfrm>
            <a:prstGeom prst="rect">
              <a:avLst/>
            </a:prstGeom>
          </p:spPr>
        </p:pic>
        <p:sp>
          <p:nvSpPr>
            <p:cNvPr id="76" name="object 76" descr=""/>
            <p:cNvSpPr/>
            <p:nvPr/>
          </p:nvSpPr>
          <p:spPr>
            <a:xfrm>
              <a:off x="7750657" y="1098871"/>
              <a:ext cx="0" cy="3195320"/>
            </a:xfrm>
            <a:custGeom>
              <a:avLst/>
              <a:gdLst/>
              <a:ahLst/>
              <a:cxnLst/>
              <a:rect l="l" t="t" r="r" b="b"/>
              <a:pathLst>
                <a:path w="0" h="3195320">
                  <a:moveTo>
                    <a:pt x="0" y="0"/>
                  </a:moveTo>
                  <a:lnTo>
                    <a:pt x="0" y="3194747"/>
                  </a:lnTo>
                </a:path>
              </a:pathLst>
            </a:custGeom>
            <a:solidFill>
              <a:srgbClr val="02030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" name="object 77" descr=""/>
            <p:cNvSpPr/>
            <p:nvPr/>
          </p:nvSpPr>
          <p:spPr>
            <a:xfrm>
              <a:off x="7750657" y="1098871"/>
              <a:ext cx="0" cy="3195320"/>
            </a:xfrm>
            <a:custGeom>
              <a:avLst/>
              <a:gdLst/>
              <a:ahLst/>
              <a:cxnLst/>
              <a:rect l="l" t="t" r="r" b="b"/>
              <a:pathLst>
                <a:path w="0" h="3195320">
                  <a:moveTo>
                    <a:pt x="0" y="0"/>
                  </a:moveTo>
                  <a:lnTo>
                    <a:pt x="0" y="3194747"/>
                  </a:lnTo>
                </a:path>
              </a:pathLst>
            </a:custGeom>
            <a:ln w="3324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8" name="object 78" descr=""/>
            <p:cNvSpPr/>
            <p:nvPr/>
          </p:nvSpPr>
          <p:spPr>
            <a:xfrm>
              <a:off x="11350775" y="1106212"/>
              <a:ext cx="0" cy="3195320"/>
            </a:xfrm>
            <a:custGeom>
              <a:avLst/>
              <a:gdLst/>
              <a:ahLst/>
              <a:cxnLst/>
              <a:rect l="l" t="t" r="r" b="b"/>
              <a:pathLst>
                <a:path w="0" h="3195320">
                  <a:moveTo>
                    <a:pt x="0" y="0"/>
                  </a:moveTo>
                  <a:lnTo>
                    <a:pt x="0" y="3194747"/>
                  </a:lnTo>
                </a:path>
              </a:pathLst>
            </a:custGeom>
            <a:solidFill>
              <a:srgbClr val="02030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9" name="object 79" descr=""/>
            <p:cNvSpPr/>
            <p:nvPr/>
          </p:nvSpPr>
          <p:spPr>
            <a:xfrm>
              <a:off x="11350775" y="1106212"/>
              <a:ext cx="0" cy="3195320"/>
            </a:xfrm>
            <a:custGeom>
              <a:avLst/>
              <a:gdLst/>
              <a:ahLst/>
              <a:cxnLst/>
              <a:rect l="l" t="t" r="r" b="b"/>
              <a:pathLst>
                <a:path w="0" h="3195320">
                  <a:moveTo>
                    <a:pt x="0" y="0"/>
                  </a:moveTo>
                  <a:lnTo>
                    <a:pt x="0" y="3194747"/>
                  </a:lnTo>
                </a:path>
              </a:pathLst>
            </a:custGeom>
            <a:ln w="3324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0" name="object 80" descr=""/>
            <p:cNvSpPr/>
            <p:nvPr/>
          </p:nvSpPr>
          <p:spPr>
            <a:xfrm>
              <a:off x="4034459" y="1602797"/>
              <a:ext cx="4961255" cy="2331720"/>
            </a:xfrm>
            <a:custGeom>
              <a:avLst/>
              <a:gdLst/>
              <a:ahLst/>
              <a:cxnLst/>
              <a:rect l="l" t="t" r="r" b="b"/>
              <a:pathLst>
                <a:path w="4961255" h="2331720">
                  <a:moveTo>
                    <a:pt x="81343" y="0"/>
                  </a:moveTo>
                  <a:lnTo>
                    <a:pt x="0" y="0"/>
                  </a:lnTo>
                  <a:lnTo>
                    <a:pt x="0" y="71958"/>
                  </a:lnTo>
                  <a:lnTo>
                    <a:pt x="81343" y="71958"/>
                  </a:lnTo>
                  <a:lnTo>
                    <a:pt x="81343" y="0"/>
                  </a:lnTo>
                  <a:close/>
                </a:path>
                <a:path w="4961255" h="2331720">
                  <a:moveTo>
                    <a:pt x="4943119" y="2227986"/>
                  </a:moveTo>
                  <a:lnTo>
                    <a:pt x="4830496" y="2227986"/>
                  </a:lnTo>
                  <a:lnTo>
                    <a:pt x="4830496" y="2331237"/>
                  </a:lnTo>
                  <a:lnTo>
                    <a:pt x="4943119" y="2331237"/>
                  </a:lnTo>
                  <a:lnTo>
                    <a:pt x="4943119" y="2227986"/>
                  </a:lnTo>
                  <a:close/>
                </a:path>
                <a:path w="4961255" h="2331720">
                  <a:moveTo>
                    <a:pt x="4960721" y="977290"/>
                  </a:moveTo>
                  <a:lnTo>
                    <a:pt x="4848098" y="977290"/>
                  </a:lnTo>
                  <a:lnTo>
                    <a:pt x="4848098" y="1080528"/>
                  </a:lnTo>
                  <a:lnTo>
                    <a:pt x="4960721" y="1080528"/>
                  </a:lnTo>
                  <a:lnTo>
                    <a:pt x="4960721" y="97729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1" name="object 81" descr=""/>
            <p:cNvSpPr/>
            <p:nvPr/>
          </p:nvSpPr>
          <p:spPr>
            <a:xfrm>
              <a:off x="7924827" y="2215212"/>
              <a:ext cx="569595" cy="29845"/>
            </a:xfrm>
            <a:custGeom>
              <a:avLst/>
              <a:gdLst/>
              <a:ahLst/>
              <a:cxnLst/>
              <a:rect l="l" t="t" r="r" b="b"/>
              <a:pathLst>
                <a:path w="569595" h="29844">
                  <a:moveTo>
                    <a:pt x="0" y="0"/>
                  </a:moveTo>
                  <a:lnTo>
                    <a:pt x="569396" y="29720"/>
                  </a:lnTo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2" name="object 82" descr=""/>
            <p:cNvSpPr/>
            <p:nvPr/>
          </p:nvSpPr>
          <p:spPr>
            <a:xfrm>
              <a:off x="7924827" y="2215212"/>
              <a:ext cx="522605" cy="27305"/>
            </a:xfrm>
            <a:custGeom>
              <a:avLst/>
              <a:gdLst/>
              <a:ahLst/>
              <a:cxnLst/>
              <a:rect l="l" t="t" r="r" b="b"/>
              <a:pathLst>
                <a:path w="522604" h="27305">
                  <a:moveTo>
                    <a:pt x="0" y="0"/>
                  </a:moveTo>
                  <a:lnTo>
                    <a:pt x="522520" y="27274"/>
                  </a:lnTo>
                </a:path>
              </a:pathLst>
            </a:custGeom>
            <a:ln w="6648">
              <a:solidFill>
                <a:srgbClr val="2E309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3" name="object 83" descr=""/>
            <p:cNvSpPr/>
            <p:nvPr/>
          </p:nvSpPr>
          <p:spPr>
            <a:xfrm>
              <a:off x="8426762" y="2214502"/>
              <a:ext cx="67945" cy="53975"/>
            </a:xfrm>
            <a:custGeom>
              <a:avLst/>
              <a:gdLst/>
              <a:ahLst/>
              <a:cxnLst/>
              <a:rect l="l" t="t" r="r" b="b"/>
              <a:pathLst>
                <a:path w="67945" h="53975">
                  <a:moveTo>
                    <a:pt x="2815" y="0"/>
                  </a:moveTo>
                  <a:lnTo>
                    <a:pt x="17082" y="27802"/>
                  </a:lnTo>
                  <a:lnTo>
                    <a:pt x="0" y="53976"/>
                  </a:lnTo>
                  <a:lnTo>
                    <a:pt x="67462" y="30432"/>
                  </a:lnTo>
                  <a:lnTo>
                    <a:pt x="2815" y="0"/>
                  </a:lnTo>
                  <a:close/>
                </a:path>
              </a:pathLst>
            </a:custGeom>
            <a:solidFill>
              <a:srgbClr val="2E309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4" name="object 84" descr=""/>
          <p:cNvSpPr txBox="1"/>
          <p:nvPr/>
        </p:nvSpPr>
        <p:spPr>
          <a:xfrm>
            <a:off x="8351783" y="2129382"/>
            <a:ext cx="324485" cy="10541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500">
                <a:solidFill>
                  <a:srgbClr val="2E3092"/>
                </a:solidFill>
                <a:latin typeface="Myriad Pro"/>
                <a:cs typeface="Myriad Pro"/>
              </a:rPr>
              <a:t>U</a:t>
            </a:r>
            <a:r>
              <a:rPr dirty="0" sz="500" spc="15">
                <a:solidFill>
                  <a:srgbClr val="2E3092"/>
                </a:solidFill>
                <a:latin typeface="Myriad Pro"/>
                <a:cs typeface="Myriad Pro"/>
              </a:rPr>
              <a:t> </a:t>
            </a:r>
            <a:r>
              <a:rPr dirty="0" sz="500" spc="-10">
                <a:solidFill>
                  <a:srgbClr val="2E3092"/>
                </a:solidFill>
                <a:latin typeface="Myriad Pro"/>
                <a:cs typeface="Myriad Pro"/>
              </a:rPr>
              <a:t>Addition</a:t>
            </a:r>
            <a:endParaRPr sz="500">
              <a:latin typeface="Myriad Pro"/>
              <a:cs typeface="Myriad Pro"/>
            </a:endParaRPr>
          </a:p>
        </p:txBody>
      </p:sp>
      <p:sp>
        <p:nvSpPr>
          <p:cNvPr id="85" name="object 85" descr=""/>
          <p:cNvSpPr txBox="1"/>
          <p:nvPr/>
        </p:nvSpPr>
        <p:spPr>
          <a:xfrm>
            <a:off x="8002966" y="3233667"/>
            <a:ext cx="328930" cy="12128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4700"/>
              </a:lnSpc>
              <a:spcBef>
                <a:spcPts val="95"/>
              </a:spcBef>
            </a:pPr>
            <a:r>
              <a:rPr dirty="0" sz="300">
                <a:solidFill>
                  <a:srgbClr val="231F20"/>
                </a:solidFill>
                <a:latin typeface="Myriad Pro"/>
                <a:cs typeface="Myriad Pro"/>
              </a:rPr>
              <a:t>System-wide</a:t>
            </a:r>
            <a:r>
              <a:rPr dirty="0" sz="300" spc="40">
                <a:solidFill>
                  <a:srgbClr val="231F20"/>
                </a:solidFill>
                <a:latin typeface="Myriad Pro"/>
                <a:cs typeface="Myriad Pro"/>
              </a:rPr>
              <a:t> </a:t>
            </a:r>
            <a:r>
              <a:rPr dirty="0" sz="300">
                <a:solidFill>
                  <a:srgbClr val="231F20"/>
                </a:solidFill>
                <a:latin typeface="Myriad Pro"/>
                <a:cs typeface="Myriad Pro"/>
              </a:rPr>
              <a:t>U-</a:t>
            </a:r>
            <a:r>
              <a:rPr dirty="0" sz="300" spc="-25">
                <a:solidFill>
                  <a:srgbClr val="231F20"/>
                </a:solidFill>
                <a:latin typeface="Myriad Pro"/>
                <a:cs typeface="Myriad Pro"/>
              </a:rPr>
              <a:t>Pb</a:t>
            </a:r>
            <a:r>
              <a:rPr dirty="0" sz="300" spc="500">
                <a:solidFill>
                  <a:srgbClr val="231F20"/>
                </a:solidFill>
                <a:latin typeface="Myriad Pro"/>
                <a:cs typeface="Myriad Pro"/>
              </a:rPr>
              <a:t> </a:t>
            </a:r>
            <a:r>
              <a:rPr dirty="0" sz="300" spc="-10">
                <a:solidFill>
                  <a:srgbClr val="231F20"/>
                </a:solidFill>
                <a:latin typeface="Myriad Pro"/>
                <a:cs typeface="Myriad Pro"/>
              </a:rPr>
              <a:t>Alteration?</a:t>
            </a:r>
            <a:endParaRPr sz="300">
              <a:latin typeface="Myriad Pro"/>
              <a:cs typeface="Myriad Pro"/>
            </a:endParaRPr>
          </a:p>
        </p:txBody>
      </p:sp>
      <p:sp>
        <p:nvSpPr>
          <p:cNvPr id="86" name="object 86" descr=""/>
          <p:cNvSpPr txBox="1"/>
          <p:nvPr/>
        </p:nvSpPr>
        <p:spPr>
          <a:xfrm>
            <a:off x="7932796" y="3118080"/>
            <a:ext cx="77470" cy="1333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700" spc="-50">
                <a:solidFill>
                  <a:srgbClr val="231F20"/>
                </a:solidFill>
                <a:latin typeface="Myriad Pro"/>
                <a:cs typeface="Myriad Pro"/>
              </a:rPr>
              <a:t>C</a:t>
            </a:r>
            <a:endParaRPr sz="700">
              <a:latin typeface="Myriad Pro"/>
              <a:cs typeface="Myriad Pro"/>
            </a:endParaRPr>
          </a:p>
        </p:txBody>
      </p:sp>
      <p:sp>
        <p:nvSpPr>
          <p:cNvPr id="87" name="object 87" descr=""/>
          <p:cNvSpPr txBox="1"/>
          <p:nvPr/>
        </p:nvSpPr>
        <p:spPr>
          <a:xfrm>
            <a:off x="7888638" y="1941721"/>
            <a:ext cx="1865630" cy="1333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  <a:tabLst>
                <a:tab pos="1778635" algn="l"/>
              </a:tabLst>
            </a:pPr>
            <a:r>
              <a:rPr dirty="0" baseline="7936" sz="1050" spc="-75">
                <a:solidFill>
                  <a:srgbClr val="231F20"/>
                </a:solidFill>
                <a:latin typeface="Myriad Pro"/>
                <a:cs typeface="Myriad Pro"/>
              </a:rPr>
              <a:t>A</a:t>
            </a:r>
            <a:r>
              <a:rPr dirty="0" baseline="7936" sz="1050">
                <a:solidFill>
                  <a:srgbClr val="231F20"/>
                </a:solidFill>
                <a:latin typeface="Myriad Pro"/>
                <a:cs typeface="Myriad Pro"/>
              </a:rPr>
              <a:t>	</a:t>
            </a:r>
            <a:r>
              <a:rPr dirty="0" sz="700" spc="-50">
                <a:solidFill>
                  <a:srgbClr val="231F20"/>
                </a:solidFill>
                <a:latin typeface="Myriad Pro"/>
                <a:cs typeface="Myriad Pro"/>
              </a:rPr>
              <a:t>B</a:t>
            </a:r>
            <a:endParaRPr sz="700">
              <a:latin typeface="Myriad Pro"/>
              <a:cs typeface="Myriad Pro"/>
            </a:endParaRPr>
          </a:p>
        </p:txBody>
      </p:sp>
      <p:grpSp>
        <p:nvGrpSpPr>
          <p:cNvPr id="88" name="object 88" descr=""/>
          <p:cNvGrpSpPr/>
          <p:nvPr/>
        </p:nvGrpSpPr>
        <p:grpSpPr>
          <a:xfrm>
            <a:off x="10235769" y="1928554"/>
            <a:ext cx="54610" cy="246379"/>
            <a:chOff x="10235769" y="1928554"/>
            <a:chExt cx="54610" cy="246379"/>
          </a:xfrm>
        </p:grpSpPr>
        <p:sp>
          <p:nvSpPr>
            <p:cNvPr id="89" name="object 89" descr=""/>
            <p:cNvSpPr/>
            <p:nvPr/>
          </p:nvSpPr>
          <p:spPr>
            <a:xfrm>
              <a:off x="10262790" y="1928555"/>
              <a:ext cx="0" cy="242570"/>
            </a:xfrm>
            <a:custGeom>
              <a:avLst/>
              <a:gdLst/>
              <a:ahLst/>
              <a:cxnLst/>
              <a:rect l="l" t="t" r="r" b="b"/>
              <a:pathLst>
                <a:path w="0" h="242569">
                  <a:moveTo>
                    <a:pt x="0" y="0"/>
                  </a:moveTo>
                  <a:lnTo>
                    <a:pt x="0" y="242366"/>
                  </a:lnTo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0" name="object 90" descr=""/>
            <p:cNvSpPr/>
            <p:nvPr/>
          </p:nvSpPr>
          <p:spPr>
            <a:xfrm>
              <a:off x="10262790" y="1975494"/>
              <a:ext cx="0" cy="195580"/>
            </a:xfrm>
            <a:custGeom>
              <a:avLst/>
              <a:gdLst/>
              <a:ahLst/>
              <a:cxnLst/>
              <a:rect l="l" t="t" r="r" b="b"/>
              <a:pathLst>
                <a:path w="0" h="195580">
                  <a:moveTo>
                    <a:pt x="0" y="195426"/>
                  </a:moveTo>
                  <a:lnTo>
                    <a:pt x="0" y="0"/>
                  </a:lnTo>
                </a:path>
              </a:pathLst>
            </a:custGeom>
            <a:ln w="6648">
              <a:solidFill>
                <a:srgbClr val="ED1C2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1" name="object 91" descr=""/>
            <p:cNvSpPr/>
            <p:nvPr/>
          </p:nvSpPr>
          <p:spPr>
            <a:xfrm>
              <a:off x="10235769" y="1928554"/>
              <a:ext cx="54610" cy="66675"/>
            </a:xfrm>
            <a:custGeom>
              <a:avLst/>
              <a:gdLst/>
              <a:ahLst/>
              <a:cxnLst/>
              <a:rect l="l" t="t" r="r" b="b"/>
              <a:pathLst>
                <a:path w="54609" h="66675">
                  <a:moveTo>
                    <a:pt x="27021" y="0"/>
                  </a:moveTo>
                  <a:lnTo>
                    <a:pt x="0" y="66142"/>
                  </a:lnTo>
                  <a:lnTo>
                    <a:pt x="27021" y="50449"/>
                  </a:lnTo>
                  <a:lnTo>
                    <a:pt x="54049" y="66142"/>
                  </a:lnTo>
                  <a:lnTo>
                    <a:pt x="27021" y="0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2" name="object 92" descr=""/>
          <p:cNvSpPr txBox="1"/>
          <p:nvPr/>
        </p:nvSpPr>
        <p:spPr>
          <a:xfrm>
            <a:off x="9908066" y="1890198"/>
            <a:ext cx="344805" cy="1092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50">
                <a:solidFill>
                  <a:srgbClr val="ED1C24"/>
                </a:solidFill>
                <a:latin typeface="Myriad Pro"/>
                <a:cs typeface="Myriad Pro"/>
              </a:rPr>
              <a:t>Pb</a:t>
            </a:r>
            <a:r>
              <a:rPr dirty="0" sz="550" spc="-10">
                <a:solidFill>
                  <a:srgbClr val="ED1C24"/>
                </a:solidFill>
                <a:latin typeface="Myriad Pro"/>
                <a:cs typeface="Myriad Pro"/>
              </a:rPr>
              <a:t> Mixing?</a:t>
            </a:r>
            <a:endParaRPr sz="550">
              <a:latin typeface="Myriad Pro"/>
              <a:cs typeface="Myriad Pro"/>
            </a:endParaRPr>
          </a:p>
        </p:txBody>
      </p:sp>
      <p:sp>
        <p:nvSpPr>
          <p:cNvPr id="93" name="object 93" descr=""/>
          <p:cNvSpPr/>
          <p:nvPr/>
        </p:nvSpPr>
        <p:spPr>
          <a:xfrm>
            <a:off x="12982054" y="2973375"/>
            <a:ext cx="1613535" cy="1060450"/>
          </a:xfrm>
          <a:custGeom>
            <a:avLst/>
            <a:gdLst/>
            <a:ahLst/>
            <a:cxnLst/>
            <a:rect l="l" t="t" r="r" b="b"/>
            <a:pathLst>
              <a:path w="1613534" h="1060450">
                <a:moveTo>
                  <a:pt x="1612921" y="1060205"/>
                </a:moveTo>
                <a:lnTo>
                  <a:pt x="0" y="1060205"/>
                </a:lnTo>
                <a:lnTo>
                  <a:pt x="0" y="0"/>
                </a:lnTo>
                <a:lnTo>
                  <a:pt x="1612921" y="0"/>
                </a:lnTo>
                <a:lnTo>
                  <a:pt x="1612921" y="1060205"/>
                </a:lnTo>
                <a:close/>
              </a:path>
            </a:pathLst>
          </a:custGeom>
          <a:ln w="3324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94" name="object 94" descr=""/>
          <p:cNvGrpSpPr/>
          <p:nvPr/>
        </p:nvGrpSpPr>
        <p:grpSpPr>
          <a:xfrm>
            <a:off x="14748020" y="946445"/>
            <a:ext cx="5064125" cy="3350895"/>
            <a:chOff x="14748020" y="946445"/>
            <a:chExt cx="5064125" cy="3350895"/>
          </a:xfrm>
        </p:grpSpPr>
        <p:sp>
          <p:nvSpPr>
            <p:cNvPr id="95" name="object 95" descr=""/>
            <p:cNvSpPr/>
            <p:nvPr/>
          </p:nvSpPr>
          <p:spPr>
            <a:xfrm>
              <a:off x="14751513" y="949938"/>
              <a:ext cx="5057140" cy="3343910"/>
            </a:xfrm>
            <a:custGeom>
              <a:avLst/>
              <a:gdLst/>
              <a:ahLst/>
              <a:cxnLst/>
              <a:rect l="l" t="t" r="r" b="b"/>
              <a:pathLst>
                <a:path w="5057140" h="3343910">
                  <a:moveTo>
                    <a:pt x="5057135" y="0"/>
                  </a:moveTo>
                  <a:lnTo>
                    <a:pt x="0" y="0"/>
                  </a:lnTo>
                  <a:lnTo>
                    <a:pt x="0" y="3343679"/>
                  </a:lnTo>
                  <a:lnTo>
                    <a:pt x="5057135" y="3343679"/>
                  </a:lnTo>
                  <a:lnTo>
                    <a:pt x="505713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6" name="object 96" descr=""/>
            <p:cNvSpPr/>
            <p:nvPr/>
          </p:nvSpPr>
          <p:spPr>
            <a:xfrm>
              <a:off x="14751513" y="949938"/>
              <a:ext cx="5057140" cy="3343910"/>
            </a:xfrm>
            <a:custGeom>
              <a:avLst/>
              <a:gdLst/>
              <a:ahLst/>
              <a:cxnLst/>
              <a:rect l="l" t="t" r="r" b="b"/>
              <a:pathLst>
                <a:path w="5057140" h="3343910">
                  <a:moveTo>
                    <a:pt x="5057135" y="3343679"/>
                  </a:moveTo>
                  <a:lnTo>
                    <a:pt x="0" y="3343679"/>
                  </a:lnTo>
                  <a:lnTo>
                    <a:pt x="0" y="0"/>
                  </a:lnTo>
                  <a:lnTo>
                    <a:pt x="5057135" y="0"/>
                  </a:lnTo>
                  <a:lnTo>
                    <a:pt x="5057135" y="3343679"/>
                  </a:lnTo>
                  <a:close/>
                </a:path>
              </a:pathLst>
            </a:custGeom>
            <a:ln w="6648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7" name="object 97" descr=""/>
          <p:cNvSpPr txBox="1"/>
          <p:nvPr/>
        </p:nvSpPr>
        <p:spPr>
          <a:xfrm>
            <a:off x="16721776" y="950491"/>
            <a:ext cx="1166495" cy="19685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r>
              <a:rPr dirty="0" sz="1100">
                <a:solidFill>
                  <a:srgbClr val="020303"/>
                </a:solidFill>
                <a:latin typeface="Times New Roman"/>
                <a:cs typeface="Times New Roman"/>
              </a:rPr>
              <a:t>Signal</a:t>
            </a:r>
            <a:r>
              <a:rPr dirty="0" sz="1100" spc="60">
                <a:solidFill>
                  <a:srgbClr val="020303"/>
                </a:solidFill>
                <a:latin typeface="Times New Roman"/>
                <a:cs typeface="Times New Roman"/>
              </a:rPr>
              <a:t> </a:t>
            </a:r>
            <a:r>
              <a:rPr dirty="0" sz="1100" spc="-10">
                <a:solidFill>
                  <a:srgbClr val="020303"/>
                </a:solidFill>
                <a:latin typeface="Times New Roman"/>
                <a:cs typeface="Times New Roman"/>
              </a:rPr>
              <a:t>Observations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98" name="object 98" descr=""/>
          <p:cNvSpPr txBox="1"/>
          <p:nvPr/>
        </p:nvSpPr>
        <p:spPr>
          <a:xfrm>
            <a:off x="4049717" y="950491"/>
            <a:ext cx="10835640" cy="19685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607060" algn="l"/>
                <a:tab pos="10751185" algn="l"/>
              </a:tabLst>
            </a:pPr>
            <a:r>
              <a:rPr dirty="0" baseline="2525" sz="1650" spc="-75">
                <a:solidFill>
                  <a:srgbClr val="231F20"/>
                </a:solidFill>
                <a:latin typeface="Times New Roman"/>
                <a:cs typeface="Times New Roman"/>
              </a:rPr>
              <a:t>1</a:t>
            </a:r>
            <a:r>
              <a:rPr dirty="0" baseline="2525" sz="1650">
                <a:solidFill>
                  <a:srgbClr val="231F20"/>
                </a:solidFill>
                <a:latin typeface="Times New Roman"/>
                <a:cs typeface="Times New Roman"/>
              </a:rPr>
              <a:t>	</a:t>
            </a:r>
            <a:r>
              <a:rPr dirty="0" baseline="2525" sz="1650">
                <a:solidFill>
                  <a:srgbClr val="020303"/>
                </a:solidFill>
                <a:latin typeface="Times New Roman"/>
                <a:cs typeface="Times New Roman"/>
              </a:rPr>
              <a:t>Issues</a:t>
            </a:r>
            <a:r>
              <a:rPr dirty="0" baseline="2525" sz="1650" spc="89">
                <a:solidFill>
                  <a:srgbClr val="020303"/>
                </a:solidFill>
                <a:latin typeface="Times New Roman"/>
                <a:cs typeface="Times New Roman"/>
              </a:rPr>
              <a:t> </a:t>
            </a:r>
            <a:r>
              <a:rPr dirty="0" baseline="2525" sz="1650">
                <a:solidFill>
                  <a:srgbClr val="020303"/>
                </a:solidFill>
                <a:latin typeface="Times New Roman"/>
                <a:cs typeface="Times New Roman"/>
              </a:rPr>
              <a:t>in</a:t>
            </a:r>
            <a:r>
              <a:rPr dirty="0" baseline="2525" sz="1650" spc="97">
                <a:solidFill>
                  <a:srgbClr val="020303"/>
                </a:solidFill>
                <a:latin typeface="Times New Roman"/>
                <a:cs typeface="Times New Roman"/>
              </a:rPr>
              <a:t> </a:t>
            </a:r>
            <a:r>
              <a:rPr dirty="0" baseline="2525" sz="1650">
                <a:solidFill>
                  <a:srgbClr val="020303"/>
                </a:solidFill>
                <a:latin typeface="Times New Roman"/>
                <a:cs typeface="Times New Roman"/>
              </a:rPr>
              <a:t>Interpreting</a:t>
            </a:r>
            <a:r>
              <a:rPr dirty="0" baseline="2525" sz="1650" spc="97">
                <a:solidFill>
                  <a:srgbClr val="020303"/>
                </a:solidFill>
                <a:latin typeface="Times New Roman"/>
                <a:cs typeface="Times New Roman"/>
              </a:rPr>
              <a:t> </a:t>
            </a:r>
            <a:r>
              <a:rPr dirty="0" baseline="2525" sz="1650">
                <a:solidFill>
                  <a:srgbClr val="020303"/>
                </a:solidFill>
                <a:latin typeface="Times New Roman"/>
                <a:cs typeface="Times New Roman"/>
              </a:rPr>
              <a:t>Calcite</a:t>
            </a:r>
            <a:r>
              <a:rPr dirty="0" baseline="2525" sz="1650" spc="97">
                <a:solidFill>
                  <a:srgbClr val="020303"/>
                </a:solidFill>
                <a:latin typeface="Times New Roman"/>
                <a:cs typeface="Times New Roman"/>
              </a:rPr>
              <a:t> </a:t>
            </a:r>
            <a:r>
              <a:rPr dirty="0" baseline="2525" sz="1650">
                <a:solidFill>
                  <a:srgbClr val="020303"/>
                </a:solidFill>
                <a:latin typeface="Times New Roman"/>
                <a:cs typeface="Times New Roman"/>
              </a:rPr>
              <a:t>U-Pb</a:t>
            </a:r>
            <a:r>
              <a:rPr dirty="0" baseline="2525" sz="1650" spc="-22">
                <a:solidFill>
                  <a:srgbClr val="020303"/>
                </a:solidFill>
                <a:latin typeface="Times New Roman"/>
                <a:cs typeface="Times New Roman"/>
              </a:rPr>
              <a:t> </a:t>
            </a:r>
            <a:r>
              <a:rPr dirty="0" baseline="2525" sz="1650" spc="-30">
                <a:solidFill>
                  <a:srgbClr val="020303"/>
                </a:solidFill>
                <a:latin typeface="Times New Roman"/>
                <a:cs typeface="Times New Roman"/>
              </a:rPr>
              <a:t>Ages</a:t>
            </a:r>
            <a:r>
              <a:rPr dirty="0" baseline="2525" sz="1650">
                <a:solidFill>
                  <a:srgbClr val="020303"/>
                </a:solidFill>
                <a:latin typeface="Times New Roman"/>
                <a:cs typeface="Times New Roman"/>
              </a:rPr>
              <a:t>	</a:t>
            </a:r>
            <a:r>
              <a:rPr dirty="0" sz="1100" spc="-50">
                <a:solidFill>
                  <a:srgbClr val="231F20"/>
                </a:solidFill>
                <a:latin typeface="Times New Roman"/>
                <a:cs typeface="Times New Roman"/>
              </a:rPr>
              <a:t>2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99" name="object 99" descr=""/>
          <p:cNvSpPr txBox="1"/>
          <p:nvPr/>
        </p:nvSpPr>
        <p:spPr>
          <a:xfrm>
            <a:off x="14888894" y="1177477"/>
            <a:ext cx="981075" cy="1358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r>
              <a:rPr dirty="0" sz="700" b="1">
                <a:solidFill>
                  <a:srgbClr val="231F20"/>
                </a:solidFill>
                <a:latin typeface="Times New Roman"/>
                <a:cs typeface="Times New Roman"/>
              </a:rPr>
              <a:t>Data</a:t>
            </a:r>
            <a:r>
              <a:rPr dirty="0" sz="700" spc="70" b="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 b="1">
                <a:solidFill>
                  <a:srgbClr val="231F20"/>
                </a:solidFill>
                <a:latin typeface="Times New Roman"/>
                <a:cs typeface="Times New Roman"/>
              </a:rPr>
              <a:t>Reduction</a:t>
            </a:r>
            <a:r>
              <a:rPr dirty="0" sz="700" spc="75" b="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 spc="-10" b="1">
                <a:solidFill>
                  <a:srgbClr val="231F20"/>
                </a:solidFill>
                <a:latin typeface="Times New Roman"/>
                <a:cs typeface="Times New Roman"/>
              </a:rPr>
              <a:t>Scheme: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100" name="object 100" descr=""/>
          <p:cNvSpPr txBox="1"/>
          <p:nvPr/>
        </p:nvSpPr>
        <p:spPr>
          <a:xfrm>
            <a:off x="14888894" y="1507758"/>
            <a:ext cx="1536065" cy="1358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ondary</a:t>
            </a:r>
            <a:r>
              <a:rPr dirty="0" sz="700" spc="6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standards</a:t>
            </a:r>
            <a:r>
              <a:rPr dirty="0" sz="700" spc="6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 spc="-20">
                <a:solidFill>
                  <a:srgbClr val="231F20"/>
                </a:solidFill>
                <a:latin typeface="Times New Roman"/>
                <a:cs typeface="Times New Roman"/>
              </a:rPr>
              <a:t>(JT-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1,</a:t>
            </a:r>
            <a:r>
              <a:rPr dirty="0" sz="700" spc="6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DBT64,</a:t>
            </a:r>
            <a:r>
              <a:rPr dirty="0" sz="700" spc="1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Ash-</a:t>
            </a:r>
            <a:r>
              <a:rPr dirty="0" sz="700" spc="-20">
                <a:solidFill>
                  <a:srgbClr val="231F20"/>
                </a:solidFill>
                <a:latin typeface="Times New Roman"/>
                <a:cs typeface="Times New Roman"/>
              </a:rPr>
              <a:t>15).</a:t>
            </a:r>
            <a:endParaRPr sz="700">
              <a:latin typeface="Times New Roman"/>
              <a:cs typeface="Times New Roman"/>
            </a:endParaRPr>
          </a:p>
        </p:txBody>
      </p:sp>
      <p:pic>
        <p:nvPicPr>
          <p:cNvPr id="101" name="object 101" descr="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4815664" y="1752156"/>
            <a:ext cx="2369684" cy="875680"/>
          </a:xfrm>
          <a:prstGeom prst="rect">
            <a:avLst/>
          </a:prstGeom>
        </p:spPr>
      </p:pic>
      <p:sp>
        <p:nvSpPr>
          <p:cNvPr id="102" name="object 102" descr=""/>
          <p:cNvSpPr txBox="1"/>
          <p:nvPr/>
        </p:nvSpPr>
        <p:spPr>
          <a:xfrm>
            <a:off x="14881973" y="2656098"/>
            <a:ext cx="2316480" cy="15671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R="5080">
              <a:lnSpc>
                <a:spcPct val="103200"/>
              </a:lnSpc>
              <a:spcBef>
                <a:spcPts val="95"/>
              </a:spcBef>
            </a:pPr>
            <a:r>
              <a:rPr dirty="0" u="sng" sz="700" i="1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Figure</a:t>
            </a:r>
            <a:r>
              <a:rPr dirty="0" u="sng" sz="700" spc="160" i="1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700" i="1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5</a:t>
            </a:r>
            <a:r>
              <a:rPr dirty="0" u="sng" sz="700" spc="160" i="1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700" i="1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[Above]</a:t>
            </a:r>
            <a:r>
              <a:rPr dirty="0" u="none" sz="700" spc="165" i="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-</a:t>
            </a:r>
            <a:r>
              <a:rPr dirty="0" u="none" sz="700" spc="14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Time-resolved</a:t>
            </a:r>
            <a:r>
              <a:rPr dirty="0" u="none" sz="700" spc="16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mass</a:t>
            </a:r>
            <a:r>
              <a:rPr dirty="0" u="none" sz="700" spc="16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spectrometer</a:t>
            </a:r>
            <a:r>
              <a:rPr dirty="0" u="none" sz="700" spc="16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 spc="-10">
                <a:solidFill>
                  <a:srgbClr val="231F20"/>
                </a:solidFill>
                <a:latin typeface="Times New Roman"/>
                <a:cs typeface="Times New Roman"/>
              </a:rPr>
              <a:t>signal</a:t>
            </a:r>
            <a:r>
              <a:rPr dirty="0" u="none" sz="700" spc="5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from</a:t>
            </a:r>
            <a:r>
              <a:rPr dirty="0" u="none" sz="700" spc="6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LA-ICP-MS</a:t>
            </a:r>
            <a:r>
              <a:rPr dirty="0" u="none" sz="700" spc="6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analysis</a:t>
            </a:r>
            <a:r>
              <a:rPr dirty="0" u="none" sz="700" spc="6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of</a:t>
            </a:r>
            <a:r>
              <a:rPr dirty="0" u="none" sz="700" spc="6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carbonate</a:t>
            </a:r>
            <a:r>
              <a:rPr dirty="0" u="none" sz="700" spc="6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standard</a:t>
            </a:r>
            <a:r>
              <a:rPr dirty="0" u="none" sz="700" spc="4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WC-</a:t>
            </a:r>
            <a:r>
              <a:rPr dirty="0" u="none" sz="700" spc="-25">
                <a:solidFill>
                  <a:srgbClr val="231F20"/>
                </a:solidFill>
                <a:latin typeface="Times New Roman"/>
                <a:cs typeface="Times New Roman"/>
              </a:rPr>
              <a:t>1.</a:t>
            </a:r>
            <a:endParaRPr sz="700">
              <a:latin typeface="Times New Roman"/>
              <a:cs typeface="Times New Roman"/>
            </a:endParaRPr>
          </a:p>
          <a:p>
            <a:pPr algn="just" marL="59690" marR="5080" indent="-60325">
              <a:lnSpc>
                <a:spcPct val="103200"/>
              </a:lnSpc>
              <a:buChar char="-"/>
              <a:tabLst>
                <a:tab pos="59690" algn="l"/>
              </a:tabLst>
            </a:pP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During</a:t>
            </a:r>
            <a:r>
              <a:rPr dirty="0" sz="700" spc="484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data</a:t>
            </a:r>
            <a:r>
              <a:rPr dirty="0" sz="700" spc="484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reduction</a:t>
            </a:r>
            <a:r>
              <a:rPr dirty="0" sz="700" spc="49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of</a:t>
            </a:r>
            <a:r>
              <a:rPr dirty="0" sz="700" spc="484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 i="1">
                <a:solidFill>
                  <a:srgbClr val="231F20"/>
                </a:solidFill>
                <a:latin typeface="Times New Roman"/>
                <a:cs typeface="Times New Roman"/>
              </a:rPr>
              <a:t>known</a:t>
            </a:r>
            <a:r>
              <a:rPr dirty="0" sz="700" spc="484" i="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standards,</a:t>
            </a:r>
            <a:r>
              <a:rPr dirty="0" sz="700" spc="49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dirty="0" sz="700" spc="484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 spc="-20">
                <a:solidFill>
                  <a:srgbClr val="231F20"/>
                </a:solidFill>
                <a:latin typeface="Times New Roman"/>
                <a:cs typeface="Times New Roman"/>
              </a:rPr>
              <a:t>full</a:t>
            </a:r>
            <a:r>
              <a:rPr dirty="0" sz="700" spc="5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time-resolved</a:t>
            </a:r>
            <a:r>
              <a:rPr dirty="0" sz="700" spc="25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mass</a:t>
            </a:r>
            <a:r>
              <a:rPr dirty="0" sz="700" spc="254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spectrometry</a:t>
            </a:r>
            <a:r>
              <a:rPr dirty="0" sz="700" spc="25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signal</a:t>
            </a:r>
            <a:r>
              <a:rPr dirty="0" sz="700" spc="254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from</a:t>
            </a:r>
            <a:r>
              <a:rPr dirty="0" sz="700" spc="254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analyses</a:t>
            </a:r>
            <a:r>
              <a:rPr dirty="0" sz="700" spc="25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 spc="-25">
                <a:solidFill>
                  <a:srgbClr val="231F20"/>
                </a:solidFill>
                <a:latin typeface="Times New Roman"/>
                <a:cs typeface="Times New Roman"/>
              </a:rPr>
              <a:t>of</a:t>
            </a:r>
            <a:r>
              <a:rPr dirty="0" sz="700" spc="5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standards</a:t>
            </a:r>
            <a:r>
              <a:rPr dirty="0" sz="700" spc="28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is</a:t>
            </a:r>
            <a:r>
              <a:rPr dirty="0" sz="700" spc="28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used</a:t>
            </a:r>
            <a:r>
              <a:rPr dirty="0" sz="700" spc="28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(with</a:t>
            </a:r>
            <a:r>
              <a:rPr dirty="0" sz="700" spc="28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or</a:t>
            </a:r>
            <a:r>
              <a:rPr dirty="0" sz="700" spc="28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without</a:t>
            </a:r>
            <a:r>
              <a:rPr dirty="0" sz="700" spc="28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trimming</a:t>
            </a:r>
            <a:r>
              <a:rPr dirty="0" sz="700" spc="28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masks)</a:t>
            </a:r>
            <a:r>
              <a:rPr dirty="0" sz="700" spc="28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 spc="-25">
                <a:solidFill>
                  <a:srgbClr val="231F20"/>
                </a:solidFill>
                <a:latin typeface="Times New Roman"/>
                <a:cs typeface="Times New Roman"/>
              </a:rPr>
              <a:t>as</a:t>
            </a:r>
            <a:r>
              <a:rPr dirty="0" sz="700" spc="5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displayed</a:t>
            </a:r>
            <a:r>
              <a:rPr dirty="0" sz="700" spc="5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 spc="-10">
                <a:solidFill>
                  <a:srgbClr val="231F20"/>
                </a:solidFill>
                <a:latin typeface="Times New Roman"/>
                <a:cs typeface="Times New Roman"/>
              </a:rPr>
              <a:t>above.</a:t>
            </a:r>
            <a:endParaRPr sz="700">
              <a:latin typeface="Times New Roman"/>
              <a:cs typeface="Times New Roman"/>
            </a:endParaRPr>
          </a:p>
          <a:p>
            <a:pPr algn="just" marL="59690" marR="5080" indent="-60325">
              <a:lnSpc>
                <a:spcPct val="103200"/>
              </a:lnSpc>
              <a:buChar char="-"/>
              <a:tabLst>
                <a:tab pos="59690" algn="l"/>
              </a:tabLst>
            </a:pP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During</a:t>
            </a:r>
            <a:r>
              <a:rPr dirty="0" sz="700" spc="7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data</a:t>
            </a:r>
            <a:r>
              <a:rPr dirty="0" sz="700" spc="7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reduction</a:t>
            </a:r>
            <a:r>
              <a:rPr dirty="0" sz="700" spc="7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of</a:t>
            </a:r>
            <a:r>
              <a:rPr dirty="0" sz="700" spc="7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 i="1">
                <a:solidFill>
                  <a:srgbClr val="231F20"/>
                </a:solidFill>
                <a:latin typeface="Times New Roman"/>
                <a:cs typeface="Times New Roman"/>
              </a:rPr>
              <a:t>unknown</a:t>
            </a:r>
            <a:r>
              <a:rPr dirty="0" sz="700" spc="75" i="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samples,</a:t>
            </a:r>
            <a:r>
              <a:rPr dirty="0" sz="700" spc="7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most</a:t>
            </a:r>
            <a:r>
              <a:rPr dirty="0" sz="700" spc="7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authors</a:t>
            </a:r>
            <a:r>
              <a:rPr dirty="0" sz="700" spc="7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 spc="-25">
                <a:solidFill>
                  <a:srgbClr val="231F20"/>
                </a:solidFill>
                <a:latin typeface="Times New Roman"/>
                <a:cs typeface="Times New Roman"/>
              </a:rPr>
              <a:t>do</a:t>
            </a:r>
            <a:r>
              <a:rPr dirty="0" sz="700" spc="5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not</a:t>
            </a:r>
            <a:r>
              <a:rPr dirty="0" sz="700" spc="2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describe</a:t>
            </a:r>
            <a:r>
              <a:rPr dirty="0" sz="700" spc="3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whether</a:t>
            </a:r>
            <a:r>
              <a:rPr dirty="0" sz="700" spc="3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they</a:t>
            </a:r>
            <a:r>
              <a:rPr dirty="0" sz="700" spc="3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use</a:t>
            </a:r>
            <a:r>
              <a:rPr dirty="0" sz="700" spc="3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dirty="0" sz="700" spc="2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sng" sz="70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full,</a:t>
            </a:r>
            <a:r>
              <a:rPr dirty="0" u="sng" sz="700" spc="3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70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averaged</a:t>
            </a:r>
            <a:r>
              <a:rPr dirty="0" u="sng" sz="700" spc="25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70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signals</a:t>
            </a:r>
            <a:r>
              <a:rPr dirty="0" u="sng" sz="700" spc="3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70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for</a:t>
            </a:r>
            <a:r>
              <a:rPr dirty="0" u="sng" sz="700" spc="3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700" spc="-5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U</a:t>
            </a:r>
            <a:r>
              <a:rPr dirty="0" u="none" sz="700" spc="5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sng" sz="70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and Pb</a:t>
            </a:r>
            <a:r>
              <a:rPr dirty="0" u="none" sz="700" spc="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(as is</a:t>
            </a:r>
            <a:r>
              <a:rPr dirty="0" u="none" sz="700" spc="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the convention</a:t>
            </a:r>
            <a:r>
              <a:rPr dirty="0" u="none" sz="700" spc="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for other</a:t>
            </a:r>
            <a:r>
              <a:rPr dirty="0" u="none" sz="700" spc="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mineral</a:t>
            </a:r>
            <a:r>
              <a:rPr dirty="0" u="none" sz="700" spc="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systems such</a:t>
            </a:r>
            <a:r>
              <a:rPr dirty="0" u="none" sz="700" spc="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 spc="-25">
                <a:solidFill>
                  <a:srgbClr val="231F20"/>
                </a:solidFill>
                <a:latin typeface="Times New Roman"/>
                <a:cs typeface="Times New Roman"/>
              </a:rPr>
              <a:t>as</a:t>
            </a:r>
            <a:r>
              <a:rPr dirty="0" u="none" sz="700" spc="5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zircons)</a:t>
            </a:r>
            <a:r>
              <a:rPr dirty="0" u="none" sz="700" spc="35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or</a:t>
            </a:r>
            <a:r>
              <a:rPr dirty="0" u="none" sz="700" spc="35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sng" sz="70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discrete</a:t>
            </a:r>
            <a:r>
              <a:rPr dirty="0" u="sng" sz="700" spc="35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70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portions</a:t>
            </a:r>
            <a:r>
              <a:rPr dirty="0" u="none" sz="700" spc="35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of</a:t>
            </a:r>
            <a:r>
              <a:rPr dirty="0" u="none" sz="700" spc="35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dirty="0" u="none" sz="700" spc="35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signal</a:t>
            </a:r>
            <a:r>
              <a:rPr dirty="0" u="none" sz="700" spc="35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to</a:t>
            </a:r>
            <a:r>
              <a:rPr dirty="0" u="none" sz="700" spc="35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 spc="-10">
                <a:solidFill>
                  <a:srgbClr val="231F20"/>
                </a:solidFill>
                <a:latin typeface="Times New Roman"/>
                <a:cs typeface="Times New Roman"/>
              </a:rPr>
              <a:t>produce</a:t>
            </a:r>
            <a:r>
              <a:rPr dirty="0" u="none" sz="700" spc="5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favorable</a:t>
            </a:r>
            <a:r>
              <a:rPr dirty="0" u="none" sz="700" spc="5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 spc="-10">
                <a:solidFill>
                  <a:srgbClr val="231F20"/>
                </a:solidFill>
                <a:latin typeface="Times New Roman"/>
                <a:cs typeface="Times New Roman"/>
              </a:rPr>
              <a:t>results.</a:t>
            </a:r>
            <a:endParaRPr sz="700">
              <a:latin typeface="Times New Roman"/>
              <a:cs typeface="Times New Roman"/>
            </a:endParaRPr>
          </a:p>
          <a:p>
            <a:pPr algn="just" marR="5080">
              <a:lnSpc>
                <a:spcPct val="103200"/>
              </a:lnSpc>
            </a:pPr>
            <a:r>
              <a:rPr dirty="0" u="sng" sz="700" b="1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Issue</a:t>
            </a:r>
            <a:r>
              <a:rPr dirty="0" u="none" sz="700" b="1">
                <a:solidFill>
                  <a:srgbClr val="231F20"/>
                </a:solidFill>
                <a:latin typeface="Times New Roman"/>
                <a:cs typeface="Times New Roman"/>
              </a:rPr>
              <a:t>:</a:t>
            </a:r>
            <a:r>
              <a:rPr dirty="0" u="none" sz="700" spc="325" b="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 b="1">
                <a:solidFill>
                  <a:srgbClr val="231F20"/>
                </a:solidFill>
                <a:latin typeface="Times New Roman"/>
                <a:cs typeface="Times New Roman"/>
              </a:rPr>
              <a:t>When</a:t>
            </a:r>
            <a:r>
              <a:rPr dirty="0" u="none" sz="700" spc="370" b="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 b="1">
                <a:solidFill>
                  <a:srgbClr val="231F20"/>
                </a:solidFill>
                <a:latin typeface="Times New Roman"/>
                <a:cs typeface="Times New Roman"/>
              </a:rPr>
              <a:t>performing</a:t>
            </a:r>
            <a:r>
              <a:rPr dirty="0" u="none" sz="700" spc="365" b="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 b="1">
                <a:solidFill>
                  <a:srgbClr val="231F20"/>
                </a:solidFill>
                <a:latin typeface="Times New Roman"/>
                <a:cs typeface="Times New Roman"/>
              </a:rPr>
              <a:t>data</a:t>
            </a:r>
            <a:r>
              <a:rPr dirty="0" u="none" sz="700" spc="365" b="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 b="1">
                <a:solidFill>
                  <a:srgbClr val="231F20"/>
                </a:solidFill>
                <a:latin typeface="Times New Roman"/>
                <a:cs typeface="Times New Roman"/>
              </a:rPr>
              <a:t>reduction</a:t>
            </a:r>
            <a:r>
              <a:rPr dirty="0" u="none" sz="700" spc="370" b="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 b="1">
                <a:solidFill>
                  <a:srgbClr val="231F20"/>
                </a:solidFill>
                <a:latin typeface="Times New Roman"/>
                <a:cs typeface="Times New Roman"/>
              </a:rPr>
              <a:t>on</a:t>
            </a:r>
            <a:r>
              <a:rPr dirty="0" u="none" sz="700" spc="365" b="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 spc="-10" b="1">
                <a:solidFill>
                  <a:srgbClr val="231F20"/>
                </a:solidFill>
                <a:latin typeface="Times New Roman"/>
                <a:cs typeface="Times New Roman"/>
              </a:rPr>
              <a:t>unknown</a:t>
            </a:r>
            <a:r>
              <a:rPr dirty="0" u="none" sz="700" spc="500" b="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 b="1">
                <a:solidFill>
                  <a:srgbClr val="231F20"/>
                </a:solidFill>
                <a:latin typeface="Times New Roman"/>
                <a:cs typeface="Times New Roman"/>
              </a:rPr>
              <a:t>samples,</a:t>
            </a:r>
            <a:r>
              <a:rPr dirty="0" u="none" sz="700" spc="50" b="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 b="1">
                <a:solidFill>
                  <a:srgbClr val="231F20"/>
                </a:solidFill>
                <a:latin typeface="Times New Roman"/>
                <a:cs typeface="Times New Roman"/>
              </a:rPr>
              <a:t>should</a:t>
            </a:r>
            <a:r>
              <a:rPr dirty="0" u="none" sz="700" spc="50" b="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 b="1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dirty="0" u="none" sz="700" spc="50" b="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 b="1">
                <a:solidFill>
                  <a:srgbClr val="231F20"/>
                </a:solidFill>
                <a:latin typeface="Times New Roman"/>
                <a:cs typeface="Times New Roman"/>
              </a:rPr>
              <a:t>full</a:t>
            </a:r>
            <a:r>
              <a:rPr dirty="0" u="none" sz="700" spc="50" b="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 b="1">
                <a:solidFill>
                  <a:srgbClr val="231F20"/>
                </a:solidFill>
                <a:latin typeface="Times New Roman"/>
                <a:cs typeface="Times New Roman"/>
              </a:rPr>
              <a:t>U-Pb</a:t>
            </a:r>
            <a:r>
              <a:rPr dirty="0" u="none" sz="700" spc="275" b="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 b="1">
                <a:solidFill>
                  <a:srgbClr val="231F20"/>
                </a:solidFill>
                <a:latin typeface="Times New Roman"/>
                <a:cs typeface="Times New Roman"/>
              </a:rPr>
              <a:t>mass</a:t>
            </a:r>
            <a:r>
              <a:rPr dirty="0" u="none" sz="700" spc="50" b="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 b="1">
                <a:solidFill>
                  <a:srgbClr val="231F20"/>
                </a:solidFill>
                <a:latin typeface="Times New Roman"/>
                <a:cs typeface="Times New Roman"/>
              </a:rPr>
              <a:t>spectrometry</a:t>
            </a:r>
            <a:r>
              <a:rPr dirty="0" u="none" sz="700" spc="50" b="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 b="1">
                <a:solidFill>
                  <a:srgbClr val="231F20"/>
                </a:solidFill>
                <a:latin typeface="Times New Roman"/>
                <a:cs typeface="Times New Roman"/>
              </a:rPr>
              <a:t>signal</a:t>
            </a:r>
            <a:r>
              <a:rPr dirty="0" u="none" sz="700" spc="50" b="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 spc="-25" b="1">
                <a:solidFill>
                  <a:srgbClr val="231F20"/>
                </a:solidFill>
                <a:latin typeface="Times New Roman"/>
                <a:cs typeface="Times New Roman"/>
              </a:rPr>
              <a:t>be</a:t>
            </a:r>
            <a:r>
              <a:rPr dirty="0" u="none" sz="700" spc="500" b="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 b="1">
                <a:solidFill>
                  <a:srgbClr val="231F20"/>
                </a:solidFill>
                <a:latin typeface="Times New Roman"/>
                <a:cs typeface="Times New Roman"/>
              </a:rPr>
              <a:t>selected,</a:t>
            </a:r>
            <a:r>
              <a:rPr dirty="0" u="none" sz="700" spc="35" b="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 b="1">
                <a:solidFill>
                  <a:srgbClr val="231F20"/>
                </a:solidFill>
                <a:latin typeface="Times New Roman"/>
                <a:cs typeface="Times New Roman"/>
              </a:rPr>
              <a:t>or</a:t>
            </a:r>
            <a:r>
              <a:rPr dirty="0" u="none" sz="700" spc="20" b="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 b="1">
                <a:solidFill>
                  <a:srgbClr val="231F20"/>
                </a:solidFill>
                <a:latin typeface="Times New Roman"/>
                <a:cs typeface="Times New Roman"/>
              </a:rPr>
              <a:t>just</a:t>
            </a:r>
            <a:r>
              <a:rPr dirty="0" u="none" sz="700" spc="40" b="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 b="1">
                <a:solidFill>
                  <a:srgbClr val="231F20"/>
                </a:solidFill>
                <a:latin typeface="Times New Roman"/>
                <a:cs typeface="Times New Roman"/>
              </a:rPr>
              <a:t>specific</a:t>
            </a:r>
            <a:r>
              <a:rPr dirty="0" u="none" sz="700" spc="40" b="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 spc="-10" b="1">
                <a:solidFill>
                  <a:srgbClr val="231F20"/>
                </a:solidFill>
                <a:latin typeface="Times New Roman"/>
                <a:cs typeface="Times New Roman"/>
              </a:rPr>
              <a:t>portions?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103" name="object 103" descr=""/>
          <p:cNvSpPr txBox="1"/>
          <p:nvPr/>
        </p:nvSpPr>
        <p:spPr>
          <a:xfrm>
            <a:off x="16468793" y="1689564"/>
            <a:ext cx="582930" cy="1358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r>
              <a:rPr dirty="0" u="sng" sz="700" i="1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Standard</a:t>
            </a:r>
            <a:r>
              <a:rPr dirty="0" u="sng" sz="700" spc="55" i="1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700" i="1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WC-</a:t>
            </a:r>
            <a:r>
              <a:rPr dirty="0" u="sng" sz="700" spc="-50" i="1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1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104" name="object 104" descr=""/>
          <p:cNvSpPr txBox="1"/>
          <p:nvPr/>
        </p:nvSpPr>
        <p:spPr>
          <a:xfrm>
            <a:off x="15035919" y="1753280"/>
            <a:ext cx="579755" cy="35623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5400" marR="30480">
              <a:lnSpc>
                <a:spcPct val="103200"/>
              </a:lnSpc>
              <a:spcBef>
                <a:spcPts val="95"/>
              </a:spcBef>
            </a:pPr>
            <a:r>
              <a:rPr dirty="0" u="sng" sz="700" i="1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Blue</a:t>
            </a:r>
            <a:r>
              <a:rPr dirty="0" u="sng" sz="700" spc="20" i="1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700" i="1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=</a:t>
            </a:r>
            <a:r>
              <a:rPr dirty="0" u="sng" sz="700" spc="25" i="1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baseline="34722" sz="600" spc="-30" i="1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238</a:t>
            </a:r>
            <a:r>
              <a:rPr dirty="0" u="sng" sz="700" spc="-20" i="1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U</a:t>
            </a:r>
            <a:r>
              <a:rPr dirty="0" u="none" sz="700" spc="500" i="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sng" sz="700" i="1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Red</a:t>
            </a:r>
            <a:r>
              <a:rPr dirty="0" u="sng" sz="700" spc="25" i="1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700" i="1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=</a:t>
            </a:r>
            <a:r>
              <a:rPr dirty="0" u="sng" sz="700" spc="25" i="1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baseline="34722" sz="600" spc="-15" i="1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207</a:t>
            </a:r>
            <a:r>
              <a:rPr dirty="0" u="sng" sz="700" spc="-10" i="1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Pb</a:t>
            </a:r>
            <a:r>
              <a:rPr dirty="0" u="none" sz="700" spc="500" i="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sng" sz="700" i="1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Green</a:t>
            </a:r>
            <a:r>
              <a:rPr dirty="0" u="sng" sz="700" spc="15" i="1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700" i="1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=</a:t>
            </a:r>
            <a:r>
              <a:rPr dirty="0" u="sng" sz="700" spc="20" i="1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baseline="34722" sz="600" spc="-15" i="1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206</a:t>
            </a:r>
            <a:r>
              <a:rPr dirty="0" u="sng" sz="700" spc="-10" i="1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Pb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105" name="object 105" descr=""/>
          <p:cNvSpPr txBox="1"/>
          <p:nvPr/>
        </p:nvSpPr>
        <p:spPr>
          <a:xfrm>
            <a:off x="17251053" y="1211223"/>
            <a:ext cx="2514600" cy="1358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r>
              <a:rPr dirty="0" u="sng" sz="700" i="1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Figure</a:t>
            </a:r>
            <a:r>
              <a:rPr dirty="0" u="sng" sz="700" spc="204" i="1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700" i="1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6</a:t>
            </a:r>
            <a:r>
              <a:rPr dirty="0" u="sng" sz="700" spc="204" i="1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700" i="1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[Below]</a:t>
            </a:r>
            <a:r>
              <a:rPr dirty="0" u="none" sz="700" spc="210" i="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-</a:t>
            </a:r>
            <a:r>
              <a:rPr dirty="0" u="none" sz="700" spc="204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 b="1">
                <a:solidFill>
                  <a:srgbClr val="231F20"/>
                </a:solidFill>
                <a:latin typeface="Times New Roman"/>
                <a:cs typeface="Times New Roman"/>
              </a:rPr>
              <a:t>[A]</a:t>
            </a:r>
            <a:r>
              <a:rPr dirty="0" u="none" sz="700" spc="180" b="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Time</a:t>
            </a:r>
            <a:r>
              <a:rPr dirty="0" u="none" sz="700" spc="21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resolved</a:t>
            </a:r>
            <a:r>
              <a:rPr dirty="0" u="none" sz="700" spc="204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MS</a:t>
            </a:r>
            <a:r>
              <a:rPr dirty="0" u="none" sz="700" spc="21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signal</a:t>
            </a:r>
            <a:r>
              <a:rPr dirty="0" u="none" sz="700" spc="204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from</a:t>
            </a:r>
            <a:r>
              <a:rPr dirty="0" u="none" sz="700" spc="204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 spc="-10">
                <a:solidFill>
                  <a:srgbClr val="231F20"/>
                </a:solidFill>
                <a:latin typeface="Times New Roman"/>
                <a:cs typeface="Times New Roman"/>
              </a:rPr>
              <a:t>sample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106" name="object 106" descr=""/>
          <p:cNvSpPr txBox="1"/>
          <p:nvPr/>
        </p:nvSpPr>
        <p:spPr>
          <a:xfrm>
            <a:off x="14863494" y="1321314"/>
            <a:ext cx="4927600" cy="2457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5400" marR="30480">
              <a:lnSpc>
                <a:spcPct val="103200"/>
              </a:lnSpc>
              <a:spcBef>
                <a:spcPts val="95"/>
              </a:spcBef>
            </a:pPr>
            <a:r>
              <a:rPr dirty="0" baseline="19841" sz="1050">
                <a:solidFill>
                  <a:srgbClr val="231F20"/>
                </a:solidFill>
                <a:latin typeface="Times New Roman"/>
                <a:cs typeface="Times New Roman"/>
              </a:rPr>
              <a:t>In</a:t>
            </a:r>
            <a:r>
              <a:rPr dirty="0" baseline="19841" sz="1050" spc="434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baseline="19841" sz="1050">
                <a:solidFill>
                  <a:srgbClr val="231F20"/>
                </a:solidFill>
                <a:latin typeface="Times New Roman"/>
                <a:cs typeface="Times New Roman"/>
              </a:rPr>
              <a:t>Iolite</a:t>
            </a:r>
            <a:r>
              <a:rPr dirty="0" baseline="19841" sz="1050" spc="442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baseline="19841" sz="1050">
                <a:solidFill>
                  <a:srgbClr val="231F20"/>
                </a:solidFill>
                <a:latin typeface="Times New Roman"/>
                <a:cs typeface="Times New Roman"/>
              </a:rPr>
              <a:t>v.4.8,</a:t>
            </a:r>
            <a:r>
              <a:rPr dirty="0" baseline="19841" sz="1050" spc="442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baseline="19841" sz="1050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dirty="0" baseline="19841" sz="1050" spc="382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baseline="19841" sz="1050">
                <a:solidFill>
                  <a:srgbClr val="231F20"/>
                </a:solidFill>
                <a:latin typeface="Times New Roman"/>
                <a:cs typeface="Times New Roman"/>
              </a:rPr>
              <a:t>VisualAge</a:t>
            </a:r>
            <a:r>
              <a:rPr dirty="0" baseline="19841" sz="1050" spc="442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baseline="19841" sz="1050">
                <a:solidFill>
                  <a:srgbClr val="231F20"/>
                </a:solidFill>
                <a:latin typeface="Times New Roman"/>
                <a:cs typeface="Times New Roman"/>
              </a:rPr>
              <a:t>UComPbine</a:t>
            </a:r>
            <a:r>
              <a:rPr dirty="0" baseline="19841" sz="1050" spc="442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baseline="19841" sz="1050">
                <a:solidFill>
                  <a:srgbClr val="231F20"/>
                </a:solidFill>
                <a:latin typeface="Times New Roman"/>
                <a:cs typeface="Times New Roman"/>
              </a:rPr>
              <a:t>data</a:t>
            </a:r>
            <a:r>
              <a:rPr dirty="0" baseline="19841" sz="1050" spc="442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baseline="19841" sz="1050">
                <a:solidFill>
                  <a:srgbClr val="231F20"/>
                </a:solidFill>
                <a:latin typeface="Times New Roman"/>
                <a:cs typeface="Times New Roman"/>
              </a:rPr>
              <a:t>reduction</a:t>
            </a:r>
            <a:r>
              <a:rPr dirty="0" baseline="19841" sz="1050" spc="592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FW4415</a:t>
            </a:r>
            <a:r>
              <a:rPr dirty="0" sz="700" spc="4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(Washburn</a:t>
            </a:r>
            <a:r>
              <a:rPr dirty="0" sz="700" spc="4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et</a:t>
            </a:r>
            <a:r>
              <a:rPr dirty="0" sz="700" spc="4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al.,</a:t>
            </a:r>
            <a:r>
              <a:rPr dirty="0" sz="700" spc="4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2024a).</a:t>
            </a:r>
            <a:r>
              <a:rPr dirty="0" sz="700" spc="4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Similar</a:t>
            </a:r>
            <a:r>
              <a:rPr dirty="0" sz="700" spc="4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signal</a:t>
            </a:r>
            <a:r>
              <a:rPr dirty="0" sz="700" spc="4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characteristics</a:t>
            </a:r>
            <a:r>
              <a:rPr dirty="0" sz="700" spc="4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 spc="-25">
                <a:solidFill>
                  <a:srgbClr val="231F20"/>
                </a:solidFill>
                <a:latin typeface="Times New Roman"/>
                <a:cs typeface="Times New Roman"/>
              </a:rPr>
              <a:t>are</a:t>
            </a:r>
            <a:r>
              <a:rPr dirty="0" sz="700" spc="5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baseline="19841" sz="1050">
                <a:solidFill>
                  <a:srgbClr val="231F20"/>
                </a:solidFill>
                <a:latin typeface="Times New Roman"/>
                <a:cs typeface="Times New Roman"/>
              </a:rPr>
              <a:t>scheme</a:t>
            </a:r>
            <a:r>
              <a:rPr dirty="0" baseline="19841" sz="1050" spc="172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baseline="19841" sz="1050">
                <a:solidFill>
                  <a:srgbClr val="231F20"/>
                </a:solidFill>
                <a:latin typeface="Times New Roman"/>
                <a:cs typeface="Times New Roman"/>
              </a:rPr>
              <a:t>is</a:t>
            </a:r>
            <a:r>
              <a:rPr dirty="0" baseline="19841" sz="1050" spc="172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baseline="19841" sz="1050">
                <a:solidFill>
                  <a:srgbClr val="231F20"/>
                </a:solidFill>
                <a:latin typeface="Times New Roman"/>
                <a:cs typeface="Times New Roman"/>
              </a:rPr>
              <a:t>used</a:t>
            </a:r>
            <a:r>
              <a:rPr dirty="0" baseline="19841" sz="1050" spc="172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baseline="19841" sz="1050">
                <a:solidFill>
                  <a:srgbClr val="231F20"/>
                </a:solidFill>
                <a:latin typeface="Times New Roman"/>
                <a:cs typeface="Times New Roman"/>
              </a:rPr>
              <a:t>with</a:t>
            </a:r>
            <a:r>
              <a:rPr dirty="0" baseline="19841" sz="1050" spc="179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baseline="19841" sz="1050">
                <a:solidFill>
                  <a:srgbClr val="231F20"/>
                </a:solidFill>
                <a:latin typeface="Times New Roman"/>
                <a:cs typeface="Times New Roman"/>
              </a:rPr>
              <a:t>primary</a:t>
            </a:r>
            <a:r>
              <a:rPr dirty="0" baseline="19841" sz="1050" spc="172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baseline="19841" sz="1050">
                <a:solidFill>
                  <a:srgbClr val="231F20"/>
                </a:solidFill>
                <a:latin typeface="Times New Roman"/>
                <a:cs typeface="Times New Roman"/>
              </a:rPr>
              <a:t>(WC-1</a:t>
            </a:r>
            <a:r>
              <a:rPr dirty="0" baseline="19841" sz="1050" spc="172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baseline="19841" sz="1050">
                <a:solidFill>
                  <a:srgbClr val="231F20"/>
                </a:solidFill>
                <a:latin typeface="Times New Roman"/>
                <a:cs typeface="Times New Roman"/>
              </a:rPr>
              <a:t>and</a:t>
            </a:r>
            <a:r>
              <a:rPr dirty="0" baseline="19841" sz="1050" spc="179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baseline="19841" sz="1050">
                <a:solidFill>
                  <a:srgbClr val="231F20"/>
                </a:solidFill>
                <a:latin typeface="Times New Roman"/>
                <a:cs typeface="Times New Roman"/>
              </a:rPr>
              <a:t>NIST614)</a:t>
            </a:r>
            <a:r>
              <a:rPr dirty="0" baseline="19841" sz="1050" spc="172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baseline="19841" sz="1050">
                <a:solidFill>
                  <a:srgbClr val="231F20"/>
                </a:solidFill>
                <a:latin typeface="Times New Roman"/>
                <a:cs typeface="Times New Roman"/>
              </a:rPr>
              <a:t>and</a:t>
            </a:r>
            <a:r>
              <a:rPr dirty="0" baseline="19841" sz="1050" spc="172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baseline="19841" sz="1050">
                <a:solidFill>
                  <a:srgbClr val="231F20"/>
                </a:solidFill>
                <a:latin typeface="Times New Roman"/>
                <a:cs typeface="Times New Roman"/>
              </a:rPr>
              <a:t>sec-</a:t>
            </a:r>
            <a:r>
              <a:rPr dirty="0" baseline="19841" sz="1050" spc="60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observed</a:t>
            </a:r>
            <a:r>
              <a:rPr dirty="0" sz="700" spc="2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in</a:t>
            </a:r>
            <a:r>
              <a:rPr dirty="0" sz="700" spc="3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dirty="0" sz="700" spc="2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six</a:t>
            </a:r>
            <a:r>
              <a:rPr dirty="0" sz="700" spc="3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calcite</a:t>
            </a:r>
            <a:r>
              <a:rPr dirty="0" sz="700" spc="2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vein</a:t>
            </a:r>
            <a:r>
              <a:rPr dirty="0" sz="700" spc="2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sets</a:t>
            </a:r>
            <a:r>
              <a:rPr dirty="0" sz="700" spc="3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included</a:t>
            </a:r>
            <a:r>
              <a:rPr dirty="0" sz="700" spc="2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in</a:t>
            </a:r>
            <a:r>
              <a:rPr dirty="0" sz="700" spc="2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this</a:t>
            </a:r>
            <a:r>
              <a:rPr dirty="0" sz="700" spc="3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 spc="-10">
                <a:solidFill>
                  <a:srgbClr val="231F20"/>
                </a:solidFill>
                <a:latin typeface="Times New Roman"/>
                <a:cs typeface="Times New Roman"/>
              </a:rPr>
              <a:t>study.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107" name="object 107" descr=""/>
          <p:cNvSpPr txBox="1"/>
          <p:nvPr/>
        </p:nvSpPr>
        <p:spPr>
          <a:xfrm>
            <a:off x="17251053" y="1541501"/>
            <a:ext cx="2515235" cy="112649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R="5080">
              <a:lnSpc>
                <a:spcPct val="103200"/>
              </a:lnSpc>
              <a:spcBef>
                <a:spcPts val="95"/>
              </a:spcBef>
            </a:pPr>
            <a:r>
              <a:rPr dirty="0" sz="700" b="1">
                <a:solidFill>
                  <a:srgbClr val="231F20"/>
                </a:solidFill>
                <a:latin typeface="Times New Roman"/>
                <a:cs typeface="Times New Roman"/>
              </a:rPr>
              <a:t>[B]</a:t>
            </a:r>
            <a:r>
              <a:rPr dirty="0" sz="700" spc="225" b="1">
                <a:solidFill>
                  <a:srgbClr val="231F20"/>
                </a:solidFill>
                <a:latin typeface="Times New Roman"/>
                <a:cs typeface="Times New Roman"/>
              </a:rPr>
              <a:t> 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Diagrammatic</a:t>
            </a:r>
            <a:r>
              <a:rPr dirty="0" sz="700" spc="229">
                <a:solidFill>
                  <a:srgbClr val="231F20"/>
                </a:solidFill>
                <a:latin typeface="Times New Roman"/>
                <a:cs typeface="Times New Roman"/>
              </a:rPr>
              <a:t> 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representation</a:t>
            </a:r>
            <a:r>
              <a:rPr dirty="0" sz="700" spc="225">
                <a:solidFill>
                  <a:srgbClr val="231F20"/>
                </a:solidFill>
                <a:latin typeface="Times New Roman"/>
                <a:cs typeface="Times New Roman"/>
              </a:rPr>
              <a:t> 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of</a:t>
            </a:r>
            <a:r>
              <a:rPr dirty="0" sz="700" spc="229">
                <a:solidFill>
                  <a:srgbClr val="231F20"/>
                </a:solidFill>
                <a:latin typeface="Times New Roman"/>
                <a:cs typeface="Times New Roman"/>
              </a:rPr>
              <a:t> 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three</a:t>
            </a:r>
            <a:r>
              <a:rPr dirty="0" sz="700" spc="225">
                <a:solidFill>
                  <a:srgbClr val="231F20"/>
                </a:solidFill>
                <a:latin typeface="Times New Roman"/>
                <a:cs typeface="Times New Roman"/>
              </a:rPr>
              <a:t> 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distinct</a:t>
            </a:r>
            <a:r>
              <a:rPr dirty="0" sz="700" spc="229">
                <a:solidFill>
                  <a:srgbClr val="231F20"/>
                </a:solidFill>
                <a:latin typeface="Times New Roman"/>
                <a:cs typeface="Times New Roman"/>
              </a:rPr>
              <a:t>  </a:t>
            </a:r>
            <a:r>
              <a:rPr dirty="0" sz="700" spc="-10">
                <a:solidFill>
                  <a:srgbClr val="231F20"/>
                </a:solidFill>
                <a:latin typeface="Times New Roman"/>
                <a:cs typeface="Times New Roman"/>
              </a:rPr>
              <a:t>signal</a:t>
            </a:r>
            <a:r>
              <a:rPr dirty="0" sz="700" spc="5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characteristics.</a:t>
            </a:r>
            <a:r>
              <a:rPr dirty="0" sz="700" spc="33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 i="1">
                <a:solidFill>
                  <a:srgbClr val="231F20"/>
                </a:solidFill>
                <a:latin typeface="Times New Roman"/>
                <a:cs typeface="Times New Roman"/>
              </a:rPr>
              <a:t>Type</a:t>
            </a:r>
            <a:r>
              <a:rPr dirty="0" sz="700" spc="335" i="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 i="1">
                <a:solidFill>
                  <a:srgbClr val="231F20"/>
                </a:solidFill>
                <a:latin typeface="Times New Roman"/>
                <a:cs typeface="Times New Roman"/>
              </a:rPr>
              <a:t>I</a:t>
            </a:r>
            <a:r>
              <a:rPr dirty="0" sz="700" spc="340" i="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describes</a:t>
            </a:r>
            <a:r>
              <a:rPr dirty="0" sz="700" spc="33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dirty="0" sz="700" spc="34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rise</a:t>
            </a:r>
            <a:r>
              <a:rPr dirty="0" sz="700" spc="33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in</a:t>
            </a:r>
            <a:r>
              <a:rPr dirty="0" sz="700" spc="34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U</a:t>
            </a:r>
            <a:r>
              <a:rPr dirty="0" sz="700" spc="33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signal</a:t>
            </a:r>
            <a:r>
              <a:rPr dirty="0" sz="700" spc="33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with</a:t>
            </a:r>
            <a:r>
              <a:rPr dirty="0" sz="700" spc="34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 spc="-25">
                <a:solidFill>
                  <a:srgbClr val="231F20"/>
                </a:solidFill>
                <a:latin typeface="Times New Roman"/>
                <a:cs typeface="Times New Roman"/>
              </a:rPr>
              <a:t>no</a:t>
            </a:r>
            <a:r>
              <a:rPr dirty="0" sz="700" spc="5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corresponding rise</a:t>
            </a:r>
            <a:r>
              <a:rPr dirty="0" sz="700" spc="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in</a:t>
            </a:r>
            <a:r>
              <a:rPr dirty="0" sz="700" spc="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Pb.</a:t>
            </a:r>
            <a:r>
              <a:rPr dirty="0" sz="700" spc="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 spc="-10" i="1">
                <a:solidFill>
                  <a:srgbClr val="231F20"/>
                </a:solidFill>
                <a:latin typeface="Times New Roman"/>
                <a:cs typeface="Times New Roman"/>
              </a:rPr>
              <a:t>Type</a:t>
            </a:r>
            <a:r>
              <a:rPr dirty="0" sz="700" i="1">
                <a:solidFill>
                  <a:srgbClr val="231F20"/>
                </a:solidFill>
                <a:latin typeface="Times New Roman"/>
                <a:cs typeface="Times New Roman"/>
              </a:rPr>
              <a:t> II</a:t>
            </a:r>
            <a:r>
              <a:rPr dirty="0" sz="700" spc="5" i="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describes</a:t>
            </a:r>
            <a:r>
              <a:rPr dirty="0" sz="700" spc="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dirty="0" sz="700" spc="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rise</a:t>
            </a:r>
            <a:r>
              <a:rPr dirty="0" sz="700" spc="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in Pb</a:t>
            </a:r>
            <a:r>
              <a:rPr dirty="0" sz="700" spc="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signal</a:t>
            </a:r>
            <a:r>
              <a:rPr dirty="0" sz="700" spc="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with</a:t>
            </a:r>
            <a:r>
              <a:rPr dirty="0" sz="700" spc="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 spc="-25">
                <a:solidFill>
                  <a:srgbClr val="231F20"/>
                </a:solidFill>
                <a:latin typeface="Times New Roman"/>
                <a:cs typeface="Times New Roman"/>
              </a:rPr>
              <a:t>no</a:t>
            </a:r>
            <a:r>
              <a:rPr dirty="0" sz="700" spc="5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corresponding</a:t>
            </a:r>
            <a:r>
              <a:rPr dirty="0" sz="700" spc="9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rise</a:t>
            </a:r>
            <a:r>
              <a:rPr dirty="0" sz="700" spc="9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in</a:t>
            </a:r>
            <a:r>
              <a:rPr dirty="0" sz="700" spc="9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U.</a:t>
            </a:r>
            <a:r>
              <a:rPr dirty="0" sz="700" spc="9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 i="1">
                <a:solidFill>
                  <a:srgbClr val="231F20"/>
                </a:solidFill>
                <a:latin typeface="Times New Roman"/>
                <a:cs typeface="Times New Roman"/>
              </a:rPr>
              <a:t>Type</a:t>
            </a:r>
            <a:r>
              <a:rPr dirty="0" sz="700" spc="95" i="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 i="1">
                <a:solidFill>
                  <a:srgbClr val="231F20"/>
                </a:solidFill>
                <a:latin typeface="Times New Roman"/>
                <a:cs typeface="Times New Roman"/>
              </a:rPr>
              <a:t>III</a:t>
            </a:r>
            <a:r>
              <a:rPr dirty="0" sz="700" spc="90" i="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describes</a:t>
            </a:r>
            <a:r>
              <a:rPr dirty="0" sz="700" spc="9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dirty="0" sz="700" spc="9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corresponding</a:t>
            </a:r>
            <a:r>
              <a:rPr dirty="0" sz="700" spc="9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rise</a:t>
            </a:r>
            <a:r>
              <a:rPr dirty="0" sz="700" spc="9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 spc="-25">
                <a:solidFill>
                  <a:srgbClr val="231F20"/>
                </a:solidFill>
                <a:latin typeface="Times New Roman"/>
                <a:cs typeface="Times New Roman"/>
              </a:rPr>
              <a:t>in</a:t>
            </a:r>
            <a:r>
              <a:rPr dirty="0" sz="700" spc="5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both</a:t>
            </a:r>
            <a:r>
              <a:rPr dirty="0" sz="700" spc="2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U</a:t>
            </a:r>
            <a:r>
              <a:rPr dirty="0" sz="700" spc="2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an</a:t>
            </a:r>
            <a:r>
              <a:rPr dirty="0" sz="700" spc="2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Pb</a:t>
            </a:r>
            <a:r>
              <a:rPr dirty="0" sz="700" spc="2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 spc="-10">
                <a:solidFill>
                  <a:srgbClr val="231F20"/>
                </a:solidFill>
                <a:latin typeface="Times New Roman"/>
                <a:cs typeface="Times New Roman"/>
              </a:rPr>
              <a:t>signals.</a:t>
            </a:r>
            <a:endParaRPr sz="700">
              <a:latin typeface="Times New Roman"/>
              <a:cs typeface="Times New Roman"/>
            </a:endParaRPr>
          </a:p>
          <a:p>
            <a:pPr algn="just" marR="5080">
              <a:lnSpc>
                <a:spcPct val="103200"/>
              </a:lnSpc>
            </a:pPr>
            <a:r>
              <a:rPr dirty="0" u="sng" sz="700" b="1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Hypothesis:</a:t>
            </a:r>
            <a:r>
              <a:rPr dirty="0" u="none" sz="700" spc="30" b="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 b="1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dirty="0" u="none" sz="700" spc="45" b="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 b="1">
                <a:solidFill>
                  <a:srgbClr val="231F20"/>
                </a:solidFill>
                <a:latin typeface="Times New Roman"/>
                <a:cs typeface="Times New Roman"/>
              </a:rPr>
              <a:t>data</a:t>
            </a:r>
            <a:r>
              <a:rPr dirty="0" u="none" sz="700" spc="90" b="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 b="1">
                <a:solidFill>
                  <a:srgbClr val="231F20"/>
                </a:solidFill>
                <a:latin typeface="Times New Roman"/>
                <a:cs typeface="Times New Roman"/>
              </a:rPr>
              <a:t>reduction</a:t>
            </a:r>
            <a:r>
              <a:rPr dirty="0" u="none" sz="700" spc="90" b="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 b="1">
                <a:solidFill>
                  <a:srgbClr val="231F20"/>
                </a:solidFill>
                <a:latin typeface="Times New Roman"/>
                <a:cs typeface="Times New Roman"/>
              </a:rPr>
              <a:t>process</a:t>
            </a:r>
            <a:r>
              <a:rPr dirty="0" u="none" sz="700" spc="90" b="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 b="1">
                <a:solidFill>
                  <a:srgbClr val="231F20"/>
                </a:solidFill>
                <a:latin typeface="Times New Roman"/>
                <a:cs typeface="Times New Roman"/>
              </a:rPr>
              <a:t>using</a:t>
            </a:r>
            <a:r>
              <a:rPr dirty="0" u="none" sz="700" spc="90" b="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 b="1">
                <a:solidFill>
                  <a:srgbClr val="231F20"/>
                </a:solidFill>
                <a:latin typeface="Times New Roman"/>
                <a:cs typeface="Times New Roman"/>
              </a:rPr>
              <a:t>discrete</a:t>
            </a:r>
            <a:r>
              <a:rPr dirty="0" u="none" sz="700" spc="95" b="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 b="1">
                <a:solidFill>
                  <a:srgbClr val="231F20"/>
                </a:solidFill>
                <a:latin typeface="Times New Roman"/>
                <a:cs typeface="Times New Roman"/>
              </a:rPr>
              <a:t>portions</a:t>
            </a:r>
            <a:r>
              <a:rPr dirty="0" u="none" sz="700" spc="90" b="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 spc="-25" b="1">
                <a:solidFill>
                  <a:srgbClr val="231F20"/>
                </a:solidFill>
                <a:latin typeface="Times New Roman"/>
                <a:cs typeface="Times New Roman"/>
              </a:rPr>
              <a:t>of</a:t>
            </a:r>
            <a:r>
              <a:rPr dirty="0" u="none" sz="700" spc="500" b="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 b="1">
                <a:solidFill>
                  <a:srgbClr val="231F20"/>
                </a:solidFill>
                <a:latin typeface="Times New Roman"/>
                <a:cs typeface="Times New Roman"/>
              </a:rPr>
              <a:t>enriched</a:t>
            </a:r>
            <a:r>
              <a:rPr dirty="0" u="none" sz="700" spc="155" b="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 b="1">
                <a:solidFill>
                  <a:srgbClr val="231F20"/>
                </a:solidFill>
                <a:latin typeface="Times New Roman"/>
                <a:cs typeface="Times New Roman"/>
              </a:rPr>
              <a:t>U-Pb</a:t>
            </a:r>
            <a:r>
              <a:rPr dirty="0" u="none" sz="700" spc="160" b="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 b="1">
                <a:solidFill>
                  <a:srgbClr val="231F20"/>
                </a:solidFill>
                <a:latin typeface="Times New Roman"/>
                <a:cs typeface="Times New Roman"/>
              </a:rPr>
              <a:t>signals</a:t>
            </a:r>
            <a:r>
              <a:rPr dirty="0" u="none" sz="700" spc="160" b="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 b="1">
                <a:solidFill>
                  <a:srgbClr val="231F20"/>
                </a:solidFill>
                <a:latin typeface="Times New Roman"/>
                <a:cs typeface="Times New Roman"/>
              </a:rPr>
              <a:t>of</a:t>
            </a:r>
            <a:r>
              <a:rPr dirty="0" u="none" sz="700" spc="160" b="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 b="1">
                <a:solidFill>
                  <a:srgbClr val="231F20"/>
                </a:solidFill>
                <a:latin typeface="Times New Roman"/>
                <a:cs typeface="Times New Roman"/>
              </a:rPr>
              <a:t>these</a:t>
            </a:r>
            <a:r>
              <a:rPr dirty="0" u="none" sz="700" spc="160" b="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 b="1">
                <a:solidFill>
                  <a:srgbClr val="231F20"/>
                </a:solidFill>
                <a:latin typeface="Times New Roman"/>
                <a:cs typeface="Times New Roman"/>
              </a:rPr>
              <a:t>three</a:t>
            </a:r>
            <a:r>
              <a:rPr dirty="0" u="none" sz="700" spc="160" b="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 b="1">
                <a:solidFill>
                  <a:srgbClr val="231F20"/>
                </a:solidFill>
                <a:latin typeface="Times New Roman"/>
                <a:cs typeface="Times New Roman"/>
              </a:rPr>
              <a:t>types</a:t>
            </a:r>
            <a:r>
              <a:rPr dirty="0" u="none" sz="700" spc="160" b="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 b="1">
                <a:solidFill>
                  <a:srgbClr val="231F20"/>
                </a:solidFill>
                <a:latin typeface="Times New Roman"/>
                <a:cs typeface="Times New Roman"/>
              </a:rPr>
              <a:t>will</a:t>
            </a:r>
            <a:r>
              <a:rPr dirty="0" u="none" sz="700" spc="160" b="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 b="1">
                <a:solidFill>
                  <a:srgbClr val="231F20"/>
                </a:solidFill>
                <a:latin typeface="Times New Roman"/>
                <a:cs typeface="Times New Roman"/>
              </a:rPr>
              <a:t>produce</a:t>
            </a:r>
            <a:r>
              <a:rPr dirty="0" u="none" sz="700" spc="155" b="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 spc="-20" b="1">
                <a:solidFill>
                  <a:srgbClr val="231F20"/>
                </a:solidFill>
                <a:latin typeface="Times New Roman"/>
                <a:cs typeface="Times New Roman"/>
              </a:rPr>
              <a:t>more</a:t>
            </a:r>
            <a:r>
              <a:rPr dirty="0" u="none" sz="700" spc="500" b="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 b="1">
                <a:solidFill>
                  <a:srgbClr val="231F20"/>
                </a:solidFill>
                <a:latin typeface="Times New Roman"/>
                <a:cs typeface="Times New Roman"/>
              </a:rPr>
              <a:t>precise</a:t>
            </a:r>
            <a:r>
              <a:rPr dirty="0" u="none" sz="700" spc="90" b="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 b="1">
                <a:solidFill>
                  <a:srgbClr val="231F20"/>
                </a:solidFill>
                <a:latin typeface="Times New Roman"/>
                <a:cs typeface="Times New Roman"/>
              </a:rPr>
              <a:t>and</a:t>
            </a:r>
            <a:r>
              <a:rPr dirty="0" u="none" sz="700" spc="95" b="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 b="1">
                <a:solidFill>
                  <a:srgbClr val="231F20"/>
                </a:solidFill>
                <a:latin typeface="Times New Roman"/>
                <a:cs typeface="Times New Roman"/>
              </a:rPr>
              <a:t>potentially</a:t>
            </a:r>
            <a:r>
              <a:rPr dirty="0" u="none" sz="700" spc="95" b="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 b="1">
                <a:solidFill>
                  <a:srgbClr val="231F20"/>
                </a:solidFill>
                <a:latin typeface="Times New Roman"/>
                <a:cs typeface="Times New Roman"/>
              </a:rPr>
              <a:t>accurate</a:t>
            </a:r>
            <a:r>
              <a:rPr dirty="0" u="none" sz="700" spc="95" b="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 b="1">
                <a:solidFill>
                  <a:srgbClr val="231F20"/>
                </a:solidFill>
                <a:latin typeface="Times New Roman"/>
                <a:cs typeface="Times New Roman"/>
              </a:rPr>
              <a:t>U-Pb</a:t>
            </a:r>
            <a:r>
              <a:rPr dirty="0" u="none" sz="700" spc="95" b="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 b="1">
                <a:solidFill>
                  <a:srgbClr val="231F20"/>
                </a:solidFill>
                <a:latin typeface="Times New Roman"/>
                <a:cs typeface="Times New Roman"/>
              </a:rPr>
              <a:t>ages.</a:t>
            </a:r>
            <a:r>
              <a:rPr dirty="0" u="none" sz="700" spc="75" b="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This</a:t>
            </a:r>
            <a:r>
              <a:rPr dirty="0" u="none" sz="700" spc="9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assumes</a:t>
            </a:r>
            <a:r>
              <a:rPr dirty="0" u="none" sz="700" spc="9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U</a:t>
            </a:r>
            <a:r>
              <a:rPr dirty="0" u="none" sz="700" spc="9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 spc="-25">
                <a:solidFill>
                  <a:srgbClr val="231F20"/>
                </a:solidFill>
                <a:latin typeface="Times New Roman"/>
                <a:cs typeface="Times New Roman"/>
              </a:rPr>
              <a:t>and</a:t>
            </a:r>
            <a:r>
              <a:rPr dirty="0" u="none" sz="700" spc="5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Pb</a:t>
            </a:r>
            <a:r>
              <a:rPr dirty="0" u="none" sz="700" spc="-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may</a:t>
            </a:r>
            <a:r>
              <a:rPr dirty="0" u="none" sz="700" spc="-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be</a:t>
            </a:r>
            <a:r>
              <a:rPr dirty="0" u="none" sz="700" spc="-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decoupled</a:t>
            </a:r>
            <a:r>
              <a:rPr dirty="0" u="none" sz="700" spc="-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in</a:t>
            </a:r>
            <a:r>
              <a:rPr dirty="0" u="none" sz="700" spc="-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calcite</a:t>
            </a:r>
            <a:r>
              <a:rPr dirty="0" u="none" sz="700" spc="-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but not</a:t>
            </a:r>
            <a:r>
              <a:rPr dirty="0" u="none" sz="700" spc="-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on</a:t>
            </a:r>
            <a:r>
              <a:rPr dirty="0" u="none" sz="700" spc="-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dirty="0" u="none" sz="700" spc="-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scale</a:t>
            </a:r>
            <a:r>
              <a:rPr dirty="0" u="none" sz="700" spc="-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of</a:t>
            </a:r>
            <a:r>
              <a:rPr dirty="0" u="none" sz="700" spc="-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the total</a:t>
            </a:r>
            <a:r>
              <a:rPr dirty="0" u="none" sz="700" spc="-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 spc="-10">
                <a:solidFill>
                  <a:srgbClr val="231F20"/>
                </a:solidFill>
                <a:latin typeface="Times New Roman"/>
                <a:cs typeface="Times New Roman"/>
              </a:rPr>
              <a:t>length</a:t>
            </a:r>
            <a:r>
              <a:rPr dirty="0" u="none" sz="700" spc="5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of</a:t>
            </a:r>
            <a:r>
              <a:rPr dirty="0" u="none" sz="700" spc="2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dirty="0" u="none" sz="700" spc="2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line</a:t>
            </a:r>
            <a:r>
              <a:rPr dirty="0" u="none" sz="700" spc="3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traverses</a:t>
            </a:r>
            <a:r>
              <a:rPr dirty="0" u="none" sz="700" spc="2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made</a:t>
            </a:r>
            <a:r>
              <a:rPr dirty="0" u="none" sz="700" spc="3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for</a:t>
            </a:r>
            <a:r>
              <a:rPr dirty="0" u="none" sz="700" spc="2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dirty="0" u="none" sz="700" spc="2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 spc="-10">
                <a:solidFill>
                  <a:srgbClr val="231F20"/>
                </a:solidFill>
                <a:latin typeface="Times New Roman"/>
                <a:cs typeface="Times New Roman"/>
              </a:rPr>
              <a:t>sample.</a:t>
            </a:r>
            <a:endParaRPr sz="700">
              <a:latin typeface="Times New Roman"/>
              <a:cs typeface="Times New Roman"/>
            </a:endParaRPr>
          </a:p>
        </p:txBody>
      </p:sp>
      <p:grpSp>
        <p:nvGrpSpPr>
          <p:cNvPr id="108" name="object 108" descr=""/>
          <p:cNvGrpSpPr/>
          <p:nvPr/>
        </p:nvGrpSpPr>
        <p:grpSpPr>
          <a:xfrm>
            <a:off x="14813760" y="1706481"/>
            <a:ext cx="4890135" cy="2528570"/>
            <a:chOff x="14813760" y="1706481"/>
            <a:chExt cx="4890135" cy="2528570"/>
          </a:xfrm>
        </p:grpSpPr>
        <p:sp>
          <p:nvSpPr>
            <p:cNvPr id="109" name="object 109" descr=""/>
            <p:cNvSpPr/>
            <p:nvPr/>
          </p:nvSpPr>
          <p:spPr>
            <a:xfrm>
              <a:off x="14815665" y="1708386"/>
              <a:ext cx="2367280" cy="930910"/>
            </a:xfrm>
            <a:custGeom>
              <a:avLst/>
              <a:gdLst/>
              <a:ahLst/>
              <a:cxnLst/>
              <a:rect l="l" t="t" r="r" b="b"/>
              <a:pathLst>
                <a:path w="2367280" h="930910">
                  <a:moveTo>
                    <a:pt x="2366935" y="930738"/>
                  </a:moveTo>
                  <a:lnTo>
                    <a:pt x="0" y="930738"/>
                  </a:lnTo>
                  <a:lnTo>
                    <a:pt x="0" y="0"/>
                  </a:lnTo>
                  <a:lnTo>
                    <a:pt x="2366935" y="0"/>
                  </a:lnTo>
                  <a:lnTo>
                    <a:pt x="2366935" y="930738"/>
                  </a:lnTo>
                  <a:close/>
                </a:path>
              </a:pathLst>
            </a:custGeom>
            <a:ln w="3324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10" name="object 110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7430375" y="2666743"/>
              <a:ext cx="2273234" cy="1160499"/>
            </a:xfrm>
            <a:prstGeom prst="rect">
              <a:avLst/>
            </a:prstGeom>
          </p:spPr>
        </p:pic>
        <p:pic>
          <p:nvPicPr>
            <p:cNvPr id="111" name="object 111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7383428" y="3884352"/>
              <a:ext cx="2316990" cy="350339"/>
            </a:xfrm>
            <a:prstGeom prst="rect">
              <a:avLst/>
            </a:prstGeom>
          </p:spPr>
        </p:pic>
      </p:grpSp>
      <p:sp>
        <p:nvSpPr>
          <p:cNvPr id="112" name="object 112" descr=""/>
          <p:cNvSpPr txBox="1"/>
          <p:nvPr/>
        </p:nvSpPr>
        <p:spPr>
          <a:xfrm>
            <a:off x="17537036" y="3197558"/>
            <a:ext cx="579755" cy="35623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5400" marR="30480">
              <a:lnSpc>
                <a:spcPct val="103200"/>
              </a:lnSpc>
              <a:spcBef>
                <a:spcPts val="95"/>
              </a:spcBef>
            </a:pPr>
            <a:r>
              <a:rPr dirty="0" u="sng" sz="700" i="1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Blue</a:t>
            </a:r>
            <a:r>
              <a:rPr dirty="0" u="sng" sz="700" spc="20" i="1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700" i="1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=</a:t>
            </a:r>
            <a:r>
              <a:rPr dirty="0" u="sng" sz="700" spc="25" i="1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baseline="34722" sz="600" spc="-30" i="1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238</a:t>
            </a:r>
            <a:r>
              <a:rPr dirty="0" u="sng" sz="700" spc="-20" i="1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U</a:t>
            </a:r>
            <a:r>
              <a:rPr dirty="0" u="none" sz="700" spc="500" i="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sng" sz="700" i="1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Red</a:t>
            </a:r>
            <a:r>
              <a:rPr dirty="0" u="sng" sz="700" spc="25" i="1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700" i="1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=</a:t>
            </a:r>
            <a:r>
              <a:rPr dirty="0" u="sng" sz="700" spc="25" i="1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baseline="34722" sz="600" spc="-15" i="1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207</a:t>
            </a:r>
            <a:r>
              <a:rPr dirty="0" u="sng" sz="700" spc="-10" i="1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Pb</a:t>
            </a:r>
            <a:r>
              <a:rPr dirty="0" u="none" sz="700" spc="500" i="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sng" sz="700" i="1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Green</a:t>
            </a:r>
            <a:r>
              <a:rPr dirty="0" u="sng" sz="700" spc="15" i="1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700" i="1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=</a:t>
            </a:r>
            <a:r>
              <a:rPr dirty="0" u="sng" sz="700" spc="20" i="1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baseline="34722" sz="600" spc="-15" i="1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206</a:t>
            </a:r>
            <a:r>
              <a:rPr dirty="0" u="sng" sz="700" spc="-10" i="1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Pb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113" name="object 113" descr=""/>
          <p:cNvSpPr txBox="1"/>
          <p:nvPr/>
        </p:nvSpPr>
        <p:spPr>
          <a:xfrm>
            <a:off x="18116843" y="2688346"/>
            <a:ext cx="787400" cy="2457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5400" marR="30480">
              <a:lnSpc>
                <a:spcPct val="103200"/>
              </a:lnSpc>
              <a:spcBef>
                <a:spcPts val="95"/>
              </a:spcBef>
            </a:pPr>
            <a:r>
              <a:rPr dirty="0" u="sng" sz="700" i="1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Blue</a:t>
            </a:r>
            <a:r>
              <a:rPr dirty="0" u="sng" sz="700" spc="20" i="1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700" i="1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=</a:t>
            </a:r>
            <a:r>
              <a:rPr dirty="0" u="sng" sz="700" spc="25" i="1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baseline="34722" sz="600" spc="-15" i="1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238</a:t>
            </a:r>
            <a:r>
              <a:rPr dirty="0" u="sng" sz="700" spc="-10" i="1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U/</a:t>
            </a:r>
            <a:r>
              <a:rPr dirty="0" u="sng" baseline="34722" sz="600" spc="-15" i="1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206</a:t>
            </a:r>
            <a:r>
              <a:rPr dirty="0" u="sng" sz="700" spc="-10" i="1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Pb</a:t>
            </a:r>
            <a:r>
              <a:rPr dirty="0" u="none" sz="700" spc="500" i="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sng" sz="700" i="1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Green</a:t>
            </a:r>
            <a:r>
              <a:rPr dirty="0" u="sng" sz="700" spc="15" i="1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700" i="1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=</a:t>
            </a:r>
            <a:r>
              <a:rPr dirty="0" u="sng" sz="700" spc="20" i="1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baseline="34722" sz="600" spc="-15" i="1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207</a:t>
            </a:r>
            <a:r>
              <a:rPr dirty="0" u="sng" sz="700" spc="-10" i="1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Pb/</a:t>
            </a:r>
            <a:r>
              <a:rPr dirty="0" u="sng" baseline="34722" sz="600" spc="-15" i="1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206</a:t>
            </a:r>
            <a:r>
              <a:rPr dirty="0" u="sng" sz="700" spc="-10" i="1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Pb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114" name="object 114" descr=""/>
          <p:cNvSpPr/>
          <p:nvPr/>
        </p:nvSpPr>
        <p:spPr>
          <a:xfrm>
            <a:off x="17386949" y="2676161"/>
            <a:ext cx="2312035" cy="1181735"/>
          </a:xfrm>
          <a:custGeom>
            <a:avLst/>
            <a:gdLst/>
            <a:ahLst/>
            <a:cxnLst/>
            <a:rect l="l" t="t" r="r" b="b"/>
            <a:pathLst>
              <a:path w="2312034" h="1181735">
                <a:moveTo>
                  <a:pt x="2312004" y="1181597"/>
                </a:moveTo>
                <a:lnTo>
                  <a:pt x="0" y="1181597"/>
                </a:lnTo>
                <a:lnTo>
                  <a:pt x="0" y="0"/>
                </a:lnTo>
                <a:lnTo>
                  <a:pt x="2312004" y="0"/>
                </a:lnTo>
                <a:lnTo>
                  <a:pt x="2312004" y="1181597"/>
                </a:lnTo>
                <a:close/>
              </a:path>
            </a:pathLst>
          </a:custGeom>
          <a:ln w="3324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5" name="object 115" descr=""/>
          <p:cNvSpPr txBox="1"/>
          <p:nvPr/>
        </p:nvSpPr>
        <p:spPr>
          <a:xfrm>
            <a:off x="19473941" y="2713874"/>
            <a:ext cx="82550" cy="1416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dirty="0" sz="750" spc="-50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116" name="object 116" descr=""/>
          <p:cNvSpPr txBox="1"/>
          <p:nvPr/>
        </p:nvSpPr>
        <p:spPr>
          <a:xfrm>
            <a:off x="19600994" y="3883382"/>
            <a:ext cx="77470" cy="1416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dirty="0" sz="750" spc="-50">
                <a:solidFill>
                  <a:srgbClr val="231F20"/>
                </a:solidFill>
                <a:latin typeface="Times New Roman"/>
                <a:cs typeface="Times New Roman"/>
              </a:rPr>
              <a:t>B</a:t>
            </a:r>
            <a:endParaRPr sz="750">
              <a:latin typeface="Times New Roman"/>
              <a:cs typeface="Times New Roman"/>
            </a:endParaRPr>
          </a:p>
        </p:txBody>
      </p:sp>
      <p:grpSp>
        <p:nvGrpSpPr>
          <p:cNvPr id="117" name="object 117" descr=""/>
          <p:cNvGrpSpPr/>
          <p:nvPr/>
        </p:nvGrpSpPr>
        <p:grpSpPr>
          <a:xfrm>
            <a:off x="267685" y="4406766"/>
            <a:ext cx="3660775" cy="3928110"/>
            <a:chOff x="267685" y="4406766"/>
            <a:chExt cx="3660775" cy="3928110"/>
          </a:xfrm>
        </p:grpSpPr>
        <p:sp>
          <p:nvSpPr>
            <p:cNvPr id="118" name="object 118" descr=""/>
            <p:cNvSpPr/>
            <p:nvPr/>
          </p:nvSpPr>
          <p:spPr>
            <a:xfrm>
              <a:off x="267685" y="4406766"/>
              <a:ext cx="3660775" cy="3928110"/>
            </a:xfrm>
            <a:custGeom>
              <a:avLst/>
              <a:gdLst/>
              <a:ahLst/>
              <a:cxnLst/>
              <a:rect l="l" t="t" r="r" b="b"/>
              <a:pathLst>
                <a:path w="3660775" h="3928109">
                  <a:moveTo>
                    <a:pt x="3660412" y="0"/>
                  </a:moveTo>
                  <a:lnTo>
                    <a:pt x="0" y="0"/>
                  </a:lnTo>
                  <a:lnTo>
                    <a:pt x="0" y="3927901"/>
                  </a:lnTo>
                  <a:lnTo>
                    <a:pt x="3660412" y="3927901"/>
                  </a:lnTo>
                  <a:lnTo>
                    <a:pt x="36604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9" name="object 119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56135" y="5767692"/>
              <a:ext cx="3492699" cy="2022607"/>
            </a:xfrm>
            <a:prstGeom prst="rect">
              <a:avLst/>
            </a:prstGeom>
          </p:spPr>
        </p:pic>
      </p:grpSp>
      <p:sp>
        <p:nvSpPr>
          <p:cNvPr id="120" name="object 120" descr=""/>
          <p:cNvSpPr txBox="1"/>
          <p:nvPr/>
        </p:nvSpPr>
        <p:spPr>
          <a:xfrm>
            <a:off x="267685" y="4406766"/>
            <a:ext cx="3660775" cy="3928110"/>
          </a:xfrm>
          <a:prstGeom prst="rect">
            <a:avLst/>
          </a:prstGeom>
          <a:ln w="6648">
            <a:solidFill>
              <a:srgbClr val="231F20"/>
            </a:solidFill>
          </a:ln>
        </p:spPr>
        <p:txBody>
          <a:bodyPr wrap="square" lIns="0" tIns="5715" rIns="0" bIns="0" rtlCol="0" vert="horz">
            <a:spAutoFit/>
          </a:bodyPr>
          <a:lstStyle/>
          <a:p>
            <a:pPr marL="28575">
              <a:lnSpc>
                <a:spcPct val="100000"/>
              </a:lnSpc>
              <a:spcBef>
                <a:spcPts val="45"/>
              </a:spcBef>
              <a:tabLst>
                <a:tab pos="787400" algn="l"/>
              </a:tabLst>
            </a:pPr>
            <a:r>
              <a:rPr dirty="0" sz="1100" spc="-50">
                <a:solidFill>
                  <a:srgbClr val="231F20"/>
                </a:solidFill>
                <a:latin typeface="Times New Roman"/>
                <a:cs typeface="Times New Roman"/>
              </a:rPr>
              <a:t>3</a:t>
            </a:r>
            <a:r>
              <a:rPr dirty="0" sz="1100">
                <a:solidFill>
                  <a:srgbClr val="231F20"/>
                </a:solidFill>
                <a:latin typeface="Times New Roman"/>
                <a:cs typeface="Times New Roman"/>
              </a:rPr>
              <a:t>	</a:t>
            </a:r>
            <a:r>
              <a:rPr dirty="0" sz="1100">
                <a:solidFill>
                  <a:srgbClr val="020303"/>
                </a:solidFill>
                <a:latin typeface="Times New Roman"/>
                <a:cs typeface="Times New Roman"/>
              </a:rPr>
              <a:t>Advantages</a:t>
            </a:r>
            <a:r>
              <a:rPr dirty="0" sz="1100" spc="70">
                <a:solidFill>
                  <a:srgbClr val="020303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020303"/>
                </a:solidFill>
                <a:latin typeface="Times New Roman"/>
                <a:cs typeface="Times New Roman"/>
              </a:rPr>
              <a:t>of</a:t>
            </a:r>
            <a:r>
              <a:rPr dirty="0" sz="1100" spc="70">
                <a:solidFill>
                  <a:srgbClr val="020303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020303"/>
                </a:solidFill>
                <a:latin typeface="Times New Roman"/>
                <a:cs typeface="Times New Roman"/>
              </a:rPr>
              <a:t>Discrete</a:t>
            </a:r>
            <a:r>
              <a:rPr dirty="0" sz="1100" spc="70">
                <a:solidFill>
                  <a:srgbClr val="020303"/>
                </a:solidFill>
                <a:latin typeface="Times New Roman"/>
                <a:cs typeface="Times New Roman"/>
              </a:rPr>
              <a:t> </a:t>
            </a:r>
            <a:r>
              <a:rPr dirty="0" sz="1100" spc="-10">
                <a:solidFill>
                  <a:srgbClr val="020303"/>
                </a:solidFill>
                <a:latin typeface="Times New Roman"/>
                <a:cs typeface="Times New Roman"/>
              </a:rPr>
              <a:t>Selections</a:t>
            </a:r>
            <a:endParaRPr sz="1100">
              <a:latin typeface="Times New Roman"/>
              <a:cs typeface="Times New Roman"/>
            </a:endParaRPr>
          </a:p>
          <a:p>
            <a:pPr algn="just" marL="211454" marR="116839" indent="-60325">
              <a:lnSpc>
                <a:spcPct val="103200"/>
              </a:lnSpc>
              <a:spcBef>
                <a:spcPts val="215"/>
              </a:spcBef>
              <a:buAutoNum type="arabicParenR"/>
              <a:tabLst>
                <a:tab pos="211454" algn="l"/>
                <a:tab pos="270510" algn="l"/>
              </a:tabLst>
            </a:pP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	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Low</a:t>
            </a:r>
            <a:r>
              <a:rPr dirty="0" sz="700" spc="8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overall</a:t>
            </a:r>
            <a:r>
              <a:rPr dirty="0" sz="700" spc="8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U</a:t>
            </a:r>
            <a:r>
              <a:rPr dirty="0" sz="700" spc="8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and</a:t>
            </a:r>
            <a:r>
              <a:rPr dirty="0" sz="700" spc="9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Pb</a:t>
            </a:r>
            <a:r>
              <a:rPr dirty="0" sz="700" spc="8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abundance</a:t>
            </a:r>
            <a:r>
              <a:rPr dirty="0" sz="700" spc="8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in</a:t>
            </a:r>
            <a:r>
              <a:rPr dirty="0" sz="700" spc="8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calcite</a:t>
            </a:r>
            <a:r>
              <a:rPr dirty="0" sz="700" spc="9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can</a:t>
            </a:r>
            <a:r>
              <a:rPr dirty="0" sz="700" spc="8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produce</a:t>
            </a:r>
            <a:r>
              <a:rPr dirty="0" sz="700" spc="8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averaged</a:t>
            </a:r>
            <a:r>
              <a:rPr dirty="0" sz="700" spc="8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data</a:t>
            </a:r>
            <a:r>
              <a:rPr dirty="0" sz="700" spc="9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points</a:t>
            </a:r>
            <a:r>
              <a:rPr dirty="0" sz="700" spc="8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with</a:t>
            </a:r>
            <a:r>
              <a:rPr dirty="0" sz="700" spc="8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 spc="-25">
                <a:solidFill>
                  <a:srgbClr val="231F20"/>
                </a:solidFill>
                <a:latin typeface="Times New Roman"/>
                <a:cs typeface="Times New Roman"/>
              </a:rPr>
              <a:t>low</a:t>
            </a:r>
            <a:r>
              <a:rPr dirty="0" sz="700" spc="5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U/Pb</a:t>
            </a:r>
            <a:r>
              <a:rPr dirty="0" sz="700" spc="4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spread</a:t>
            </a:r>
            <a:r>
              <a:rPr dirty="0" sz="700" spc="4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when</a:t>
            </a:r>
            <a:r>
              <a:rPr dirty="0" sz="700" spc="4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full</a:t>
            </a:r>
            <a:r>
              <a:rPr dirty="0" sz="700" spc="4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signals</a:t>
            </a:r>
            <a:r>
              <a:rPr dirty="0" sz="700" spc="4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are</a:t>
            </a:r>
            <a:r>
              <a:rPr dirty="0" sz="700" spc="4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averaged.</a:t>
            </a:r>
            <a:r>
              <a:rPr dirty="0" sz="700" spc="4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Plotting</a:t>
            </a:r>
            <a:r>
              <a:rPr dirty="0" sz="700" spc="4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discrete</a:t>
            </a:r>
            <a:r>
              <a:rPr dirty="0" sz="700" spc="4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portions</a:t>
            </a:r>
            <a:r>
              <a:rPr dirty="0" sz="700" spc="4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of</a:t>
            </a:r>
            <a:r>
              <a:rPr dirty="0" sz="700" spc="4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dirty="0" sz="700" spc="4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signal</a:t>
            </a:r>
            <a:r>
              <a:rPr dirty="0" sz="700" spc="4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as</a:t>
            </a:r>
            <a:r>
              <a:rPr dirty="0" sz="700" spc="4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 spc="-20">
                <a:solidFill>
                  <a:srgbClr val="231F20"/>
                </a:solidFill>
                <a:latin typeface="Times New Roman"/>
                <a:cs typeface="Times New Roman"/>
              </a:rPr>
              <a:t>data</a:t>
            </a:r>
            <a:r>
              <a:rPr dirty="0" sz="700" spc="5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points</a:t>
            </a:r>
            <a:r>
              <a:rPr dirty="0" sz="700" spc="6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on</a:t>
            </a:r>
            <a:r>
              <a:rPr dirty="0" sz="700" spc="7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isochron</a:t>
            </a:r>
            <a:r>
              <a:rPr dirty="0" sz="700" spc="6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plots</a:t>
            </a:r>
            <a:r>
              <a:rPr dirty="0" sz="700" spc="6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allow</a:t>
            </a:r>
            <a:r>
              <a:rPr dirty="0" sz="700" spc="7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researchers</a:t>
            </a:r>
            <a:r>
              <a:rPr dirty="0" sz="700" spc="6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to</a:t>
            </a:r>
            <a:r>
              <a:rPr dirty="0" sz="700" spc="7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select</a:t>
            </a:r>
            <a:r>
              <a:rPr dirty="0" sz="700" spc="6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separate</a:t>
            </a:r>
            <a:r>
              <a:rPr dirty="0" sz="700" spc="7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domains</a:t>
            </a:r>
            <a:r>
              <a:rPr dirty="0" sz="700" spc="6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of</a:t>
            </a:r>
            <a:r>
              <a:rPr dirty="0" sz="700" spc="7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high</a:t>
            </a:r>
            <a:r>
              <a:rPr dirty="0" sz="700" spc="6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baseline="34722" sz="600">
                <a:solidFill>
                  <a:srgbClr val="231F20"/>
                </a:solidFill>
                <a:latin typeface="Times New Roman"/>
                <a:cs typeface="Times New Roman"/>
              </a:rPr>
              <a:t>238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U/</a:t>
            </a:r>
            <a:r>
              <a:rPr dirty="0" baseline="34722" sz="600">
                <a:solidFill>
                  <a:srgbClr val="231F20"/>
                </a:solidFill>
                <a:latin typeface="Times New Roman"/>
                <a:cs typeface="Times New Roman"/>
              </a:rPr>
              <a:t>206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Pb</a:t>
            </a:r>
            <a:r>
              <a:rPr dirty="0" sz="700" spc="7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 spc="-35">
                <a:solidFill>
                  <a:srgbClr val="231F20"/>
                </a:solidFill>
                <a:latin typeface="Times New Roman"/>
                <a:cs typeface="Times New Roman"/>
              </a:rPr>
              <a:t>or</a:t>
            </a:r>
            <a:r>
              <a:rPr dirty="0" sz="700" spc="5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baseline="34722" sz="600">
                <a:solidFill>
                  <a:srgbClr val="231F20"/>
                </a:solidFill>
                <a:latin typeface="Times New Roman"/>
                <a:cs typeface="Times New Roman"/>
              </a:rPr>
              <a:t>207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Pb/</a:t>
            </a:r>
            <a:r>
              <a:rPr dirty="0" baseline="34722" sz="600">
                <a:solidFill>
                  <a:srgbClr val="231F20"/>
                </a:solidFill>
                <a:latin typeface="Times New Roman"/>
                <a:cs typeface="Times New Roman"/>
              </a:rPr>
              <a:t>206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Pb</a:t>
            </a:r>
            <a:r>
              <a:rPr dirty="0" sz="700" spc="5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that</a:t>
            </a:r>
            <a:r>
              <a:rPr dirty="0" sz="700" spc="5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produce</a:t>
            </a:r>
            <a:r>
              <a:rPr dirty="0" sz="700" spc="5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greater</a:t>
            </a:r>
            <a:r>
              <a:rPr dirty="0" sz="700" spc="5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 spc="-10">
                <a:solidFill>
                  <a:srgbClr val="231F20"/>
                </a:solidFill>
                <a:latin typeface="Times New Roman"/>
                <a:cs typeface="Times New Roman"/>
              </a:rPr>
              <a:t>spread.</a:t>
            </a:r>
            <a:endParaRPr sz="700">
              <a:latin typeface="Times New Roman"/>
              <a:cs typeface="Times New Roman"/>
            </a:endParaRPr>
          </a:p>
          <a:p>
            <a:pPr algn="just" marL="271145" indent="-119380">
              <a:lnSpc>
                <a:spcPct val="100000"/>
              </a:lnSpc>
              <a:spcBef>
                <a:spcPts val="25"/>
              </a:spcBef>
              <a:buAutoNum type="arabicParenR"/>
              <a:tabLst>
                <a:tab pos="271145" algn="l"/>
              </a:tabLst>
            </a:pP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More</a:t>
            </a:r>
            <a:r>
              <a:rPr dirty="0" sz="700" spc="4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data</a:t>
            </a:r>
            <a:r>
              <a:rPr dirty="0" sz="700" spc="4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points</a:t>
            </a:r>
            <a:r>
              <a:rPr dirty="0" sz="700" spc="4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can</a:t>
            </a:r>
            <a:r>
              <a:rPr dirty="0" sz="700" spc="4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potentially</a:t>
            </a:r>
            <a:r>
              <a:rPr dirty="0" sz="700" spc="4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produce</a:t>
            </a:r>
            <a:r>
              <a:rPr dirty="0" sz="700" spc="4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dirty="0" sz="700" spc="4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more</a:t>
            </a:r>
            <a:r>
              <a:rPr dirty="0" sz="700" spc="4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well-defined</a:t>
            </a:r>
            <a:r>
              <a:rPr dirty="0" sz="700" spc="4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 spc="-10">
                <a:solidFill>
                  <a:srgbClr val="231F20"/>
                </a:solidFill>
                <a:latin typeface="Times New Roman"/>
                <a:cs typeface="Times New Roman"/>
              </a:rPr>
              <a:t>isochron</a:t>
            </a:r>
            <a:endParaRPr sz="700">
              <a:latin typeface="Times New Roman"/>
              <a:cs typeface="Times New Roman"/>
            </a:endParaRPr>
          </a:p>
          <a:p>
            <a:pPr algn="just" marL="211454" marR="116839" indent="-60325">
              <a:lnSpc>
                <a:spcPct val="103200"/>
              </a:lnSpc>
              <a:buAutoNum type="arabicParenR"/>
              <a:tabLst>
                <a:tab pos="211454" algn="l"/>
                <a:tab pos="270510" algn="l"/>
              </a:tabLst>
            </a:pP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	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Can</a:t>
            </a:r>
            <a:r>
              <a:rPr dirty="0" sz="700" spc="28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account</a:t>
            </a:r>
            <a:r>
              <a:rPr dirty="0" sz="700" spc="28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for</a:t>
            </a:r>
            <a:r>
              <a:rPr dirty="0" sz="700" spc="28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potential</a:t>
            </a:r>
            <a:r>
              <a:rPr dirty="0" sz="700" spc="28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issues</a:t>
            </a:r>
            <a:r>
              <a:rPr dirty="0" sz="700" spc="28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such</a:t>
            </a:r>
            <a:r>
              <a:rPr dirty="0" sz="700" spc="28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as</a:t>
            </a:r>
            <a:r>
              <a:rPr dirty="0" sz="700" spc="28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alteration,</a:t>
            </a:r>
            <a:r>
              <a:rPr dirty="0" sz="700" spc="28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domains</a:t>
            </a:r>
            <a:r>
              <a:rPr dirty="0" sz="700" spc="28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of</a:t>
            </a:r>
            <a:r>
              <a:rPr dirty="0" sz="700" spc="28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various</a:t>
            </a:r>
            <a:r>
              <a:rPr dirty="0" sz="700" spc="28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ages,</a:t>
            </a:r>
            <a:r>
              <a:rPr dirty="0" sz="700" spc="28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 spc="-25">
                <a:solidFill>
                  <a:srgbClr val="231F20"/>
                </a:solidFill>
                <a:latin typeface="Times New Roman"/>
                <a:cs typeface="Times New Roman"/>
              </a:rPr>
              <a:t>or</a:t>
            </a:r>
            <a:r>
              <a:rPr dirty="0" sz="700" spc="5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contamination</a:t>
            </a:r>
            <a:r>
              <a:rPr dirty="0" sz="700" spc="21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by</a:t>
            </a:r>
            <a:r>
              <a:rPr dirty="0" sz="700" spc="21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U-</a:t>
            </a:r>
            <a:r>
              <a:rPr dirty="0" sz="700" spc="21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and</a:t>
            </a:r>
            <a:r>
              <a:rPr dirty="0" sz="700" spc="21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Pb-bearing</a:t>
            </a:r>
            <a:r>
              <a:rPr dirty="0" sz="700" spc="21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inclusions</a:t>
            </a:r>
            <a:r>
              <a:rPr dirty="0" sz="700" spc="21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by</a:t>
            </a:r>
            <a:r>
              <a:rPr dirty="0" sz="700" spc="21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avoiding</a:t>
            </a:r>
            <a:r>
              <a:rPr dirty="0" sz="700" spc="21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averaging</a:t>
            </a:r>
            <a:r>
              <a:rPr dirty="0" sz="700" spc="21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 spc="-10">
                <a:solidFill>
                  <a:srgbClr val="231F20"/>
                </a:solidFill>
                <a:latin typeface="Times New Roman"/>
                <a:cs typeface="Times New Roman"/>
              </a:rPr>
              <a:t>heterogeneous</a:t>
            </a:r>
            <a:r>
              <a:rPr dirty="0" sz="700" spc="5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intervals</a:t>
            </a:r>
            <a:r>
              <a:rPr dirty="0" sz="700" spc="5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with</a:t>
            </a:r>
            <a:r>
              <a:rPr dirty="0" sz="700" spc="5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homogenous</a:t>
            </a:r>
            <a:r>
              <a:rPr dirty="0" sz="700" spc="5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 spc="-10">
                <a:solidFill>
                  <a:srgbClr val="231F20"/>
                </a:solidFill>
                <a:latin typeface="Times New Roman"/>
                <a:cs typeface="Times New Roman"/>
              </a:rPr>
              <a:t>intervals.</a:t>
            </a:r>
            <a:endParaRPr sz="700">
              <a:latin typeface="Times New Roman"/>
              <a:cs typeface="Times New Roman"/>
            </a:endParaRPr>
          </a:p>
          <a:p>
            <a:pPr algn="just" marL="211454" marR="116839" indent="-60325">
              <a:lnSpc>
                <a:spcPct val="103200"/>
              </a:lnSpc>
              <a:buAutoNum type="arabicParenR"/>
              <a:tabLst>
                <a:tab pos="211454" algn="l"/>
                <a:tab pos="270510" algn="l"/>
              </a:tabLst>
            </a:pP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	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May</a:t>
            </a:r>
            <a:r>
              <a:rPr dirty="0" sz="700" spc="4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be</a:t>
            </a:r>
            <a:r>
              <a:rPr dirty="0" sz="700" spc="4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able</a:t>
            </a:r>
            <a:r>
              <a:rPr dirty="0" sz="700" spc="4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to</a:t>
            </a:r>
            <a:r>
              <a:rPr dirty="0" sz="700" spc="5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identify</a:t>
            </a:r>
            <a:r>
              <a:rPr dirty="0" sz="700" spc="4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problematic</a:t>
            </a:r>
            <a:r>
              <a:rPr dirty="0" sz="700" spc="4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areas</a:t>
            </a:r>
            <a:r>
              <a:rPr dirty="0" sz="700" spc="4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or</a:t>
            </a:r>
            <a:r>
              <a:rPr dirty="0" sz="700" spc="5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domains</a:t>
            </a:r>
            <a:r>
              <a:rPr dirty="0" sz="700" spc="4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of</a:t>
            </a:r>
            <a:r>
              <a:rPr dirty="0" sz="700" spc="4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separate</a:t>
            </a:r>
            <a:r>
              <a:rPr dirty="0" sz="700" spc="4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ages</a:t>
            </a:r>
            <a:r>
              <a:rPr dirty="0" sz="700" spc="5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without</a:t>
            </a:r>
            <a:r>
              <a:rPr dirty="0" sz="700" spc="4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having</a:t>
            </a:r>
            <a:r>
              <a:rPr dirty="0" sz="700" spc="4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 spc="-25">
                <a:solidFill>
                  <a:srgbClr val="231F20"/>
                </a:solidFill>
                <a:latin typeface="Times New Roman"/>
                <a:cs typeface="Times New Roman"/>
              </a:rPr>
              <a:t>to</a:t>
            </a:r>
            <a:r>
              <a:rPr dirty="0" sz="700" spc="5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do</a:t>
            </a:r>
            <a:r>
              <a:rPr dirty="0" sz="700" spc="4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extensive,</a:t>
            </a:r>
            <a:r>
              <a:rPr dirty="0" sz="700" spc="4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time-consuming</a:t>
            </a:r>
            <a:r>
              <a:rPr dirty="0" sz="700" spc="5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isotope</a:t>
            </a:r>
            <a:r>
              <a:rPr dirty="0" sz="700" spc="4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mineral</a:t>
            </a:r>
            <a:r>
              <a:rPr dirty="0" sz="700" spc="5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mapping</a:t>
            </a:r>
            <a:r>
              <a:rPr dirty="0" sz="700" spc="4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by</a:t>
            </a:r>
            <a:r>
              <a:rPr dirty="0" sz="700" spc="5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laser</a:t>
            </a:r>
            <a:r>
              <a:rPr dirty="0" sz="700" spc="4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 spc="-10">
                <a:solidFill>
                  <a:srgbClr val="231F20"/>
                </a:solidFill>
                <a:latin typeface="Times New Roman"/>
                <a:cs typeface="Times New Roman"/>
              </a:rPr>
              <a:t>ablation</a:t>
            </a: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20"/>
              </a:spcBef>
            </a:pPr>
            <a:endParaRPr sz="700">
              <a:latin typeface="Times New Roman"/>
              <a:cs typeface="Times New Roman"/>
            </a:endParaRPr>
          </a:p>
          <a:p>
            <a:pPr algn="just" marL="88265" marR="71120">
              <a:lnSpc>
                <a:spcPct val="103200"/>
              </a:lnSpc>
            </a:pPr>
            <a:r>
              <a:rPr dirty="0" u="sng" sz="700" i="1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Figure</a:t>
            </a:r>
            <a:r>
              <a:rPr dirty="0" u="sng" sz="700" spc="180" i="1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700" i="1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7</a:t>
            </a:r>
            <a:r>
              <a:rPr dirty="0" u="none" sz="700" spc="185" i="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-</a:t>
            </a:r>
            <a:r>
              <a:rPr dirty="0" u="none" sz="700" spc="16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Time-resolved</a:t>
            </a:r>
            <a:r>
              <a:rPr dirty="0" u="none" sz="700" spc="18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signals</a:t>
            </a:r>
            <a:r>
              <a:rPr dirty="0" u="none" sz="700" spc="18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from</a:t>
            </a:r>
            <a:r>
              <a:rPr dirty="0" u="none" sz="700" spc="18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LA-ICP-MS</a:t>
            </a:r>
            <a:r>
              <a:rPr dirty="0" u="none" sz="700" spc="18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analysis</a:t>
            </a:r>
            <a:r>
              <a:rPr dirty="0" u="none" sz="700" spc="18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of</a:t>
            </a:r>
            <a:r>
              <a:rPr dirty="0" u="none" sz="700" spc="16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Wolfcamp</a:t>
            </a:r>
            <a:r>
              <a:rPr dirty="0" u="none" sz="700" spc="18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Formation</a:t>
            </a:r>
            <a:r>
              <a:rPr dirty="0" u="none" sz="700" spc="18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 spc="-20">
                <a:solidFill>
                  <a:srgbClr val="231F20"/>
                </a:solidFill>
                <a:latin typeface="Times New Roman"/>
                <a:cs typeface="Times New Roman"/>
              </a:rPr>
              <a:t>vein</a:t>
            </a:r>
            <a:r>
              <a:rPr dirty="0" u="none" sz="700" spc="5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WC10514</a:t>
            </a:r>
            <a:r>
              <a:rPr dirty="0" u="none" sz="700" spc="1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(Washburn</a:t>
            </a:r>
            <a:r>
              <a:rPr dirty="0" u="none" sz="700" spc="2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et</a:t>
            </a:r>
            <a:r>
              <a:rPr dirty="0" u="none" sz="700" spc="2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al.,</a:t>
            </a:r>
            <a:r>
              <a:rPr dirty="0" u="none" sz="700" spc="1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2024b).</a:t>
            </a:r>
            <a:r>
              <a:rPr dirty="0" u="none" sz="700" spc="2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[A]</a:t>
            </a:r>
            <a:r>
              <a:rPr dirty="0" u="none" sz="700" spc="2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Low</a:t>
            </a:r>
            <a:r>
              <a:rPr dirty="0" u="none" sz="700" spc="2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overall</a:t>
            </a:r>
            <a:r>
              <a:rPr dirty="0" u="none" sz="700" spc="1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U-Pb</a:t>
            </a:r>
            <a:r>
              <a:rPr dirty="0" u="none" sz="700" spc="2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signal</a:t>
            </a:r>
            <a:r>
              <a:rPr dirty="0" u="none" sz="700" spc="2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produced</a:t>
            </a:r>
            <a:r>
              <a:rPr dirty="0" u="none" sz="700" spc="2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low</a:t>
            </a:r>
            <a:r>
              <a:rPr dirty="0" u="none" sz="700" spc="1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U/Pb</a:t>
            </a:r>
            <a:r>
              <a:rPr dirty="0" u="none" sz="700" spc="2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ratios</a:t>
            </a:r>
            <a:r>
              <a:rPr dirty="0" u="none" sz="700" spc="2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 spc="-25">
                <a:solidFill>
                  <a:srgbClr val="231F20"/>
                </a:solidFill>
                <a:latin typeface="Times New Roman"/>
                <a:cs typeface="Times New Roman"/>
              </a:rPr>
              <a:t>and</a:t>
            </a:r>
            <a:r>
              <a:rPr dirty="0" u="none" sz="700" spc="5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dirty="0" u="none" sz="700" spc="29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geologically</a:t>
            </a:r>
            <a:r>
              <a:rPr dirty="0" u="none" sz="700" spc="29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impossible</a:t>
            </a:r>
            <a:r>
              <a:rPr dirty="0" u="none" sz="700" spc="29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age</a:t>
            </a:r>
            <a:r>
              <a:rPr dirty="0" u="none" sz="700" spc="3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when</a:t>
            </a:r>
            <a:r>
              <a:rPr dirty="0" u="none" sz="700" spc="29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averaging</a:t>
            </a:r>
            <a:r>
              <a:rPr dirty="0" u="none" sz="700" spc="29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full</a:t>
            </a:r>
            <a:r>
              <a:rPr dirty="0" u="none" sz="700" spc="29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signals.</a:t>
            </a:r>
            <a:r>
              <a:rPr dirty="0" u="none" sz="700" spc="3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Discrete</a:t>
            </a:r>
            <a:r>
              <a:rPr dirty="0" u="none" sz="700" spc="29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selections</a:t>
            </a:r>
            <a:r>
              <a:rPr dirty="0" u="none" sz="700" spc="29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 spc="-10">
                <a:solidFill>
                  <a:srgbClr val="231F20"/>
                </a:solidFill>
                <a:latin typeface="Times New Roman"/>
                <a:cs typeface="Times New Roman"/>
              </a:rPr>
              <a:t>allowed</a:t>
            </a:r>
            <a:r>
              <a:rPr dirty="0" u="none" sz="700" spc="5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definition</a:t>
            </a:r>
            <a:r>
              <a:rPr dirty="0" u="none" sz="700" spc="3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of</a:t>
            </a:r>
            <a:r>
              <a:rPr dirty="0" u="none" sz="700" spc="4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an</a:t>
            </a:r>
            <a:r>
              <a:rPr dirty="0" u="none" sz="700" spc="3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age.</a:t>
            </a:r>
            <a:r>
              <a:rPr dirty="0" u="none" sz="700" spc="4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[B]</a:t>
            </a:r>
            <a:r>
              <a:rPr dirty="0" u="none" sz="700" spc="4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Discrete</a:t>
            </a:r>
            <a:r>
              <a:rPr dirty="0" u="none" sz="700" spc="3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signal</a:t>
            </a:r>
            <a:r>
              <a:rPr dirty="0" u="none" sz="700" spc="4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selections</a:t>
            </a:r>
            <a:r>
              <a:rPr dirty="0" u="none" sz="700" spc="3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produce</a:t>
            </a:r>
            <a:r>
              <a:rPr dirty="0" u="none" sz="700" spc="4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dirty="0" u="none" sz="700" spc="4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resonable</a:t>
            </a:r>
            <a:r>
              <a:rPr dirty="0" u="none" sz="700" spc="3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 spc="-20">
                <a:solidFill>
                  <a:srgbClr val="231F20"/>
                </a:solidFill>
                <a:latin typeface="Times New Roman"/>
                <a:cs typeface="Times New Roman"/>
              </a:rPr>
              <a:t>age.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121" name="object 121" descr=""/>
          <p:cNvSpPr txBox="1"/>
          <p:nvPr/>
        </p:nvSpPr>
        <p:spPr>
          <a:xfrm>
            <a:off x="356136" y="5779420"/>
            <a:ext cx="3493135" cy="2011045"/>
          </a:xfrm>
          <a:prstGeom prst="rect">
            <a:avLst/>
          </a:prstGeom>
          <a:ln w="3324">
            <a:solidFill>
              <a:srgbClr val="231F2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25"/>
              </a:spcBef>
            </a:pPr>
            <a:endParaRPr sz="700">
              <a:latin typeface="Times New Roman"/>
              <a:cs typeface="Times New Roman"/>
            </a:endParaRPr>
          </a:p>
          <a:p>
            <a:pPr marL="675005" marR="2169160">
              <a:lnSpc>
                <a:spcPct val="103200"/>
              </a:lnSpc>
            </a:pPr>
            <a:r>
              <a:rPr dirty="0" u="sng" sz="700" i="1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Blue</a:t>
            </a:r>
            <a:r>
              <a:rPr dirty="0" u="sng" sz="700" spc="20" i="1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700" i="1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=</a:t>
            </a:r>
            <a:r>
              <a:rPr dirty="0" u="sng" sz="700" spc="25" i="1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baseline="34722" sz="600" spc="-15" i="1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238</a:t>
            </a:r>
            <a:r>
              <a:rPr dirty="0" u="sng" sz="700" spc="-10" i="1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U/</a:t>
            </a:r>
            <a:r>
              <a:rPr dirty="0" u="sng" baseline="34722" sz="600" spc="-15" i="1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206</a:t>
            </a:r>
            <a:r>
              <a:rPr dirty="0" u="sng" sz="700" spc="-10" i="1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Pb</a:t>
            </a:r>
            <a:r>
              <a:rPr dirty="0" u="none" sz="700" spc="500" i="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sng" sz="700" i="1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Red</a:t>
            </a:r>
            <a:r>
              <a:rPr dirty="0" u="sng" sz="700" spc="25" i="1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700" i="1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=</a:t>
            </a:r>
            <a:r>
              <a:rPr dirty="0" u="sng" sz="700" spc="25" i="1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baseline="34722" sz="600" spc="-15" i="1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207</a:t>
            </a:r>
            <a:r>
              <a:rPr dirty="0" u="sng" sz="700" spc="-10" i="1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Pb/</a:t>
            </a:r>
            <a:r>
              <a:rPr dirty="0" u="sng" baseline="34722" sz="600" spc="-15" i="1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206</a:t>
            </a:r>
            <a:r>
              <a:rPr dirty="0" u="sng" sz="700" spc="-10" i="1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Pb</a:t>
            </a: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90"/>
              </a:spcBef>
            </a:pPr>
            <a:endParaRPr sz="700">
              <a:latin typeface="Times New Roman"/>
              <a:cs typeface="Times New Roman"/>
            </a:endParaRPr>
          </a:p>
          <a:p>
            <a:pPr marL="207010" marR="2761615" indent="-635">
              <a:lnSpc>
                <a:spcPct val="103200"/>
              </a:lnSpc>
            </a:pPr>
            <a:r>
              <a:rPr dirty="0" u="sng" sz="700" i="1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Blue</a:t>
            </a:r>
            <a:r>
              <a:rPr dirty="0" u="sng" sz="700" spc="20" i="1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700" i="1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=</a:t>
            </a:r>
            <a:r>
              <a:rPr dirty="0" u="sng" sz="700" spc="25" i="1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baseline="34722" sz="600" spc="-30" i="1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238</a:t>
            </a:r>
            <a:r>
              <a:rPr dirty="0" u="sng" sz="700" spc="-20" i="1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U</a:t>
            </a:r>
            <a:r>
              <a:rPr dirty="0" u="none" sz="700" spc="500" i="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sng" sz="700" i="1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Red</a:t>
            </a:r>
            <a:r>
              <a:rPr dirty="0" u="sng" sz="700" spc="25" i="1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700" i="1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=</a:t>
            </a:r>
            <a:r>
              <a:rPr dirty="0" u="sng" sz="700" spc="25" i="1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baseline="34722" sz="600" spc="-15" i="1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207</a:t>
            </a:r>
            <a:r>
              <a:rPr dirty="0" u="sng" sz="700" spc="-10" i="1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Pb</a:t>
            </a:r>
            <a:r>
              <a:rPr dirty="0" u="none" sz="700" spc="500" i="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sng" sz="700" i="1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Green</a:t>
            </a:r>
            <a:r>
              <a:rPr dirty="0" u="sng" sz="700" spc="15" i="1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700" i="1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=</a:t>
            </a:r>
            <a:r>
              <a:rPr dirty="0" u="sng" sz="700" spc="20" i="1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baseline="34722" sz="600" spc="-15" i="1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206</a:t>
            </a:r>
            <a:r>
              <a:rPr dirty="0" u="sng" sz="700" spc="-10" i="1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Pb</a:t>
            </a:r>
            <a:endParaRPr sz="700">
              <a:latin typeface="Times New Roman"/>
              <a:cs typeface="Times New Roman"/>
            </a:endParaRPr>
          </a:p>
        </p:txBody>
      </p:sp>
      <p:pic>
        <p:nvPicPr>
          <p:cNvPr id="122" name="object 122" descr="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2963095" y="6837311"/>
            <a:ext cx="633129" cy="562633"/>
          </a:xfrm>
          <a:prstGeom prst="rect">
            <a:avLst/>
          </a:prstGeom>
        </p:spPr>
      </p:pic>
      <p:sp>
        <p:nvSpPr>
          <p:cNvPr id="123" name="object 123" descr=""/>
          <p:cNvSpPr txBox="1"/>
          <p:nvPr/>
        </p:nvSpPr>
        <p:spPr>
          <a:xfrm>
            <a:off x="2874967" y="7048746"/>
            <a:ext cx="64135" cy="164465"/>
          </a:xfrm>
          <a:prstGeom prst="rect">
            <a:avLst/>
          </a:prstGeom>
        </p:spPr>
        <p:txBody>
          <a:bodyPr wrap="square" lIns="0" tIns="1143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baseline="37037" sz="225" spc="-15">
                <a:solidFill>
                  <a:srgbClr val="231F20"/>
                </a:solidFill>
                <a:latin typeface="Myriad Pro"/>
                <a:cs typeface="Myriad Pro"/>
              </a:rPr>
              <a:t>207</a:t>
            </a:r>
            <a:r>
              <a:rPr dirty="0" sz="250" spc="-10">
                <a:solidFill>
                  <a:srgbClr val="231F20"/>
                </a:solidFill>
                <a:latin typeface="Myriad Pro"/>
                <a:cs typeface="Myriad Pro"/>
              </a:rPr>
              <a:t>Pb/</a:t>
            </a:r>
            <a:r>
              <a:rPr dirty="0" baseline="37037" sz="225" spc="-15">
                <a:solidFill>
                  <a:srgbClr val="231F20"/>
                </a:solidFill>
                <a:latin typeface="Myriad Pro"/>
                <a:cs typeface="Myriad Pro"/>
              </a:rPr>
              <a:t>206</a:t>
            </a:r>
            <a:r>
              <a:rPr dirty="0" sz="250" spc="-10">
                <a:solidFill>
                  <a:srgbClr val="231F20"/>
                </a:solidFill>
                <a:latin typeface="Myriad Pro"/>
                <a:cs typeface="Myriad Pro"/>
              </a:rPr>
              <a:t>Pb</a:t>
            </a:r>
            <a:endParaRPr sz="250">
              <a:latin typeface="Myriad Pro"/>
              <a:cs typeface="Myriad Pro"/>
            </a:endParaRPr>
          </a:p>
        </p:txBody>
      </p:sp>
      <p:pic>
        <p:nvPicPr>
          <p:cNvPr id="124" name="object 124" descr="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590890" y="6827658"/>
            <a:ext cx="640632" cy="573234"/>
          </a:xfrm>
          <a:prstGeom prst="rect">
            <a:avLst/>
          </a:prstGeom>
        </p:spPr>
      </p:pic>
      <p:sp>
        <p:nvSpPr>
          <p:cNvPr id="125" name="object 125" descr=""/>
          <p:cNvSpPr txBox="1"/>
          <p:nvPr/>
        </p:nvSpPr>
        <p:spPr>
          <a:xfrm>
            <a:off x="2869813" y="6780875"/>
            <a:ext cx="733425" cy="709930"/>
          </a:xfrm>
          <a:prstGeom prst="rect">
            <a:avLst/>
          </a:prstGeom>
          <a:ln w="3175">
            <a:solidFill>
              <a:srgbClr val="231F20"/>
            </a:solidFill>
          </a:ln>
        </p:spPr>
        <p:txBody>
          <a:bodyPr wrap="square" lIns="0" tIns="8255" rIns="0" bIns="0" rtlCol="0" vert="horz">
            <a:spAutoFit/>
          </a:bodyPr>
          <a:lstStyle/>
          <a:p>
            <a:pPr marL="8890">
              <a:lnSpc>
                <a:spcPct val="100000"/>
              </a:lnSpc>
              <a:spcBef>
                <a:spcPts val="65"/>
              </a:spcBef>
            </a:pPr>
            <a:r>
              <a:rPr dirty="0" baseline="18518" sz="450">
                <a:solidFill>
                  <a:srgbClr val="231F20"/>
                </a:solidFill>
                <a:latin typeface="Myriad Pro"/>
                <a:cs typeface="Myriad Pro"/>
              </a:rPr>
              <a:t>B</a:t>
            </a:r>
            <a:r>
              <a:rPr dirty="0" baseline="18518" sz="450" spc="375">
                <a:solidFill>
                  <a:srgbClr val="231F20"/>
                </a:solidFill>
                <a:latin typeface="Myriad Pro"/>
                <a:cs typeface="Myriad Pro"/>
              </a:rPr>
              <a:t>  </a:t>
            </a:r>
            <a:r>
              <a:rPr dirty="0" sz="300" spc="-10">
                <a:solidFill>
                  <a:srgbClr val="231F20"/>
                </a:solidFill>
                <a:latin typeface="Myriad Pro"/>
                <a:cs typeface="Myriad Pro"/>
              </a:rPr>
              <a:t>WC10514</a:t>
            </a:r>
            <a:r>
              <a:rPr dirty="0" sz="300" spc="10">
                <a:solidFill>
                  <a:srgbClr val="231F20"/>
                </a:solidFill>
                <a:latin typeface="Myriad Pro"/>
                <a:cs typeface="Myriad Pro"/>
              </a:rPr>
              <a:t> </a:t>
            </a:r>
            <a:r>
              <a:rPr dirty="0" sz="300" spc="-10">
                <a:solidFill>
                  <a:srgbClr val="231F20"/>
                </a:solidFill>
                <a:latin typeface="Myriad Pro"/>
                <a:cs typeface="Myriad Pro"/>
              </a:rPr>
              <a:t>Discrete</a:t>
            </a:r>
            <a:r>
              <a:rPr dirty="0" sz="300">
                <a:solidFill>
                  <a:srgbClr val="231F20"/>
                </a:solidFill>
                <a:latin typeface="Myriad Pro"/>
                <a:cs typeface="Myriad Pro"/>
              </a:rPr>
              <a:t> </a:t>
            </a:r>
            <a:r>
              <a:rPr dirty="0" sz="300" spc="-10">
                <a:solidFill>
                  <a:srgbClr val="231F20"/>
                </a:solidFill>
                <a:latin typeface="Myriad Pro"/>
                <a:cs typeface="Myriad Pro"/>
              </a:rPr>
              <a:t>Signal</a:t>
            </a:r>
            <a:r>
              <a:rPr dirty="0" sz="300" spc="5">
                <a:solidFill>
                  <a:srgbClr val="231F20"/>
                </a:solidFill>
                <a:latin typeface="Myriad Pro"/>
                <a:cs typeface="Myriad Pro"/>
              </a:rPr>
              <a:t> </a:t>
            </a:r>
            <a:r>
              <a:rPr dirty="0" sz="300" spc="-10">
                <a:solidFill>
                  <a:srgbClr val="231F20"/>
                </a:solidFill>
                <a:latin typeface="Myriad Pro"/>
                <a:cs typeface="Myriad Pro"/>
              </a:rPr>
              <a:t>Peak</a:t>
            </a:r>
            <a:r>
              <a:rPr dirty="0" sz="300">
                <a:solidFill>
                  <a:srgbClr val="231F20"/>
                </a:solidFill>
                <a:latin typeface="Myriad Pro"/>
                <a:cs typeface="Myriad Pro"/>
              </a:rPr>
              <a:t> </a:t>
            </a:r>
            <a:r>
              <a:rPr dirty="0" sz="300" spc="-10">
                <a:solidFill>
                  <a:srgbClr val="231F20"/>
                </a:solidFill>
                <a:latin typeface="Myriad Pro"/>
                <a:cs typeface="Myriad Pro"/>
              </a:rPr>
              <a:t>Selection</a:t>
            </a:r>
            <a:endParaRPr sz="300">
              <a:latin typeface="Myriad Pro"/>
              <a:cs typeface="Myriad Pro"/>
            </a:endParaRPr>
          </a:p>
          <a:p>
            <a:pPr algn="r" marR="10795">
              <a:lnSpc>
                <a:spcPct val="100000"/>
              </a:lnSpc>
              <a:spcBef>
                <a:spcPts val="60"/>
              </a:spcBef>
              <a:tabLst>
                <a:tab pos="351790" algn="l"/>
              </a:tabLst>
            </a:pPr>
            <a:r>
              <a:rPr dirty="0" baseline="11111" sz="375" spc="-37">
                <a:solidFill>
                  <a:srgbClr val="231F20"/>
                </a:solidFill>
                <a:latin typeface="Myriad Pro"/>
                <a:cs typeface="Myriad Pro"/>
              </a:rPr>
              <a:t>2.5</a:t>
            </a:r>
            <a:r>
              <a:rPr dirty="0" baseline="11111" sz="375">
                <a:solidFill>
                  <a:srgbClr val="231F20"/>
                </a:solidFill>
                <a:latin typeface="Myriad Pro"/>
                <a:cs typeface="Myriad Pro"/>
              </a:rPr>
              <a:t>	</a:t>
            </a:r>
            <a:r>
              <a:rPr dirty="0" sz="250">
                <a:solidFill>
                  <a:srgbClr val="231F20"/>
                </a:solidFill>
                <a:latin typeface="Myriad Pro"/>
                <a:cs typeface="Myriad Pro"/>
              </a:rPr>
              <a:t>152.9</a:t>
            </a:r>
            <a:r>
              <a:rPr dirty="0" sz="250" spc="5">
                <a:solidFill>
                  <a:srgbClr val="231F20"/>
                </a:solidFill>
                <a:latin typeface="Myriad Pro"/>
                <a:cs typeface="Myriad Pro"/>
              </a:rPr>
              <a:t> </a:t>
            </a:r>
            <a:r>
              <a:rPr dirty="0" sz="250">
                <a:solidFill>
                  <a:srgbClr val="231F20"/>
                </a:solidFill>
                <a:latin typeface="Myriad Pro"/>
                <a:cs typeface="Myriad Pro"/>
              </a:rPr>
              <a:t>±</a:t>
            </a:r>
            <a:r>
              <a:rPr dirty="0" sz="250" spc="5">
                <a:solidFill>
                  <a:srgbClr val="231F20"/>
                </a:solidFill>
                <a:latin typeface="Myriad Pro"/>
                <a:cs typeface="Myriad Pro"/>
              </a:rPr>
              <a:t> </a:t>
            </a:r>
            <a:r>
              <a:rPr dirty="0" sz="250">
                <a:solidFill>
                  <a:srgbClr val="231F20"/>
                </a:solidFill>
                <a:latin typeface="Myriad Pro"/>
                <a:cs typeface="Myriad Pro"/>
              </a:rPr>
              <a:t>53.1</a:t>
            </a:r>
            <a:r>
              <a:rPr dirty="0" sz="250" spc="10">
                <a:solidFill>
                  <a:srgbClr val="231F20"/>
                </a:solidFill>
                <a:latin typeface="Myriad Pro"/>
                <a:cs typeface="Myriad Pro"/>
              </a:rPr>
              <a:t> </a:t>
            </a:r>
            <a:r>
              <a:rPr dirty="0" sz="250">
                <a:solidFill>
                  <a:srgbClr val="231F20"/>
                </a:solidFill>
                <a:latin typeface="Myriad Pro"/>
                <a:cs typeface="Myriad Pro"/>
              </a:rPr>
              <a:t>Ma</a:t>
            </a:r>
            <a:r>
              <a:rPr dirty="0" sz="250" spc="5">
                <a:solidFill>
                  <a:srgbClr val="231F20"/>
                </a:solidFill>
                <a:latin typeface="Myriad Pro"/>
                <a:cs typeface="Myriad Pro"/>
              </a:rPr>
              <a:t> </a:t>
            </a:r>
            <a:r>
              <a:rPr dirty="0" sz="250" spc="-10">
                <a:solidFill>
                  <a:srgbClr val="231F20"/>
                </a:solidFill>
                <a:latin typeface="Myriad Pro"/>
                <a:cs typeface="Myriad Pro"/>
              </a:rPr>
              <a:t>(n=25)</a:t>
            </a:r>
            <a:endParaRPr sz="250">
              <a:latin typeface="Myriad Pro"/>
              <a:cs typeface="Myriad Pro"/>
            </a:endParaRPr>
          </a:p>
          <a:p>
            <a:pPr algn="r" marR="10795">
              <a:lnSpc>
                <a:spcPts val="260"/>
              </a:lnSpc>
              <a:spcBef>
                <a:spcPts val="90"/>
              </a:spcBef>
            </a:pPr>
            <a:r>
              <a:rPr dirty="0" baseline="22222" sz="375" spc="-15">
                <a:solidFill>
                  <a:srgbClr val="231F20"/>
                </a:solidFill>
                <a:latin typeface="Myriad Pro"/>
                <a:cs typeface="Myriad Pro"/>
              </a:rPr>
              <a:t>(</a:t>
            </a:r>
            <a:r>
              <a:rPr dirty="0" baseline="55555" sz="225" spc="-15">
                <a:solidFill>
                  <a:srgbClr val="231F20"/>
                </a:solidFill>
                <a:latin typeface="Myriad Pro"/>
                <a:cs typeface="Myriad Pro"/>
              </a:rPr>
              <a:t>207</a:t>
            </a:r>
            <a:r>
              <a:rPr dirty="0" baseline="22222" sz="375" spc="-15">
                <a:solidFill>
                  <a:srgbClr val="231F20"/>
                </a:solidFill>
                <a:latin typeface="Myriad Pro"/>
                <a:cs typeface="Myriad Pro"/>
              </a:rPr>
              <a:t>Pb/</a:t>
            </a:r>
            <a:r>
              <a:rPr dirty="0" baseline="55555" sz="225" spc="-15">
                <a:solidFill>
                  <a:srgbClr val="231F20"/>
                </a:solidFill>
                <a:latin typeface="Myriad Pro"/>
                <a:cs typeface="Myriad Pro"/>
              </a:rPr>
              <a:t>206</a:t>
            </a:r>
            <a:r>
              <a:rPr dirty="0" baseline="22222" sz="375" spc="-15">
                <a:solidFill>
                  <a:srgbClr val="231F20"/>
                </a:solidFill>
                <a:latin typeface="Myriad Pro"/>
                <a:cs typeface="Myriad Pro"/>
              </a:rPr>
              <a:t>Pb)</a:t>
            </a:r>
            <a:r>
              <a:rPr dirty="0" sz="150" spc="-10">
                <a:solidFill>
                  <a:srgbClr val="231F20"/>
                </a:solidFill>
                <a:latin typeface="Myriad Pro"/>
                <a:cs typeface="Myriad Pro"/>
              </a:rPr>
              <a:t>c</a:t>
            </a:r>
            <a:r>
              <a:rPr dirty="0" baseline="22222" sz="375" spc="-15">
                <a:solidFill>
                  <a:srgbClr val="231F20"/>
                </a:solidFill>
                <a:latin typeface="Myriad Pro"/>
                <a:cs typeface="Myriad Pro"/>
              </a:rPr>
              <a:t>=</a:t>
            </a:r>
            <a:r>
              <a:rPr dirty="0" baseline="22222" sz="375" spc="75">
                <a:solidFill>
                  <a:srgbClr val="231F20"/>
                </a:solidFill>
                <a:latin typeface="Myriad Pro"/>
                <a:cs typeface="Myriad Pro"/>
              </a:rPr>
              <a:t> </a:t>
            </a:r>
            <a:r>
              <a:rPr dirty="0" baseline="22222" sz="375">
                <a:solidFill>
                  <a:srgbClr val="231F20"/>
                </a:solidFill>
                <a:latin typeface="Myriad Pro"/>
                <a:cs typeface="Myriad Pro"/>
              </a:rPr>
              <a:t>0.8482</a:t>
            </a:r>
            <a:r>
              <a:rPr dirty="0" baseline="22222" sz="375" spc="75">
                <a:solidFill>
                  <a:srgbClr val="231F20"/>
                </a:solidFill>
                <a:latin typeface="Myriad Pro"/>
                <a:cs typeface="Myriad Pro"/>
              </a:rPr>
              <a:t> </a:t>
            </a:r>
            <a:r>
              <a:rPr dirty="0" baseline="22222" sz="375">
                <a:solidFill>
                  <a:srgbClr val="231F20"/>
                </a:solidFill>
                <a:latin typeface="Myriad Pro"/>
                <a:cs typeface="Myriad Pro"/>
              </a:rPr>
              <a:t>±</a:t>
            </a:r>
            <a:r>
              <a:rPr dirty="0" baseline="22222" sz="375" spc="82">
                <a:solidFill>
                  <a:srgbClr val="231F20"/>
                </a:solidFill>
                <a:latin typeface="Myriad Pro"/>
                <a:cs typeface="Myriad Pro"/>
              </a:rPr>
              <a:t> </a:t>
            </a:r>
            <a:r>
              <a:rPr dirty="0" baseline="22222" sz="375" spc="-15">
                <a:solidFill>
                  <a:srgbClr val="231F20"/>
                </a:solidFill>
                <a:latin typeface="Myriad Pro"/>
                <a:cs typeface="Myriad Pro"/>
              </a:rPr>
              <a:t>0.0065</a:t>
            </a:r>
            <a:endParaRPr baseline="22222" sz="375">
              <a:latin typeface="Myriad Pro"/>
              <a:cs typeface="Myriad Pro"/>
            </a:endParaRPr>
          </a:p>
          <a:p>
            <a:pPr marL="57150">
              <a:lnSpc>
                <a:spcPts val="260"/>
              </a:lnSpc>
              <a:tabLst>
                <a:tab pos="551180" algn="l"/>
              </a:tabLst>
            </a:pPr>
            <a:r>
              <a:rPr dirty="0" baseline="-33333" sz="375" spc="-37">
                <a:solidFill>
                  <a:srgbClr val="231F20"/>
                </a:solidFill>
                <a:latin typeface="Myriad Pro"/>
                <a:cs typeface="Myriad Pro"/>
              </a:rPr>
              <a:t>2.0</a:t>
            </a:r>
            <a:r>
              <a:rPr dirty="0" baseline="-33333" sz="375">
                <a:solidFill>
                  <a:srgbClr val="231F20"/>
                </a:solidFill>
                <a:latin typeface="Myriad Pro"/>
                <a:cs typeface="Myriad Pro"/>
              </a:rPr>
              <a:t>	</a:t>
            </a:r>
            <a:r>
              <a:rPr dirty="0" sz="250">
                <a:solidFill>
                  <a:srgbClr val="231F20"/>
                </a:solidFill>
                <a:latin typeface="Myriad Pro"/>
                <a:cs typeface="Myriad Pro"/>
              </a:rPr>
              <a:t>MSWD =</a:t>
            </a:r>
            <a:r>
              <a:rPr dirty="0" sz="250" spc="5">
                <a:solidFill>
                  <a:srgbClr val="231F20"/>
                </a:solidFill>
                <a:latin typeface="Myriad Pro"/>
                <a:cs typeface="Myriad Pro"/>
              </a:rPr>
              <a:t> </a:t>
            </a:r>
            <a:r>
              <a:rPr dirty="0" sz="250" spc="-25">
                <a:solidFill>
                  <a:srgbClr val="231F20"/>
                </a:solidFill>
                <a:latin typeface="Myriad Pro"/>
                <a:cs typeface="Myriad Pro"/>
              </a:rPr>
              <a:t>1.2</a:t>
            </a:r>
            <a:endParaRPr sz="250">
              <a:latin typeface="Myriad Pro"/>
              <a:cs typeface="Myriad Pro"/>
            </a:endParaRPr>
          </a:p>
          <a:p>
            <a:pPr>
              <a:lnSpc>
                <a:spcPct val="100000"/>
              </a:lnSpc>
            </a:pPr>
            <a:endParaRPr sz="250">
              <a:latin typeface="Myriad Pro"/>
              <a:cs typeface="Myriad Pro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50">
              <a:latin typeface="Myriad Pro"/>
              <a:cs typeface="Myriad Pro"/>
            </a:endParaRPr>
          </a:p>
          <a:p>
            <a:pPr marL="60325">
              <a:lnSpc>
                <a:spcPct val="100000"/>
              </a:lnSpc>
              <a:spcBef>
                <a:spcPts val="5"/>
              </a:spcBef>
            </a:pPr>
            <a:r>
              <a:rPr dirty="0" sz="250" spc="-25">
                <a:solidFill>
                  <a:srgbClr val="231F20"/>
                </a:solidFill>
                <a:latin typeface="Myriad Pro"/>
                <a:cs typeface="Myriad Pro"/>
              </a:rPr>
              <a:t>1.5</a:t>
            </a:r>
            <a:endParaRPr sz="250">
              <a:latin typeface="Myriad Pro"/>
              <a:cs typeface="Myriad Pro"/>
            </a:endParaRPr>
          </a:p>
          <a:p>
            <a:pPr>
              <a:lnSpc>
                <a:spcPct val="100000"/>
              </a:lnSpc>
              <a:spcBef>
                <a:spcPts val="180"/>
              </a:spcBef>
            </a:pPr>
            <a:endParaRPr sz="250">
              <a:latin typeface="Myriad Pro"/>
              <a:cs typeface="Myriad Pro"/>
            </a:endParaRPr>
          </a:p>
          <a:p>
            <a:pPr marL="57150">
              <a:lnSpc>
                <a:spcPct val="100000"/>
              </a:lnSpc>
            </a:pPr>
            <a:r>
              <a:rPr dirty="0" sz="250" spc="-25">
                <a:solidFill>
                  <a:srgbClr val="231F20"/>
                </a:solidFill>
                <a:latin typeface="Myriad Pro"/>
                <a:cs typeface="Myriad Pro"/>
              </a:rPr>
              <a:t>1.0</a:t>
            </a:r>
            <a:endParaRPr sz="250">
              <a:latin typeface="Myriad Pro"/>
              <a:cs typeface="Myriad Pro"/>
            </a:endParaRPr>
          </a:p>
          <a:p>
            <a:pPr>
              <a:lnSpc>
                <a:spcPct val="100000"/>
              </a:lnSpc>
              <a:spcBef>
                <a:spcPts val="200"/>
              </a:spcBef>
            </a:pPr>
            <a:endParaRPr sz="250">
              <a:latin typeface="Myriad Pro"/>
              <a:cs typeface="Myriad Pro"/>
            </a:endParaRPr>
          </a:p>
          <a:p>
            <a:pPr marL="58419">
              <a:lnSpc>
                <a:spcPct val="100000"/>
              </a:lnSpc>
              <a:spcBef>
                <a:spcPts val="5"/>
              </a:spcBef>
            </a:pPr>
            <a:r>
              <a:rPr dirty="0" sz="250" spc="-25">
                <a:solidFill>
                  <a:srgbClr val="231F20"/>
                </a:solidFill>
                <a:latin typeface="Myriad Pro"/>
                <a:cs typeface="Myriad Pro"/>
              </a:rPr>
              <a:t>0.5</a:t>
            </a:r>
            <a:endParaRPr sz="250">
              <a:latin typeface="Myriad Pro"/>
              <a:cs typeface="Myriad Pro"/>
            </a:endParaRPr>
          </a:p>
          <a:p>
            <a:pPr>
              <a:lnSpc>
                <a:spcPct val="100000"/>
              </a:lnSpc>
              <a:spcBef>
                <a:spcPts val="175"/>
              </a:spcBef>
            </a:pPr>
            <a:endParaRPr sz="250">
              <a:latin typeface="Myriad Pro"/>
              <a:cs typeface="Myriad Pro"/>
            </a:endParaRPr>
          </a:p>
          <a:p>
            <a:pPr marL="56515">
              <a:lnSpc>
                <a:spcPct val="100000"/>
              </a:lnSpc>
            </a:pPr>
            <a:r>
              <a:rPr dirty="0" sz="250" spc="-25">
                <a:solidFill>
                  <a:srgbClr val="231F20"/>
                </a:solidFill>
                <a:latin typeface="Myriad Pro"/>
                <a:cs typeface="Myriad Pro"/>
              </a:rPr>
              <a:t>0.0</a:t>
            </a:r>
            <a:endParaRPr sz="250">
              <a:latin typeface="Myriad Pro"/>
              <a:cs typeface="Myriad Pro"/>
            </a:endParaRPr>
          </a:p>
          <a:p>
            <a:pPr marL="120650">
              <a:lnSpc>
                <a:spcPct val="100000"/>
              </a:lnSpc>
              <a:spcBef>
                <a:spcPts val="90"/>
              </a:spcBef>
            </a:pPr>
            <a:r>
              <a:rPr dirty="0" sz="250">
                <a:solidFill>
                  <a:srgbClr val="231F20"/>
                </a:solidFill>
                <a:latin typeface="Myriad Pro"/>
                <a:cs typeface="Myriad Pro"/>
              </a:rPr>
              <a:t>0</a:t>
            </a:r>
            <a:r>
              <a:rPr dirty="0" sz="250" spc="315">
                <a:solidFill>
                  <a:srgbClr val="231F20"/>
                </a:solidFill>
                <a:latin typeface="Myriad Pro"/>
                <a:cs typeface="Myriad Pro"/>
              </a:rPr>
              <a:t>  </a:t>
            </a:r>
            <a:r>
              <a:rPr dirty="0" sz="250">
                <a:solidFill>
                  <a:srgbClr val="231F20"/>
                </a:solidFill>
                <a:latin typeface="Myriad Pro"/>
                <a:cs typeface="Myriad Pro"/>
              </a:rPr>
              <a:t>2</a:t>
            </a:r>
            <a:r>
              <a:rPr dirty="0" sz="250" spc="305">
                <a:solidFill>
                  <a:srgbClr val="231F20"/>
                </a:solidFill>
                <a:latin typeface="Myriad Pro"/>
                <a:cs typeface="Myriad Pro"/>
              </a:rPr>
              <a:t>  </a:t>
            </a:r>
            <a:r>
              <a:rPr dirty="0" sz="250">
                <a:solidFill>
                  <a:srgbClr val="231F20"/>
                </a:solidFill>
                <a:latin typeface="Myriad Pro"/>
                <a:cs typeface="Myriad Pro"/>
              </a:rPr>
              <a:t>4</a:t>
            </a:r>
            <a:r>
              <a:rPr dirty="0" sz="250" spc="320">
                <a:solidFill>
                  <a:srgbClr val="231F20"/>
                </a:solidFill>
                <a:latin typeface="Myriad Pro"/>
                <a:cs typeface="Myriad Pro"/>
              </a:rPr>
              <a:t>  </a:t>
            </a:r>
            <a:r>
              <a:rPr dirty="0" sz="250">
                <a:solidFill>
                  <a:srgbClr val="231F20"/>
                </a:solidFill>
                <a:latin typeface="Myriad Pro"/>
                <a:cs typeface="Myriad Pro"/>
              </a:rPr>
              <a:t>6</a:t>
            </a:r>
            <a:r>
              <a:rPr dirty="0" sz="250" spc="315">
                <a:solidFill>
                  <a:srgbClr val="231F20"/>
                </a:solidFill>
                <a:latin typeface="Myriad Pro"/>
                <a:cs typeface="Myriad Pro"/>
              </a:rPr>
              <a:t>  </a:t>
            </a:r>
            <a:r>
              <a:rPr dirty="0" sz="250">
                <a:solidFill>
                  <a:srgbClr val="231F20"/>
                </a:solidFill>
                <a:latin typeface="Myriad Pro"/>
                <a:cs typeface="Myriad Pro"/>
              </a:rPr>
              <a:t>8</a:t>
            </a:r>
            <a:r>
              <a:rPr dirty="0" sz="250" spc="270">
                <a:solidFill>
                  <a:srgbClr val="231F20"/>
                </a:solidFill>
                <a:latin typeface="Myriad Pro"/>
                <a:cs typeface="Myriad Pro"/>
              </a:rPr>
              <a:t>  </a:t>
            </a:r>
            <a:r>
              <a:rPr dirty="0" sz="250" spc="-25">
                <a:solidFill>
                  <a:srgbClr val="231F20"/>
                </a:solidFill>
                <a:latin typeface="Myriad Pro"/>
                <a:cs typeface="Myriad Pro"/>
              </a:rPr>
              <a:t>10</a:t>
            </a:r>
            <a:endParaRPr sz="250">
              <a:latin typeface="Myriad Pro"/>
              <a:cs typeface="Myriad Pro"/>
            </a:endParaRPr>
          </a:p>
          <a:p>
            <a:pPr marL="306705">
              <a:lnSpc>
                <a:spcPct val="100000"/>
              </a:lnSpc>
              <a:spcBef>
                <a:spcPts val="75"/>
              </a:spcBef>
            </a:pPr>
            <a:r>
              <a:rPr dirty="0" baseline="37037" sz="225" spc="-15">
                <a:solidFill>
                  <a:srgbClr val="231F20"/>
                </a:solidFill>
                <a:latin typeface="Myriad Pro"/>
                <a:cs typeface="Myriad Pro"/>
              </a:rPr>
              <a:t>238</a:t>
            </a:r>
            <a:r>
              <a:rPr dirty="0" sz="250" spc="-10">
                <a:solidFill>
                  <a:srgbClr val="231F20"/>
                </a:solidFill>
                <a:latin typeface="Myriad Pro"/>
                <a:cs typeface="Myriad Pro"/>
              </a:rPr>
              <a:t>U/</a:t>
            </a:r>
            <a:r>
              <a:rPr dirty="0" baseline="37037" sz="225" spc="-15">
                <a:solidFill>
                  <a:srgbClr val="231F20"/>
                </a:solidFill>
                <a:latin typeface="Myriad Pro"/>
                <a:cs typeface="Myriad Pro"/>
              </a:rPr>
              <a:t>206</a:t>
            </a:r>
            <a:r>
              <a:rPr dirty="0" sz="250" spc="-10">
                <a:solidFill>
                  <a:srgbClr val="231F20"/>
                </a:solidFill>
                <a:latin typeface="Myriad Pro"/>
                <a:cs typeface="Myriad Pro"/>
              </a:rPr>
              <a:t>Pb</a:t>
            </a:r>
            <a:endParaRPr sz="250">
              <a:latin typeface="Myriad Pro"/>
              <a:cs typeface="Myriad Pro"/>
            </a:endParaRPr>
          </a:p>
        </p:txBody>
      </p:sp>
      <p:sp>
        <p:nvSpPr>
          <p:cNvPr id="126" name="object 126" descr=""/>
          <p:cNvSpPr/>
          <p:nvPr/>
        </p:nvSpPr>
        <p:spPr>
          <a:xfrm>
            <a:off x="1498646" y="6780875"/>
            <a:ext cx="733425" cy="709930"/>
          </a:xfrm>
          <a:custGeom>
            <a:avLst/>
            <a:gdLst/>
            <a:ahLst/>
            <a:cxnLst/>
            <a:rect l="l" t="t" r="r" b="b"/>
            <a:pathLst>
              <a:path w="733425" h="709929">
                <a:moveTo>
                  <a:pt x="732875" y="709317"/>
                </a:moveTo>
                <a:lnTo>
                  <a:pt x="0" y="709317"/>
                </a:lnTo>
                <a:lnTo>
                  <a:pt x="0" y="0"/>
                </a:lnTo>
                <a:lnTo>
                  <a:pt x="732875" y="0"/>
                </a:lnTo>
                <a:lnTo>
                  <a:pt x="732875" y="709317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7" name="object 127" descr=""/>
          <p:cNvSpPr txBox="1"/>
          <p:nvPr/>
        </p:nvSpPr>
        <p:spPr>
          <a:xfrm>
            <a:off x="1504857" y="6759729"/>
            <a:ext cx="38100" cy="755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dirty="0" sz="300" spc="-50">
                <a:solidFill>
                  <a:srgbClr val="231F20"/>
                </a:solidFill>
                <a:latin typeface="Myriad Pro"/>
                <a:cs typeface="Myriad Pro"/>
              </a:rPr>
              <a:t>A</a:t>
            </a:r>
            <a:endParaRPr sz="300">
              <a:latin typeface="Myriad Pro"/>
              <a:cs typeface="Myriad Pro"/>
            </a:endParaRPr>
          </a:p>
        </p:txBody>
      </p:sp>
      <p:sp>
        <p:nvSpPr>
          <p:cNvPr id="128" name="object 128" descr=""/>
          <p:cNvSpPr txBox="1"/>
          <p:nvPr/>
        </p:nvSpPr>
        <p:spPr>
          <a:xfrm>
            <a:off x="1503801" y="7048746"/>
            <a:ext cx="64135" cy="164465"/>
          </a:xfrm>
          <a:prstGeom prst="rect">
            <a:avLst/>
          </a:prstGeom>
        </p:spPr>
        <p:txBody>
          <a:bodyPr wrap="square" lIns="0" tIns="1143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baseline="37037" sz="225" spc="-15">
                <a:solidFill>
                  <a:srgbClr val="231F20"/>
                </a:solidFill>
                <a:latin typeface="Myriad Pro"/>
                <a:cs typeface="Myriad Pro"/>
              </a:rPr>
              <a:t>207</a:t>
            </a:r>
            <a:r>
              <a:rPr dirty="0" sz="250" spc="-10">
                <a:solidFill>
                  <a:srgbClr val="231F20"/>
                </a:solidFill>
                <a:latin typeface="Myriad Pro"/>
                <a:cs typeface="Myriad Pro"/>
              </a:rPr>
              <a:t>Pb/</a:t>
            </a:r>
            <a:r>
              <a:rPr dirty="0" baseline="37037" sz="225" spc="-15">
                <a:solidFill>
                  <a:srgbClr val="231F20"/>
                </a:solidFill>
                <a:latin typeface="Myriad Pro"/>
                <a:cs typeface="Myriad Pro"/>
              </a:rPr>
              <a:t>206</a:t>
            </a:r>
            <a:r>
              <a:rPr dirty="0" sz="250" spc="-10">
                <a:solidFill>
                  <a:srgbClr val="231F20"/>
                </a:solidFill>
                <a:latin typeface="Myriad Pro"/>
                <a:cs typeface="Myriad Pro"/>
              </a:rPr>
              <a:t>Pb</a:t>
            </a:r>
            <a:endParaRPr sz="250">
              <a:latin typeface="Myriad Pro"/>
              <a:cs typeface="Myriad Pro"/>
            </a:endParaRPr>
          </a:p>
        </p:txBody>
      </p:sp>
      <p:sp>
        <p:nvSpPr>
          <p:cNvPr id="129" name="object 129" descr=""/>
          <p:cNvSpPr txBox="1"/>
          <p:nvPr/>
        </p:nvSpPr>
        <p:spPr>
          <a:xfrm>
            <a:off x="1555195" y="6926750"/>
            <a:ext cx="56515" cy="46418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635">
              <a:lnSpc>
                <a:spcPct val="100000"/>
              </a:lnSpc>
              <a:spcBef>
                <a:spcPts val="100"/>
              </a:spcBef>
            </a:pPr>
            <a:r>
              <a:rPr dirty="0" sz="250" spc="-25">
                <a:solidFill>
                  <a:srgbClr val="231F20"/>
                </a:solidFill>
                <a:latin typeface="Myriad Pro"/>
                <a:cs typeface="Myriad Pro"/>
              </a:rPr>
              <a:t>2.0</a:t>
            </a:r>
            <a:endParaRPr sz="250">
              <a:latin typeface="Myriad Pro"/>
              <a:cs typeface="Myriad Pro"/>
            </a:endParaRPr>
          </a:p>
          <a:p>
            <a:pPr>
              <a:lnSpc>
                <a:spcPct val="100000"/>
              </a:lnSpc>
              <a:spcBef>
                <a:spcPts val="190"/>
              </a:spcBef>
            </a:pPr>
            <a:endParaRPr sz="250">
              <a:latin typeface="Myriad Pro"/>
              <a:cs typeface="Myriad Pro"/>
            </a:endParaRPr>
          </a:p>
          <a:p>
            <a:pPr marL="3810">
              <a:lnSpc>
                <a:spcPct val="100000"/>
              </a:lnSpc>
            </a:pPr>
            <a:r>
              <a:rPr dirty="0" sz="250" spc="-25">
                <a:solidFill>
                  <a:srgbClr val="231F20"/>
                </a:solidFill>
                <a:latin typeface="Myriad Pro"/>
                <a:cs typeface="Myriad Pro"/>
              </a:rPr>
              <a:t>1.5</a:t>
            </a:r>
            <a:endParaRPr sz="250">
              <a:latin typeface="Myriad Pro"/>
              <a:cs typeface="Myriad Pro"/>
            </a:endParaRPr>
          </a:p>
          <a:p>
            <a:pPr>
              <a:lnSpc>
                <a:spcPct val="100000"/>
              </a:lnSpc>
              <a:spcBef>
                <a:spcPts val="180"/>
              </a:spcBef>
            </a:pPr>
            <a:endParaRPr sz="250">
              <a:latin typeface="Myriad Pro"/>
              <a:cs typeface="Myriad Pro"/>
            </a:endParaRPr>
          </a:p>
          <a:p>
            <a:pPr marL="635">
              <a:lnSpc>
                <a:spcPct val="100000"/>
              </a:lnSpc>
            </a:pPr>
            <a:r>
              <a:rPr dirty="0" sz="250" spc="-25">
                <a:solidFill>
                  <a:srgbClr val="231F20"/>
                </a:solidFill>
                <a:latin typeface="Myriad Pro"/>
                <a:cs typeface="Myriad Pro"/>
              </a:rPr>
              <a:t>1.0</a:t>
            </a:r>
            <a:endParaRPr sz="250">
              <a:latin typeface="Myriad Pro"/>
              <a:cs typeface="Myriad Pro"/>
            </a:endParaRPr>
          </a:p>
          <a:p>
            <a:pPr>
              <a:lnSpc>
                <a:spcPct val="100000"/>
              </a:lnSpc>
              <a:spcBef>
                <a:spcPts val="204"/>
              </a:spcBef>
            </a:pPr>
            <a:endParaRPr sz="250">
              <a:latin typeface="Myriad Pro"/>
              <a:cs typeface="Myriad Pro"/>
            </a:endParaRPr>
          </a:p>
          <a:p>
            <a:pPr marL="1905">
              <a:lnSpc>
                <a:spcPct val="100000"/>
              </a:lnSpc>
            </a:pPr>
            <a:r>
              <a:rPr dirty="0" sz="250" spc="-25">
                <a:solidFill>
                  <a:srgbClr val="231F20"/>
                </a:solidFill>
                <a:latin typeface="Myriad Pro"/>
                <a:cs typeface="Myriad Pro"/>
              </a:rPr>
              <a:t>0.5</a:t>
            </a:r>
            <a:endParaRPr sz="250">
              <a:latin typeface="Myriad Pro"/>
              <a:cs typeface="Myriad Pro"/>
            </a:endParaRPr>
          </a:p>
          <a:p>
            <a:pPr>
              <a:lnSpc>
                <a:spcPct val="100000"/>
              </a:lnSpc>
              <a:spcBef>
                <a:spcPts val="175"/>
              </a:spcBef>
            </a:pPr>
            <a:endParaRPr sz="250">
              <a:latin typeface="Myriad Pro"/>
              <a:cs typeface="Myriad Pro"/>
            </a:endParaRPr>
          </a:p>
          <a:p>
            <a:pPr>
              <a:lnSpc>
                <a:spcPct val="100000"/>
              </a:lnSpc>
            </a:pPr>
            <a:r>
              <a:rPr dirty="0" sz="250" spc="-25">
                <a:solidFill>
                  <a:srgbClr val="231F20"/>
                </a:solidFill>
                <a:latin typeface="Myriad Pro"/>
                <a:cs typeface="Myriad Pro"/>
              </a:rPr>
              <a:t>0.0</a:t>
            </a:r>
            <a:endParaRPr sz="250">
              <a:latin typeface="Myriad Pro"/>
              <a:cs typeface="Myriad Pro"/>
            </a:endParaRPr>
          </a:p>
        </p:txBody>
      </p:sp>
      <p:sp>
        <p:nvSpPr>
          <p:cNvPr id="130" name="object 130" descr=""/>
          <p:cNvSpPr txBox="1"/>
          <p:nvPr/>
        </p:nvSpPr>
        <p:spPr>
          <a:xfrm>
            <a:off x="1594152" y="7367234"/>
            <a:ext cx="658495" cy="121285"/>
          </a:xfrm>
          <a:prstGeom prst="rect">
            <a:avLst/>
          </a:prstGeom>
        </p:spPr>
        <p:txBody>
          <a:bodyPr wrap="square" lIns="0" tIns="22225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75"/>
              </a:spcBef>
            </a:pPr>
            <a:r>
              <a:rPr dirty="0" sz="250">
                <a:solidFill>
                  <a:srgbClr val="231F20"/>
                </a:solidFill>
                <a:latin typeface="Myriad Pro"/>
                <a:cs typeface="Myriad Pro"/>
              </a:rPr>
              <a:t>0</a:t>
            </a:r>
            <a:r>
              <a:rPr dirty="0" sz="250" spc="315">
                <a:solidFill>
                  <a:srgbClr val="231F20"/>
                </a:solidFill>
                <a:latin typeface="Myriad Pro"/>
                <a:cs typeface="Myriad Pro"/>
              </a:rPr>
              <a:t>  </a:t>
            </a:r>
            <a:r>
              <a:rPr dirty="0" sz="250">
                <a:solidFill>
                  <a:srgbClr val="231F20"/>
                </a:solidFill>
                <a:latin typeface="Myriad Pro"/>
                <a:cs typeface="Myriad Pro"/>
              </a:rPr>
              <a:t>2</a:t>
            </a:r>
            <a:r>
              <a:rPr dirty="0" sz="250" spc="305">
                <a:solidFill>
                  <a:srgbClr val="231F20"/>
                </a:solidFill>
                <a:latin typeface="Myriad Pro"/>
                <a:cs typeface="Myriad Pro"/>
              </a:rPr>
              <a:t>  </a:t>
            </a:r>
            <a:r>
              <a:rPr dirty="0" sz="250">
                <a:solidFill>
                  <a:srgbClr val="231F20"/>
                </a:solidFill>
                <a:latin typeface="Myriad Pro"/>
                <a:cs typeface="Myriad Pro"/>
              </a:rPr>
              <a:t>4</a:t>
            </a:r>
            <a:r>
              <a:rPr dirty="0" sz="250" spc="320">
                <a:solidFill>
                  <a:srgbClr val="231F20"/>
                </a:solidFill>
                <a:latin typeface="Myriad Pro"/>
                <a:cs typeface="Myriad Pro"/>
              </a:rPr>
              <a:t>  </a:t>
            </a:r>
            <a:r>
              <a:rPr dirty="0" sz="250">
                <a:solidFill>
                  <a:srgbClr val="231F20"/>
                </a:solidFill>
                <a:latin typeface="Myriad Pro"/>
                <a:cs typeface="Myriad Pro"/>
              </a:rPr>
              <a:t>6</a:t>
            </a:r>
            <a:r>
              <a:rPr dirty="0" sz="250" spc="315">
                <a:solidFill>
                  <a:srgbClr val="231F20"/>
                </a:solidFill>
                <a:latin typeface="Myriad Pro"/>
                <a:cs typeface="Myriad Pro"/>
              </a:rPr>
              <a:t>  </a:t>
            </a:r>
            <a:r>
              <a:rPr dirty="0" sz="250">
                <a:solidFill>
                  <a:srgbClr val="231F20"/>
                </a:solidFill>
                <a:latin typeface="Myriad Pro"/>
                <a:cs typeface="Myriad Pro"/>
              </a:rPr>
              <a:t>8</a:t>
            </a:r>
            <a:r>
              <a:rPr dirty="0" sz="250" spc="270">
                <a:solidFill>
                  <a:srgbClr val="231F20"/>
                </a:solidFill>
                <a:latin typeface="Myriad Pro"/>
                <a:cs typeface="Myriad Pro"/>
              </a:rPr>
              <a:t>  </a:t>
            </a:r>
            <a:r>
              <a:rPr dirty="0" sz="250" spc="-25">
                <a:solidFill>
                  <a:srgbClr val="231F20"/>
                </a:solidFill>
                <a:latin typeface="Myriad Pro"/>
                <a:cs typeface="Myriad Pro"/>
              </a:rPr>
              <a:t>10</a:t>
            </a:r>
            <a:endParaRPr sz="250">
              <a:latin typeface="Myriad Pro"/>
              <a:cs typeface="Myriad Pro"/>
            </a:endParaRPr>
          </a:p>
          <a:p>
            <a:pPr marL="211454">
              <a:lnSpc>
                <a:spcPct val="100000"/>
              </a:lnSpc>
              <a:spcBef>
                <a:spcPts val="75"/>
              </a:spcBef>
            </a:pPr>
            <a:r>
              <a:rPr dirty="0" baseline="37037" sz="225" spc="-15">
                <a:solidFill>
                  <a:srgbClr val="231F20"/>
                </a:solidFill>
                <a:latin typeface="Myriad Pro"/>
                <a:cs typeface="Myriad Pro"/>
              </a:rPr>
              <a:t>238</a:t>
            </a:r>
            <a:r>
              <a:rPr dirty="0" sz="250" spc="-10">
                <a:solidFill>
                  <a:srgbClr val="231F20"/>
                </a:solidFill>
                <a:latin typeface="Myriad Pro"/>
                <a:cs typeface="Myriad Pro"/>
              </a:rPr>
              <a:t>U/</a:t>
            </a:r>
            <a:r>
              <a:rPr dirty="0" baseline="37037" sz="225" spc="-15">
                <a:solidFill>
                  <a:srgbClr val="231F20"/>
                </a:solidFill>
                <a:latin typeface="Myriad Pro"/>
                <a:cs typeface="Myriad Pro"/>
              </a:rPr>
              <a:t>206</a:t>
            </a:r>
            <a:r>
              <a:rPr dirty="0" sz="250" spc="-10">
                <a:solidFill>
                  <a:srgbClr val="231F20"/>
                </a:solidFill>
                <a:latin typeface="Myriad Pro"/>
                <a:cs typeface="Myriad Pro"/>
              </a:rPr>
              <a:t>Pb</a:t>
            </a:r>
            <a:endParaRPr sz="250">
              <a:latin typeface="Myriad Pro"/>
              <a:cs typeface="Myriad Pro"/>
            </a:endParaRPr>
          </a:p>
        </p:txBody>
      </p:sp>
      <p:sp>
        <p:nvSpPr>
          <p:cNvPr id="131" name="object 131" descr=""/>
          <p:cNvSpPr txBox="1"/>
          <p:nvPr/>
        </p:nvSpPr>
        <p:spPr>
          <a:xfrm>
            <a:off x="1653207" y="6760788"/>
            <a:ext cx="595630" cy="205104"/>
          </a:xfrm>
          <a:prstGeom prst="rect">
            <a:avLst/>
          </a:prstGeom>
        </p:spPr>
        <p:txBody>
          <a:bodyPr wrap="square" lIns="0" tIns="22225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75"/>
              </a:spcBef>
            </a:pPr>
            <a:r>
              <a:rPr dirty="0" sz="300" spc="-10">
                <a:solidFill>
                  <a:srgbClr val="231F20"/>
                </a:solidFill>
                <a:latin typeface="Myriad Pro"/>
                <a:cs typeface="Myriad Pro"/>
              </a:rPr>
              <a:t>WC10514</a:t>
            </a:r>
            <a:r>
              <a:rPr dirty="0" sz="300" spc="10">
                <a:solidFill>
                  <a:srgbClr val="231F20"/>
                </a:solidFill>
                <a:latin typeface="Myriad Pro"/>
                <a:cs typeface="Myriad Pro"/>
              </a:rPr>
              <a:t> </a:t>
            </a:r>
            <a:r>
              <a:rPr dirty="0" sz="300" spc="-10">
                <a:solidFill>
                  <a:srgbClr val="231F20"/>
                </a:solidFill>
                <a:latin typeface="Myriad Pro"/>
                <a:cs typeface="Myriad Pro"/>
              </a:rPr>
              <a:t>Full</a:t>
            </a:r>
            <a:r>
              <a:rPr dirty="0" sz="300" spc="10">
                <a:solidFill>
                  <a:srgbClr val="231F20"/>
                </a:solidFill>
                <a:latin typeface="Myriad Pro"/>
                <a:cs typeface="Myriad Pro"/>
              </a:rPr>
              <a:t> </a:t>
            </a:r>
            <a:r>
              <a:rPr dirty="0" sz="300" spc="-10">
                <a:solidFill>
                  <a:srgbClr val="231F20"/>
                </a:solidFill>
                <a:latin typeface="Myriad Pro"/>
                <a:cs typeface="Myriad Pro"/>
              </a:rPr>
              <a:t>Averaged</a:t>
            </a:r>
            <a:r>
              <a:rPr dirty="0" sz="300" spc="15">
                <a:solidFill>
                  <a:srgbClr val="231F20"/>
                </a:solidFill>
                <a:latin typeface="Myriad Pro"/>
                <a:cs typeface="Myriad Pro"/>
              </a:rPr>
              <a:t> </a:t>
            </a:r>
            <a:r>
              <a:rPr dirty="0" sz="300" spc="-10">
                <a:solidFill>
                  <a:srgbClr val="231F20"/>
                </a:solidFill>
                <a:latin typeface="Myriad Pro"/>
                <a:cs typeface="Myriad Pro"/>
              </a:rPr>
              <a:t>Signal</a:t>
            </a:r>
            <a:endParaRPr sz="300">
              <a:latin typeface="Myriad Pro"/>
              <a:cs typeface="Myriad Pro"/>
            </a:endParaRPr>
          </a:p>
          <a:p>
            <a:pPr algn="r" marR="30480">
              <a:lnSpc>
                <a:spcPct val="100000"/>
              </a:lnSpc>
              <a:spcBef>
                <a:spcPts val="70"/>
              </a:spcBef>
            </a:pPr>
            <a:r>
              <a:rPr dirty="0" sz="250">
                <a:solidFill>
                  <a:srgbClr val="231F20"/>
                </a:solidFill>
                <a:latin typeface="Myriad Pro"/>
                <a:cs typeface="Myriad Pro"/>
              </a:rPr>
              <a:t>958±</a:t>
            </a:r>
            <a:r>
              <a:rPr dirty="0" sz="250" spc="5">
                <a:solidFill>
                  <a:srgbClr val="231F20"/>
                </a:solidFill>
                <a:latin typeface="Myriad Pro"/>
                <a:cs typeface="Myriad Pro"/>
              </a:rPr>
              <a:t> </a:t>
            </a:r>
            <a:r>
              <a:rPr dirty="0" sz="250">
                <a:solidFill>
                  <a:srgbClr val="231F20"/>
                </a:solidFill>
                <a:latin typeface="Myriad Pro"/>
                <a:cs typeface="Myriad Pro"/>
              </a:rPr>
              <a:t>245</a:t>
            </a:r>
            <a:r>
              <a:rPr dirty="0" sz="250" spc="5">
                <a:solidFill>
                  <a:srgbClr val="231F20"/>
                </a:solidFill>
                <a:latin typeface="Myriad Pro"/>
                <a:cs typeface="Myriad Pro"/>
              </a:rPr>
              <a:t> </a:t>
            </a:r>
            <a:r>
              <a:rPr dirty="0" sz="250">
                <a:solidFill>
                  <a:srgbClr val="231F20"/>
                </a:solidFill>
                <a:latin typeface="Myriad Pro"/>
                <a:cs typeface="Myriad Pro"/>
              </a:rPr>
              <a:t>Ma</a:t>
            </a:r>
            <a:r>
              <a:rPr dirty="0" sz="250" spc="10">
                <a:solidFill>
                  <a:srgbClr val="231F20"/>
                </a:solidFill>
                <a:latin typeface="Myriad Pro"/>
                <a:cs typeface="Myriad Pro"/>
              </a:rPr>
              <a:t> </a:t>
            </a:r>
            <a:r>
              <a:rPr dirty="0" sz="250" spc="-10">
                <a:solidFill>
                  <a:srgbClr val="231F20"/>
                </a:solidFill>
                <a:latin typeface="Myriad Pro"/>
                <a:cs typeface="Myriad Pro"/>
              </a:rPr>
              <a:t>(n=40)</a:t>
            </a:r>
            <a:endParaRPr sz="250">
              <a:latin typeface="Myriad Pro"/>
              <a:cs typeface="Myriad Pro"/>
            </a:endParaRPr>
          </a:p>
          <a:p>
            <a:pPr algn="r" marR="30480">
              <a:lnSpc>
                <a:spcPts val="260"/>
              </a:lnSpc>
              <a:spcBef>
                <a:spcPts val="90"/>
              </a:spcBef>
            </a:pPr>
            <a:r>
              <a:rPr dirty="0" baseline="22222" sz="375" spc="-15">
                <a:solidFill>
                  <a:srgbClr val="231F20"/>
                </a:solidFill>
                <a:latin typeface="Myriad Pro"/>
                <a:cs typeface="Myriad Pro"/>
              </a:rPr>
              <a:t>(</a:t>
            </a:r>
            <a:r>
              <a:rPr dirty="0" baseline="55555" sz="225" spc="-15">
                <a:solidFill>
                  <a:srgbClr val="231F20"/>
                </a:solidFill>
                <a:latin typeface="Myriad Pro"/>
                <a:cs typeface="Myriad Pro"/>
              </a:rPr>
              <a:t>207</a:t>
            </a:r>
            <a:r>
              <a:rPr dirty="0" baseline="22222" sz="375" spc="-15">
                <a:solidFill>
                  <a:srgbClr val="231F20"/>
                </a:solidFill>
                <a:latin typeface="Myriad Pro"/>
                <a:cs typeface="Myriad Pro"/>
              </a:rPr>
              <a:t>Pb/</a:t>
            </a:r>
            <a:r>
              <a:rPr dirty="0" baseline="55555" sz="225" spc="-15">
                <a:solidFill>
                  <a:srgbClr val="231F20"/>
                </a:solidFill>
                <a:latin typeface="Myriad Pro"/>
                <a:cs typeface="Myriad Pro"/>
              </a:rPr>
              <a:t>206</a:t>
            </a:r>
            <a:r>
              <a:rPr dirty="0" baseline="22222" sz="375" spc="-15">
                <a:solidFill>
                  <a:srgbClr val="231F20"/>
                </a:solidFill>
                <a:latin typeface="Myriad Pro"/>
                <a:cs typeface="Myriad Pro"/>
              </a:rPr>
              <a:t>Pb)</a:t>
            </a:r>
            <a:r>
              <a:rPr dirty="0" sz="150" spc="-10">
                <a:solidFill>
                  <a:srgbClr val="231F20"/>
                </a:solidFill>
                <a:latin typeface="Myriad Pro"/>
                <a:cs typeface="Myriad Pro"/>
              </a:rPr>
              <a:t>c</a:t>
            </a:r>
            <a:r>
              <a:rPr dirty="0" baseline="22222" sz="375" spc="-15">
                <a:solidFill>
                  <a:srgbClr val="231F20"/>
                </a:solidFill>
                <a:latin typeface="Myriad Pro"/>
                <a:cs typeface="Myriad Pro"/>
              </a:rPr>
              <a:t>=</a:t>
            </a:r>
            <a:r>
              <a:rPr dirty="0" baseline="22222" sz="375" spc="75">
                <a:solidFill>
                  <a:srgbClr val="231F20"/>
                </a:solidFill>
                <a:latin typeface="Myriad Pro"/>
                <a:cs typeface="Myriad Pro"/>
              </a:rPr>
              <a:t> </a:t>
            </a:r>
            <a:r>
              <a:rPr dirty="0" baseline="22222" sz="375">
                <a:solidFill>
                  <a:srgbClr val="231F20"/>
                </a:solidFill>
                <a:latin typeface="Myriad Pro"/>
                <a:cs typeface="Myriad Pro"/>
              </a:rPr>
              <a:t>1.212</a:t>
            </a:r>
            <a:r>
              <a:rPr dirty="0" baseline="22222" sz="375" spc="75">
                <a:solidFill>
                  <a:srgbClr val="231F20"/>
                </a:solidFill>
                <a:latin typeface="Myriad Pro"/>
                <a:cs typeface="Myriad Pro"/>
              </a:rPr>
              <a:t> </a:t>
            </a:r>
            <a:r>
              <a:rPr dirty="0" baseline="22222" sz="375">
                <a:solidFill>
                  <a:srgbClr val="231F20"/>
                </a:solidFill>
                <a:latin typeface="Myriad Pro"/>
                <a:cs typeface="Myriad Pro"/>
              </a:rPr>
              <a:t>±</a:t>
            </a:r>
            <a:r>
              <a:rPr dirty="0" baseline="22222" sz="375" spc="75">
                <a:solidFill>
                  <a:srgbClr val="231F20"/>
                </a:solidFill>
                <a:latin typeface="Myriad Pro"/>
                <a:cs typeface="Myriad Pro"/>
              </a:rPr>
              <a:t> </a:t>
            </a:r>
            <a:r>
              <a:rPr dirty="0" baseline="22222" sz="375" spc="-15">
                <a:solidFill>
                  <a:srgbClr val="231F20"/>
                </a:solidFill>
                <a:latin typeface="Myriad Pro"/>
                <a:cs typeface="Myriad Pro"/>
              </a:rPr>
              <a:t>0.067</a:t>
            </a:r>
            <a:endParaRPr baseline="22222" sz="375">
              <a:latin typeface="Myriad Pro"/>
              <a:cs typeface="Myriad Pro"/>
            </a:endParaRPr>
          </a:p>
          <a:p>
            <a:pPr marL="394970">
              <a:lnSpc>
                <a:spcPts val="260"/>
              </a:lnSpc>
            </a:pPr>
            <a:r>
              <a:rPr dirty="0" sz="250">
                <a:solidFill>
                  <a:srgbClr val="231F20"/>
                </a:solidFill>
                <a:latin typeface="Myriad Pro"/>
                <a:cs typeface="Myriad Pro"/>
              </a:rPr>
              <a:t>MSWD =</a:t>
            </a:r>
            <a:r>
              <a:rPr dirty="0" sz="250" spc="5">
                <a:solidFill>
                  <a:srgbClr val="231F20"/>
                </a:solidFill>
                <a:latin typeface="Myriad Pro"/>
                <a:cs typeface="Myriad Pro"/>
              </a:rPr>
              <a:t> </a:t>
            </a:r>
            <a:r>
              <a:rPr dirty="0" sz="250" spc="-25">
                <a:solidFill>
                  <a:srgbClr val="231F20"/>
                </a:solidFill>
                <a:latin typeface="Myriad Pro"/>
                <a:cs typeface="Myriad Pro"/>
              </a:rPr>
              <a:t>5.9</a:t>
            </a:r>
            <a:endParaRPr sz="250">
              <a:latin typeface="Myriad Pro"/>
              <a:cs typeface="Myriad Pro"/>
            </a:endParaRPr>
          </a:p>
        </p:txBody>
      </p:sp>
      <p:sp>
        <p:nvSpPr>
          <p:cNvPr id="132" name="object 132" descr=""/>
          <p:cNvSpPr txBox="1"/>
          <p:nvPr/>
        </p:nvSpPr>
        <p:spPr>
          <a:xfrm>
            <a:off x="1556349" y="6824500"/>
            <a:ext cx="52705" cy="641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250" spc="-25">
                <a:solidFill>
                  <a:srgbClr val="231F20"/>
                </a:solidFill>
                <a:latin typeface="Myriad Pro"/>
                <a:cs typeface="Myriad Pro"/>
              </a:rPr>
              <a:t>2.5</a:t>
            </a:r>
            <a:endParaRPr sz="250">
              <a:latin typeface="Myriad Pro"/>
              <a:cs typeface="Myriad Pro"/>
            </a:endParaRPr>
          </a:p>
        </p:txBody>
      </p:sp>
      <p:grpSp>
        <p:nvGrpSpPr>
          <p:cNvPr id="133" name="object 133" descr=""/>
          <p:cNvGrpSpPr/>
          <p:nvPr/>
        </p:nvGrpSpPr>
        <p:grpSpPr>
          <a:xfrm>
            <a:off x="2245716" y="7122940"/>
            <a:ext cx="600710" cy="54610"/>
            <a:chOff x="2245716" y="7122940"/>
            <a:chExt cx="600710" cy="54610"/>
          </a:xfrm>
        </p:grpSpPr>
        <p:sp>
          <p:nvSpPr>
            <p:cNvPr id="134" name="object 134" descr=""/>
            <p:cNvSpPr/>
            <p:nvPr/>
          </p:nvSpPr>
          <p:spPr>
            <a:xfrm>
              <a:off x="2245716" y="7149961"/>
              <a:ext cx="600710" cy="0"/>
            </a:xfrm>
            <a:custGeom>
              <a:avLst/>
              <a:gdLst/>
              <a:ahLst/>
              <a:cxnLst/>
              <a:rect l="l" t="t" r="r" b="b"/>
              <a:pathLst>
                <a:path w="600710" h="0">
                  <a:moveTo>
                    <a:pt x="600683" y="0"/>
                  </a:moveTo>
                  <a:lnTo>
                    <a:pt x="0" y="0"/>
                  </a:lnTo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5" name="object 135" descr=""/>
            <p:cNvSpPr/>
            <p:nvPr/>
          </p:nvSpPr>
          <p:spPr>
            <a:xfrm>
              <a:off x="2245716" y="7149961"/>
              <a:ext cx="554355" cy="0"/>
            </a:xfrm>
            <a:custGeom>
              <a:avLst/>
              <a:gdLst/>
              <a:ahLst/>
              <a:cxnLst/>
              <a:rect l="l" t="t" r="r" b="b"/>
              <a:pathLst>
                <a:path w="554355" h="0">
                  <a:moveTo>
                    <a:pt x="0" y="0"/>
                  </a:moveTo>
                  <a:lnTo>
                    <a:pt x="553743" y="0"/>
                  </a:lnTo>
                </a:path>
              </a:pathLst>
            </a:custGeom>
            <a:ln w="6648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6" name="object 136" descr=""/>
            <p:cNvSpPr/>
            <p:nvPr/>
          </p:nvSpPr>
          <p:spPr>
            <a:xfrm>
              <a:off x="2780256" y="7122940"/>
              <a:ext cx="66675" cy="54610"/>
            </a:xfrm>
            <a:custGeom>
              <a:avLst/>
              <a:gdLst/>
              <a:ahLst/>
              <a:cxnLst/>
              <a:rect l="l" t="t" r="r" b="b"/>
              <a:pathLst>
                <a:path w="66675" h="54609">
                  <a:moveTo>
                    <a:pt x="0" y="0"/>
                  </a:moveTo>
                  <a:lnTo>
                    <a:pt x="15693" y="27021"/>
                  </a:lnTo>
                  <a:lnTo>
                    <a:pt x="0" y="54049"/>
                  </a:lnTo>
                  <a:lnTo>
                    <a:pt x="66142" y="270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37" name="object 137" descr=""/>
          <p:cNvGrpSpPr/>
          <p:nvPr/>
        </p:nvGrpSpPr>
        <p:grpSpPr>
          <a:xfrm>
            <a:off x="4016516" y="4402100"/>
            <a:ext cx="3744595" cy="3951604"/>
            <a:chOff x="4016516" y="4402100"/>
            <a:chExt cx="3744595" cy="3951604"/>
          </a:xfrm>
        </p:grpSpPr>
        <p:sp>
          <p:nvSpPr>
            <p:cNvPr id="138" name="object 138" descr=""/>
            <p:cNvSpPr/>
            <p:nvPr/>
          </p:nvSpPr>
          <p:spPr>
            <a:xfrm>
              <a:off x="4020008" y="4405593"/>
              <a:ext cx="3737610" cy="3944620"/>
            </a:xfrm>
            <a:custGeom>
              <a:avLst/>
              <a:gdLst/>
              <a:ahLst/>
              <a:cxnLst/>
              <a:rect l="l" t="t" r="r" b="b"/>
              <a:pathLst>
                <a:path w="3737609" h="3944620">
                  <a:moveTo>
                    <a:pt x="3737441" y="0"/>
                  </a:moveTo>
                  <a:lnTo>
                    <a:pt x="0" y="0"/>
                  </a:lnTo>
                  <a:lnTo>
                    <a:pt x="0" y="3944063"/>
                  </a:lnTo>
                  <a:lnTo>
                    <a:pt x="3737441" y="3944063"/>
                  </a:lnTo>
                  <a:lnTo>
                    <a:pt x="373744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9" name="object 139" descr=""/>
            <p:cNvSpPr/>
            <p:nvPr/>
          </p:nvSpPr>
          <p:spPr>
            <a:xfrm>
              <a:off x="4020008" y="4405593"/>
              <a:ext cx="3737610" cy="3944620"/>
            </a:xfrm>
            <a:custGeom>
              <a:avLst/>
              <a:gdLst/>
              <a:ahLst/>
              <a:cxnLst/>
              <a:rect l="l" t="t" r="r" b="b"/>
              <a:pathLst>
                <a:path w="3737609" h="3944620">
                  <a:moveTo>
                    <a:pt x="3737441" y="3944063"/>
                  </a:moveTo>
                  <a:lnTo>
                    <a:pt x="0" y="3944063"/>
                  </a:lnTo>
                  <a:lnTo>
                    <a:pt x="0" y="0"/>
                  </a:lnTo>
                  <a:lnTo>
                    <a:pt x="3737441" y="0"/>
                  </a:lnTo>
                  <a:lnTo>
                    <a:pt x="3737441" y="3944063"/>
                  </a:lnTo>
                  <a:close/>
                </a:path>
              </a:pathLst>
            </a:custGeom>
            <a:ln w="6648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40" name="object 140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154195" y="5573160"/>
              <a:ext cx="1029591" cy="910079"/>
            </a:xfrm>
            <a:prstGeom prst="rect">
              <a:avLst/>
            </a:prstGeom>
          </p:spPr>
        </p:pic>
        <p:pic>
          <p:nvPicPr>
            <p:cNvPr id="141" name="object 141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079290" y="4635506"/>
              <a:ext cx="1052678" cy="900711"/>
            </a:xfrm>
            <a:prstGeom prst="rect">
              <a:avLst/>
            </a:prstGeom>
          </p:spPr>
        </p:pic>
      </p:grpSp>
      <p:sp>
        <p:nvSpPr>
          <p:cNvPr id="142" name="object 142" descr=""/>
          <p:cNvSpPr txBox="1"/>
          <p:nvPr/>
        </p:nvSpPr>
        <p:spPr>
          <a:xfrm>
            <a:off x="7010544" y="6625635"/>
            <a:ext cx="292100" cy="1371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dirty="0" sz="700" spc="-10">
                <a:solidFill>
                  <a:srgbClr val="231F20"/>
                </a:solidFill>
                <a:latin typeface="Times New Roman"/>
                <a:cs typeface="Times New Roman"/>
              </a:rPr>
              <a:t>Sample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143" name="object 143" descr=""/>
          <p:cNvSpPr txBox="1"/>
          <p:nvPr/>
        </p:nvSpPr>
        <p:spPr>
          <a:xfrm>
            <a:off x="6971732" y="6737325"/>
            <a:ext cx="370205" cy="1371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dirty="0" sz="700" spc="-10">
                <a:solidFill>
                  <a:srgbClr val="231F20"/>
                </a:solidFill>
                <a:latin typeface="Times New Roman"/>
                <a:cs typeface="Times New Roman"/>
              </a:rPr>
              <a:t>FDS7986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144" name="object 144" descr=""/>
          <p:cNvSpPr txBox="1"/>
          <p:nvPr/>
        </p:nvSpPr>
        <p:spPr>
          <a:xfrm>
            <a:off x="6645988" y="5411053"/>
            <a:ext cx="1007110" cy="1358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[C]</a:t>
            </a:r>
            <a:r>
              <a:rPr dirty="0" sz="700" spc="225">
                <a:solidFill>
                  <a:srgbClr val="231F20"/>
                </a:solidFill>
                <a:latin typeface="Times New Roman"/>
                <a:cs typeface="Times New Roman"/>
              </a:rPr>
              <a:t> 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Expansion</a:t>
            </a:r>
            <a:r>
              <a:rPr dirty="0" sz="700" spc="225">
                <a:solidFill>
                  <a:srgbClr val="231F20"/>
                </a:solidFill>
                <a:latin typeface="Times New Roman"/>
                <a:cs typeface="Times New Roman"/>
              </a:rPr>
              <a:t> 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of</a:t>
            </a:r>
            <a:r>
              <a:rPr dirty="0" sz="700" spc="229">
                <a:solidFill>
                  <a:srgbClr val="231F20"/>
                </a:solidFill>
                <a:latin typeface="Times New Roman"/>
                <a:cs typeface="Times New Roman"/>
              </a:rPr>
              <a:t>  </a:t>
            </a:r>
            <a:r>
              <a:rPr dirty="0" sz="700" spc="-25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145" name="object 145" descr=""/>
          <p:cNvSpPr txBox="1"/>
          <p:nvPr/>
        </p:nvSpPr>
        <p:spPr>
          <a:xfrm>
            <a:off x="6198255" y="5521147"/>
            <a:ext cx="1454785" cy="1358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selection</a:t>
            </a:r>
            <a:r>
              <a:rPr dirty="0" sz="700" spc="1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to</a:t>
            </a:r>
            <a:r>
              <a:rPr dirty="0" sz="700" spc="2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include</a:t>
            </a:r>
            <a:r>
              <a:rPr dirty="0" sz="700" spc="1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more</a:t>
            </a:r>
            <a:r>
              <a:rPr dirty="0" sz="700" spc="2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signal</a:t>
            </a:r>
            <a:r>
              <a:rPr dirty="0" sz="700" spc="2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 spc="-10">
                <a:solidFill>
                  <a:srgbClr val="231F20"/>
                </a:solidFill>
                <a:latin typeface="Times New Roman"/>
                <a:cs typeface="Times New Roman"/>
              </a:rPr>
              <a:t>outside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146" name="object 146" descr=""/>
          <p:cNvSpPr txBox="1"/>
          <p:nvPr/>
        </p:nvSpPr>
        <p:spPr>
          <a:xfrm>
            <a:off x="4126952" y="6716492"/>
            <a:ext cx="1243330" cy="134683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R="5080">
              <a:lnSpc>
                <a:spcPct val="103200"/>
              </a:lnSpc>
              <a:spcBef>
                <a:spcPts val="95"/>
              </a:spcBef>
            </a:pPr>
            <a:r>
              <a:rPr dirty="0" u="sng" sz="700" i="1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Figure</a:t>
            </a:r>
            <a:r>
              <a:rPr dirty="0" u="sng" sz="700" spc="190" i="1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700" i="1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9</a:t>
            </a:r>
            <a:r>
              <a:rPr dirty="0" u="sng" sz="700" spc="195" i="1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700" i="1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[Right]</a:t>
            </a:r>
            <a:r>
              <a:rPr dirty="0" u="none" sz="700" spc="195" i="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-</a:t>
            </a:r>
            <a:r>
              <a:rPr dirty="0" u="none" sz="700" spc="16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Two</a:t>
            </a:r>
            <a:r>
              <a:rPr dirty="0" u="none" sz="700" spc="19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 spc="-10">
                <a:solidFill>
                  <a:srgbClr val="231F20"/>
                </a:solidFill>
                <a:latin typeface="Times New Roman"/>
                <a:cs typeface="Times New Roman"/>
              </a:rPr>
              <a:t>widely</a:t>
            </a:r>
            <a:r>
              <a:rPr dirty="0" u="none" sz="700" spc="5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different</a:t>
            </a:r>
            <a:r>
              <a:rPr dirty="0" u="none" sz="700" spc="9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ages</a:t>
            </a:r>
            <a:r>
              <a:rPr dirty="0" u="none" sz="700" spc="9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produced</a:t>
            </a:r>
            <a:r>
              <a:rPr dirty="0" u="none" sz="700" spc="9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from</a:t>
            </a:r>
            <a:r>
              <a:rPr dirty="0" u="none" sz="700" spc="9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 spc="-25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dirty="0" u="none" sz="700" spc="5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same</a:t>
            </a:r>
            <a:r>
              <a:rPr dirty="0" u="none" sz="700" spc="6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sample,</a:t>
            </a:r>
            <a:r>
              <a:rPr dirty="0" u="none" sz="700" spc="7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dirty="0" u="none" sz="700" spc="7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calcite</a:t>
            </a:r>
            <a:r>
              <a:rPr dirty="0" u="none" sz="700" spc="7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vein</a:t>
            </a:r>
            <a:r>
              <a:rPr dirty="0" u="none" sz="700" spc="7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 spc="-20">
                <a:solidFill>
                  <a:srgbClr val="231F20"/>
                </a:solidFill>
                <a:latin typeface="Times New Roman"/>
                <a:cs typeface="Times New Roman"/>
              </a:rPr>
              <a:t>from</a:t>
            </a:r>
            <a:r>
              <a:rPr dirty="0" u="none" sz="700" spc="5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dirty="0" u="none" sz="700" spc="210">
                <a:solidFill>
                  <a:srgbClr val="231F20"/>
                </a:solidFill>
                <a:latin typeface="Times New Roman"/>
                <a:cs typeface="Times New Roman"/>
              </a:rPr>
              <a:t> 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Green</a:t>
            </a:r>
            <a:r>
              <a:rPr dirty="0" u="none" sz="700" spc="215">
                <a:solidFill>
                  <a:srgbClr val="231F20"/>
                </a:solidFill>
                <a:latin typeface="Times New Roman"/>
                <a:cs typeface="Times New Roman"/>
              </a:rPr>
              <a:t> 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River</a:t>
            </a:r>
            <a:r>
              <a:rPr dirty="0" u="none" sz="700" spc="215">
                <a:solidFill>
                  <a:srgbClr val="231F20"/>
                </a:solidFill>
                <a:latin typeface="Times New Roman"/>
                <a:cs typeface="Times New Roman"/>
              </a:rPr>
              <a:t>  </a:t>
            </a:r>
            <a:r>
              <a:rPr dirty="0" u="none" sz="700" spc="-10">
                <a:solidFill>
                  <a:srgbClr val="231F20"/>
                </a:solidFill>
                <a:latin typeface="Times New Roman"/>
                <a:cs typeface="Times New Roman"/>
              </a:rPr>
              <a:t>Formation.</a:t>
            </a:r>
            <a:r>
              <a:rPr dirty="0" u="none" sz="700" spc="5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Variations</a:t>
            </a:r>
            <a:r>
              <a:rPr dirty="0" u="none" sz="700" spc="34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in</a:t>
            </a:r>
            <a:r>
              <a:rPr dirty="0" u="none" sz="700" spc="35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age</a:t>
            </a:r>
            <a:r>
              <a:rPr dirty="0" u="none" sz="700" spc="35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are</a:t>
            </a:r>
            <a:r>
              <a:rPr dirty="0" u="none" sz="700" spc="35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 spc="-10">
                <a:solidFill>
                  <a:srgbClr val="231F20"/>
                </a:solidFill>
                <a:latin typeface="Times New Roman"/>
                <a:cs typeface="Times New Roman"/>
              </a:rPr>
              <a:t>brought</a:t>
            </a:r>
            <a:r>
              <a:rPr dirty="0" u="none" sz="700" spc="5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about</a:t>
            </a:r>
            <a:r>
              <a:rPr dirty="0" u="none" sz="700" spc="185">
                <a:solidFill>
                  <a:srgbClr val="231F20"/>
                </a:solidFill>
                <a:latin typeface="Times New Roman"/>
                <a:cs typeface="Times New Roman"/>
              </a:rPr>
              <a:t> 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by</a:t>
            </a:r>
            <a:r>
              <a:rPr dirty="0" u="none" sz="700" spc="185">
                <a:solidFill>
                  <a:srgbClr val="231F20"/>
                </a:solidFill>
                <a:latin typeface="Times New Roman"/>
                <a:cs typeface="Times New Roman"/>
              </a:rPr>
              <a:t> 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signal</a:t>
            </a:r>
            <a:r>
              <a:rPr dirty="0" u="none" sz="700" spc="185">
                <a:solidFill>
                  <a:srgbClr val="231F20"/>
                </a:solidFill>
                <a:latin typeface="Times New Roman"/>
                <a:cs typeface="Times New Roman"/>
              </a:rPr>
              <a:t> 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forcing,</a:t>
            </a:r>
            <a:r>
              <a:rPr dirty="0" u="none" sz="700" spc="190">
                <a:solidFill>
                  <a:srgbClr val="231F20"/>
                </a:solidFill>
                <a:latin typeface="Times New Roman"/>
                <a:cs typeface="Times New Roman"/>
              </a:rPr>
              <a:t>  </a:t>
            </a:r>
            <a:r>
              <a:rPr dirty="0" u="none" sz="700" spc="-25">
                <a:solidFill>
                  <a:srgbClr val="231F20"/>
                </a:solidFill>
                <a:latin typeface="Times New Roman"/>
                <a:cs typeface="Times New Roman"/>
              </a:rPr>
              <a:t>as</a:t>
            </a:r>
            <a:r>
              <a:rPr dirty="0" u="none" sz="700" spc="5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described</a:t>
            </a:r>
            <a:r>
              <a:rPr dirty="0" u="none" sz="700" spc="21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above,</a:t>
            </a:r>
            <a:r>
              <a:rPr dirty="0" u="none" sz="700" spc="21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and</a:t>
            </a:r>
            <a:r>
              <a:rPr dirty="0" u="none" sz="700" spc="21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by</a:t>
            </a:r>
            <a:r>
              <a:rPr dirty="0" u="none" sz="700" spc="21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 spc="-10">
                <a:solidFill>
                  <a:srgbClr val="231F20"/>
                </a:solidFill>
                <a:latin typeface="Times New Roman"/>
                <a:cs typeface="Times New Roman"/>
              </a:rPr>
              <a:t>biased</a:t>
            </a:r>
            <a:r>
              <a:rPr dirty="0" u="none" sz="700" spc="5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exlusion</a:t>
            </a:r>
            <a:r>
              <a:rPr dirty="0" u="none" sz="700" spc="2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of</a:t>
            </a:r>
            <a:r>
              <a:rPr dirty="0" u="none" sz="700" spc="22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data</a:t>
            </a:r>
            <a:r>
              <a:rPr dirty="0" u="none" sz="700" spc="2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 spc="-10">
                <a:solidFill>
                  <a:srgbClr val="231F20"/>
                </a:solidFill>
                <a:latin typeface="Times New Roman"/>
                <a:cs typeface="Times New Roman"/>
              </a:rPr>
              <a:t>points.</a:t>
            </a:r>
            <a:endParaRPr sz="700">
              <a:latin typeface="Times New Roman"/>
              <a:cs typeface="Times New Roman"/>
            </a:endParaRPr>
          </a:p>
          <a:p>
            <a:pPr algn="just" marR="5080">
              <a:lnSpc>
                <a:spcPct val="103200"/>
              </a:lnSpc>
            </a:pPr>
            <a:r>
              <a:rPr dirty="0" sz="700" b="1">
                <a:solidFill>
                  <a:srgbClr val="231F20"/>
                </a:solidFill>
                <a:latin typeface="Times New Roman"/>
                <a:cs typeface="Times New Roman"/>
              </a:rPr>
              <a:t>Thus,</a:t>
            </a:r>
            <a:r>
              <a:rPr dirty="0" sz="700" spc="229" b="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 b="1">
                <a:solidFill>
                  <a:srgbClr val="231F20"/>
                </a:solidFill>
                <a:latin typeface="Times New Roman"/>
                <a:cs typeface="Times New Roman"/>
              </a:rPr>
              <a:t>it</a:t>
            </a:r>
            <a:r>
              <a:rPr dirty="0" sz="700" spc="235" b="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 b="1">
                <a:solidFill>
                  <a:srgbClr val="231F20"/>
                </a:solidFill>
                <a:latin typeface="Times New Roman"/>
                <a:cs typeface="Times New Roman"/>
              </a:rPr>
              <a:t>is</a:t>
            </a:r>
            <a:r>
              <a:rPr dirty="0" sz="700" spc="235" b="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 b="1">
                <a:solidFill>
                  <a:srgbClr val="231F20"/>
                </a:solidFill>
                <a:latin typeface="Times New Roman"/>
                <a:cs typeface="Times New Roman"/>
              </a:rPr>
              <a:t>demonstrated</a:t>
            </a:r>
            <a:r>
              <a:rPr dirty="0" sz="700" spc="235" b="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 spc="-20" b="1">
                <a:solidFill>
                  <a:srgbClr val="231F20"/>
                </a:solidFill>
                <a:latin typeface="Times New Roman"/>
                <a:cs typeface="Times New Roman"/>
              </a:rPr>
              <a:t>that</a:t>
            </a:r>
            <a:r>
              <a:rPr dirty="0" sz="700" spc="500" b="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 b="1">
                <a:solidFill>
                  <a:srgbClr val="231F20"/>
                </a:solidFill>
                <a:latin typeface="Times New Roman"/>
                <a:cs typeface="Times New Roman"/>
              </a:rPr>
              <a:t>researcher</a:t>
            </a:r>
            <a:r>
              <a:rPr dirty="0" sz="700" spc="185" b="1">
                <a:solidFill>
                  <a:srgbClr val="231F20"/>
                </a:solidFill>
                <a:latin typeface="Times New Roman"/>
                <a:cs typeface="Times New Roman"/>
              </a:rPr>
              <a:t>  </a:t>
            </a:r>
            <a:r>
              <a:rPr dirty="0" sz="700" b="1">
                <a:solidFill>
                  <a:srgbClr val="231F20"/>
                </a:solidFill>
                <a:latin typeface="Times New Roman"/>
                <a:cs typeface="Times New Roman"/>
              </a:rPr>
              <a:t>bias</a:t>
            </a:r>
            <a:r>
              <a:rPr dirty="0" sz="700" spc="195" b="1">
                <a:solidFill>
                  <a:srgbClr val="231F20"/>
                </a:solidFill>
                <a:latin typeface="Times New Roman"/>
                <a:cs typeface="Times New Roman"/>
              </a:rPr>
              <a:t>  </a:t>
            </a:r>
            <a:r>
              <a:rPr dirty="0" sz="700" b="1">
                <a:solidFill>
                  <a:srgbClr val="231F20"/>
                </a:solidFill>
                <a:latin typeface="Times New Roman"/>
                <a:cs typeface="Times New Roman"/>
              </a:rPr>
              <a:t>may</a:t>
            </a:r>
            <a:r>
              <a:rPr dirty="0" sz="700" spc="195" b="1">
                <a:solidFill>
                  <a:srgbClr val="231F20"/>
                </a:solidFill>
                <a:latin typeface="Times New Roman"/>
                <a:cs typeface="Times New Roman"/>
              </a:rPr>
              <a:t>  </a:t>
            </a:r>
            <a:r>
              <a:rPr dirty="0" sz="700" spc="-10" b="1">
                <a:solidFill>
                  <a:srgbClr val="231F20"/>
                </a:solidFill>
                <a:latin typeface="Times New Roman"/>
                <a:cs typeface="Times New Roman"/>
              </a:rPr>
              <a:t>easily</a:t>
            </a:r>
            <a:r>
              <a:rPr dirty="0" sz="700" spc="500" b="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 b="1">
                <a:solidFill>
                  <a:srgbClr val="231F20"/>
                </a:solidFill>
                <a:latin typeface="Times New Roman"/>
                <a:cs typeface="Times New Roman"/>
              </a:rPr>
              <a:t>influence</a:t>
            </a:r>
            <a:r>
              <a:rPr dirty="0" sz="700" spc="35" b="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 b="1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dirty="0" sz="700" spc="40" b="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 b="1">
                <a:solidFill>
                  <a:srgbClr val="231F20"/>
                </a:solidFill>
                <a:latin typeface="Times New Roman"/>
                <a:cs typeface="Times New Roman"/>
              </a:rPr>
              <a:t>outcome</a:t>
            </a:r>
            <a:r>
              <a:rPr dirty="0" sz="700" spc="40" b="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 b="1">
                <a:solidFill>
                  <a:srgbClr val="231F20"/>
                </a:solidFill>
                <a:latin typeface="Times New Roman"/>
                <a:cs typeface="Times New Roman"/>
              </a:rPr>
              <a:t>of</a:t>
            </a:r>
            <a:r>
              <a:rPr dirty="0" sz="700" spc="40" b="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 spc="-10" b="1">
                <a:solidFill>
                  <a:srgbClr val="231F20"/>
                </a:solidFill>
                <a:latin typeface="Times New Roman"/>
                <a:cs typeface="Times New Roman"/>
              </a:rPr>
              <a:t>calcite</a:t>
            </a:r>
            <a:r>
              <a:rPr dirty="0" sz="700" spc="500" b="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 b="1">
                <a:solidFill>
                  <a:srgbClr val="231F20"/>
                </a:solidFill>
                <a:latin typeface="Times New Roman"/>
                <a:cs typeface="Times New Roman"/>
              </a:rPr>
              <a:t>U-Pb</a:t>
            </a:r>
            <a:r>
              <a:rPr dirty="0" sz="700" spc="50" b="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 spc="-10" b="1">
                <a:solidFill>
                  <a:srgbClr val="231F20"/>
                </a:solidFill>
                <a:latin typeface="Times New Roman"/>
                <a:cs typeface="Times New Roman"/>
              </a:rPr>
              <a:t>geochronology.</a:t>
            </a:r>
            <a:endParaRPr sz="700">
              <a:latin typeface="Times New Roman"/>
              <a:cs typeface="Times New Roman"/>
            </a:endParaRPr>
          </a:p>
        </p:txBody>
      </p:sp>
      <p:grpSp>
        <p:nvGrpSpPr>
          <p:cNvPr id="147" name="object 147" descr=""/>
          <p:cNvGrpSpPr/>
          <p:nvPr/>
        </p:nvGrpSpPr>
        <p:grpSpPr>
          <a:xfrm>
            <a:off x="5152702" y="4695035"/>
            <a:ext cx="1002665" cy="1790700"/>
            <a:chOff x="5152702" y="4695035"/>
            <a:chExt cx="1002665" cy="1790700"/>
          </a:xfrm>
        </p:grpSpPr>
        <p:pic>
          <p:nvPicPr>
            <p:cNvPr id="148" name="object 148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5290223" y="4695035"/>
              <a:ext cx="854117" cy="781636"/>
            </a:xfrm>
            <a:prstGeom prst="rect">
              <a:avLst/>
            </a:prstGeom>
          </p:spPr>
        </p:pic>
        <p:pic>
          <p:nvPicPr>
            <p:cNvPr id="149" name="object 149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5280334" y="5591590"/>
              <a:ext cx="864006" cy="769422"/>
            </a:xfrm>
            <a:prstGeom prst="rect">
              <a:avLst/>
            </a:prstGeom>
          </p:spPr>
        </p:pic>
        <p:sp>
          <p:nvSpPr>
            <p:cNvPr id="150" name="object 150" descr=""/>
            <p:cNvSpPr/>
            <p:nvPr/>
          </p:nvSpPr>
          <p:spPr>
            <a:xfrm>
              <a:off x="5154607" y="5516743"/>
              <a:ext cx="998855" cy="967105"/>
            </a:xfrm>
            <a:custGeom>
              <a:avLst/>
              <a:gdLst/>
              <a:ahLst/>
              <a:cxnLst/>
              <a:rect l="l" t="t" r="r" b="b"/>
              <a:pathLst>
                <a:path w="998854" h="967104">
                  <a:moveTo>
                    <a:pt x="998596" y="966496"/>
                  </a:moveTo>
                  <a:lnTo>
                    <a:pt x="0" y="966496"/>
                  </a:lnTo>
                  <a:lnTo>
                    <a:pt x="0" y="0"/>
                  </a:lnTo>
                  <a:lnTo>
                    <a:pt x="998596" y="0"/>
                  </a:lnTo>
                  <a:lnTo>
                    <a:pt x="998596" y="966496"/>
                  </a:lnTo>
                  <a:close/>
                </a:path>
              </a:pathLst>
            </a:custGeom>
            <a:ln w="3324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1" name="object 151" descr=""/>
          <p:cNvSpPr txBox="1"/>
          <p:nvPr/>
        </p:nvSpPr>
        <p:spPr>
          <a:xfrm>
            <a:off x="4096766" y="5504205"/>
            <a:ext cx="45720" cy="9334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r>
              <a:rPr dirty="0" sz="450" spc="-50">
                <a:solidFill>
                  <a:srgbClr val="231F20"/>
                </a:solidFill>
                <a:latin typeface="Myriad Pro"/>
                <a:cs typeface="Myriad Pro"/>
              </a:rPr>
              <a:t>C</a:t>
            </a:r>
            <a:endParaRPr sz="450">
              <a:latin typeface="Myriad Pro"/>
              <a:cs typeface="Myriad Pro"/>
            </a:endParaRPr>
          </a:p>
        </p:txBody>
      </p:sp>
      <p:sp>
        <p:nvSpPr>
          <p:cNvPr id="152" name="object 152" descr=""/>
          <p:cNvSpPr txBox="1"/>
          <p:nvPr/>
        </p:nvSpPr>
        <p:spPr>
          <a:xfrm>
            <a:off x="5775678" y="5587872"/>
            <a:ext cx="365125" cy="7810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dirty="0" sz="350">
                <a:solidFill>
                  <a:srgbClr val="231F20"/>
                </a:solidFill>
                <a:latin typeface="Myriad Pro"/>
                <a:cs typeface="Myriad Pro"/>
              </a:rPr>
              <a:t>123</a:t>
            </a:r>
            <a:r>
              <a:rPr dirty="0" sz="350" spc="-10">
                <a:solidFill>
                  <a:srgbClr val="231F20"/>
                </a:solidFill>
                <a:latin typeface="Myriad Pro"/>
                <a:cs typeface="Myriad Pro"/>
              </a:rPr>
              <a:t> </a:t>
            </a:r>
            <a:r>
              <a:rPr dirty="0" sz="350">
                <a:solidFill>
                  <a:srgbClr val="231F20"/>
                </a:solidFill>
                <a:latin typeface="Myriad Pro"/>
                <a:cs typeface="Myriad Pro"/>
              </a:rPr>
              <a:t>±</a:t>
            </a:r>
            <a:r>
              <a:rPr dirty="0" sz="350" spc="-10">
                <a:solidFill>
                  <a:srgbClr val="231F20"/>
                </a:solidFill>
                <a:latin typeface="Myriad Pro"/>
                <a:cs typeface="Myriad Pro"/>
              </a:rPr>
              <a:t> </a:t>
            </a:r>
            <a:r>
              <a:rPr dirty="0" sz="350">
                <a:solidFill>
                  <a:srgbClr val="231F20"/>
                </a:solidFill>
                <a:latin typeface="Myriad Pro"/>
                <a:cs typeface="Myriad Pro"/>
              </a:rPr>
              <a:t>22</a:t>
            </a:r>
            <a:r>
              <a:rPr dirty="0" sz="350" spc="-10">
                <a:solidFill>
                  <a:srgbClr val="231F20"/>
                </a:solidFill>
                <a:latin typeface="Myriad Pro"/>
                <a:cs typeface="Myriad Pro"/>
              </a:rPr>
              <a:t> </a:t>
            </a:r>
            <a:r>
              <a:rPr dirty="0" sz="350">
                <a:solidFill>
                  <a:srgbClr val="231F20"/>
                </a:solidFill>
                <a:latin typeface="Myriad Pro"/>
                <a:cs typeface="Myriad Pro"/>
              </a:rPr>
              <a:t>Ma</a:t>
            </a:r>
            <a:r>
              <a:rPr dirty="0" sz="350" spc="-10">
                <a:solidFill>
                  <a:srgbClr val="231F20"/>
                </a:solidFill>
                <a:latin typeface="Myriad Pro"/>
                <a:cs typeface="Myriad Pro"/>
              </a:rPr>
              <a:t> (n=77)</a:t>
            </a:r>
            <a:endParaRPr sz="350">
              <a:latin typeface="Myriad Pro"/>
              <a:cs typeface="Myriad Pro"/>
            </a:endParaRPr>
          </a:p>
        </p:txBody>
      </p:sp>
      <p:sp>
        <p:nvSpPr>
          <p:cNvPr id="153" name="object 153" descr=""/>
          <p:cNvSpPr txBox="1"/>
          <p:nvPr/>
        </p:nvSpPr>
        <p:spPr>
          <a:xfrm>
            <a:off x="5858391" y="5631241"/>
            <a:ext cx="1820545" cy="68643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339725" marR="30480" indent="-314960">
              <a:lnSpc>
                <a:spcPct val="103200"/>
              </a:lnSpc>
              <a:spcBef>
                <a:spcPts val="95"/>
              </a:spcBef>
            </a:pPr>
            <a:r>
              <a:rPr dirty="0" baseline="47619" sz="525" spc="-15">
                <a:solidFill>
                  <a:srgbClr val="231F20"/>
                </a:solidFill>
                <a:latin typeface="Myriad Pro"/>
                <a:cs typeface="Myriad Pro"/>
              </a:rPr>
              <a:t>MSWD</a:t>
            </a:r>
            <a:r>
              <a:rPr dirty="0" baseline="47619" sz="525" spc="-7">
                <a:solidFill>
                  <a:srgbClr val="231F20"/>
                </a:solidFill>
                <a:latin typeface="Myriad Pro"/>
                <a:cs typeface="Myriad Pro"/>
              </a:rPr>
              <a:t> </a:t>
            </a:r>
            <a:r>
              <a:rPr dirty="0" baseline="47619" sz="525">
                <a:solidFill>
                  <a:srgbClr val="231F20"/>
                </a:solidFill>
                <a:latin typeface="Myriad Pro"/>
                <a:cs typeface="Myriad Pro"/>
              </a:rPr>
              <a:t>= 0.98</a:t>
            </a:r>
            <a:r>
              <a:rPr dirty="0" baseline="47619" sz="525" spc="322">
                <a:solidFill>
                  <a:srgbClr val="231F20"/>
                </a:solidFill>
                <a:latin typeface="Myriad Pro"/>
                <a:cs typeface="Myriad Pro"/>
              </a:rPr>
              <a:t> 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of</a:t>
            </a:r>
            <a:r>
              <a:rPr dirty="0" sz="700" spc="33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dirty="0" sz="700" spc="33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peak</a:t>
            </a:r>
            <a:r>
              <a:rPr dirty="0" sz="700" spc="33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area.</a:t>
            </a:r>
            <a:r>
              <a:rPr dirty="0" sz="700" spc="33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[D]</a:t>
            </a:r>
            <a:r>
              <a:rPr dirty="0" sz="700" spc="22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Altering</a:t>
            </a:r>
            <a:r>
              <a:rPr dirty="0" sz="700" spc="33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 spc="-25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dirty="0" sz="700" spc="5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selection</a:t>
            </a:r>
            <a:r>
              <a:rPr dirty="0" sz="700" spc="180">
                <a:solidFill>
                  <a:srgbClr val="231F20"/>
                </a:solidFill>
                <a:latin typeface="Times New Roman"/>
                <a:cs typeface="Times New Roman"/>
              </a:rPr>
              <a:t> 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significantly</a:t>
            </a:r>
            <a:r>
              <a:rPr dirty="0" sz="700" spc="180">
                <a:solidFill>
                  <a:srgbClr val="231F20"/>
                </a:solidFill>
                <a:latin typeface="Times New Roman"/>
                <a:cs typeface="Times New Roman"/>
              </a:rPr>
              <a:t> 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changes</a:t>
            </a:r>
            <a:r>
              <a:rPr dirty="0" sz="700" spc="180">
                <a:solidFill>
                  <a:srgbClr val="231F20"/>
                </a:solidFill>
                <a:latin typeface="Times New Roman"/>
                <a:cs typeface="Times New Roman"/>
              </a:rPr>
              <a:t>  </a:t>
            </a:r>
            <a:r>
              <a:rPr dirty="0" sz="700" spc="-25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dirty="0" sz="700" spc="5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location</a:t>
            </a:r>
            <a:r>
              <a:rPr dirty="0" sz="700" spc="36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and</a:t>
            </a:r>
            <a:r>
              <a:rPr dirty="0" sz="700" spc="36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error</a:t>
            </a:r>
            <a:r>
              <a:rPr dirty="0" sz="700" spc="36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of</a:t>
            </a:r>
            <a:r>
              <a:rPr dirty="0" sz="700" spc="36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dirty="0" sz="700" spc="36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 spc="-10">
                <a:solidFill>
                  <a:srgbClr val="231F20"/>
                </a:solidFill>
                <a:latin typeface="Times New Roman"/>
                <a:cs typeface="Times New Roman"/>
              </a:rPr>
              <a:t>resulting</a:t>
            </a:r>
            <a:r>
              <a:rPr dirty="0" sz="700" spc="5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baseline="34722" sz="600">
                <a:solidFill>
                  <a:srgbClr val="231F20"/>
                </a:solidFill>
                <a:latin typeface="Times New Roman"/>
                <a:cs typeface="Times New Roman"/>
              </a:rPr>
              <a:t>238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U/</a:t>
            </a:r>
            <a:r>
              <a:rPr dirty="0" baseline="34722" sz="600">
                <a:solidFill>
                  <a:srgbClr val="231F20"/>
                </a:solidFill>
                <a:latin typeface="Times New Roman"/>
                <a:cs typeface="Times New Roman"/>
              </a:rPr>
              <a:t>206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Pb</a:t>
            </a:r>
            <a:r>
              <a:rPr dirty="0" sz="700" spc="114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vs</a:t>
            </a:r>
            <a:r>
              <a:rPr dirty="0" sz="700" spc="114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baseline="34722" sz="600">
                <a:solidFill>
                  <a:srgbClr val="231F20"/>
                </a:solidFill>
                <a:latin typeface="Times New Roman"/>
                <a:cs typeface="Times New Roman"/>
              </a:rPr>
              <a:t>207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Pb/</a:t>
            </a:r>
            <a:r>
              <a:rPr dirty="0" baseline="34722" sz="600">
                <a:solidFill>
                  <a:srgbClr val="231F20"/>
                </a:solidFill>
                <a:latin typeface="Times New Roman"/>
                <a:cs typeface="Times New Roman"/>
              </a:rPr>
              <a:t>206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Pb</a:t>
            </a:r>
            <a:r>
              <a:rPr dirty="0" sz="700" spc="114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elipse.</a:t>
            </a:r>
            <a:r>
              <a:rPr dirty="0" sz="700" spc="12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If</a:t>
            </a:r>
            <a:r>
              <a:rPr dirty="0" sz="700" spc="114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 spc="-20">
                <a:solidFill>
                  <a:srgbClr val="231F20"/>
                </a:solidFill>
                <a:latin typeface="Times New Roman"/>
                <a:cs typeface="Times New Roman"/>
              </a:rPr>
              <a:t>done</a:t>
            </a:r>
            <a:r>
              <a:rPr dirty="0" sz="700" spc="5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with</a:t>
            </a:r>
            <a:r>
              <a:rPr dirty="0" sz="700" spc="25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enough</a:t>
            </a:r>
            <a:r>
              <a:rPr dirty="0" sz="700" spc="25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selections,</a:t>
            </a:r>
            <a:r>
              <a:rPr dirty="0" sz="700" spc="25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dirty="0" sz="700" spc="25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 spc="-10">
                <a:solidFill>
                  <a:srgbClr val="231F20"/>
                </a:solidFill>
                <a:latin typeface="Times New Roman"/>
                <a:cs typeface="Times New Roman"/>
              </a:rPr>
              <a:t>isochron</a:t>
            </a:r>
            <a:r>
              <a:rPr dirty="0" sz="700" spc="5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may</a:t>
            </a:r>
            <a:r>
              <a:rPr dirty="0" sz="700" spc="195">
                <a:solidFill>
                  <a:srgbClr val="231F20"/>
                </a:solidFill>
                <a:latin typeface="Times New Roman"/>
                <a:cs typeface="Times New Roman"/>
              </a:rPr>
              <a:t> 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be</a:t>
            </a:r>
            <a:r>
              <a:rPr dirty="0" sz="700" spc="200">
                <a:solidFill>
                  <a:srgbClr val="231F20"/>
                </a:solidFill>
                <a:latin typeface="Times New Roman"/>
                <a:cs typeface="Times New Roman"/>
              </a:rPr>
              <a:t> 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changed</a:t>
            </a:r>
            <a:r>
              <a:rPr dirty="0" sz="700" spc="200">
                <a:solidFill>
                  <a:srgbClr val="231F20"/>
                </a:solidFill>
                <a:latin typeface="Times New Roman"/>
                <a:cs typeface="Times New Roman"/>
              </a:rPr>
              <a:t> 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significantly</a:t>
            </a:r>
            <a:r>
              <a:rPr dirty="0" sz="700" spc="200">
                <a:solidFill>
                  <a:srgbClr val="231F20"/>
                </a:solidFill>
                <a:latin typeface="Times New Roman"/>
                <a:cs typeface="Times New Roman"/>
              </a:rPr>
              <a:t>  </a:t>
            </a:r>
            <a:r>
              <a:rPr dirty="0" sz="700" spc="-25">
                <a:solidFill>
                  <a:srgbClr val="231F20"/>
                </a:solidFill>
                <a:latin typeface="Times New Roman"/>
                <a:cs typeface="Times New Roman"/>
              </a:rPr>
              <a:t>to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154" name="object 154" descr=""/>
          <p:cNvSpPr txBox="1"/>
          <p:nvPr/>
        </p:nvSpPr>
        <p:spPr>
          <a:xfrm>
            <a:off x="5166232" y="5886344"/>
            <a:ext cx="78105" cy="214629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385"/>
              </a:lnSpc>
            </a:pPr>
            <a:r>
              <a:rPr dirty="0" sz="200" spc="-10">
                <a:solidFill>
                  <a:srgbClr val="231F20"/>
                </a:solidFill>
                <a:latin typeface="Myriad Pro"/>
                <a:cs typeface="Myriad Pro"/>
              </a:rPr>
              <a:t>207</a:t>
            </a:r>
            <a:r>
              <a:rPr dirty="0" baseline="-15873" sz="525" spc="-15">
                <a:solidFill>
                  <a:srgbClr val="231F20"/>
                </a:solidFill>
                <a:latin typeface="Myriad Pro"/>
                <a:cs typeface="Myriad Pro"/>
              </a:rPr>
              <a:t>Pb/</a:t>
            </a:r>
            <a:r>
              <a:rPr dirty="0" sz="200" spc="-10">
                <a:solidFill>
                  <a:srgbClr val="231F20"/>
                </a:solidFill>
                <a:latin typeface="Myriad Pro"/>
                <a:cs typeface="Myriad Pro"/>
              </a:rPr>
              <a:t>206</a:t>
            </a:r>
            <a:r>
              <a:rPr dirty="0" baseline="-15873" sz="525" spc="-15">
                <a:solidFill>
                  <a:srgbClr val="231F20"/>
                </a:solidFill>
                <a:latin typeface="Myriad Pro"/>
                <a:cs typeface="Myriad Pro"/>
              </a:rPr>
              <a:t>Pb</a:t>
            </a:r>
            <a:endParaRPr baseline="-15873" sz="525">
              <a:latin typeface="Myriad Pro"/>
              <a:cs typeface="Myriad Pro"/>
            </a:endParaRPr>
          </a:p>
        </p:txBody>
      </p:sp>
      <p:sp>
        <p:nvSpPr>
          <p:cNvPr id="155" name="object 155" descr=""/>
          <p:cNvSpPr txBox="1"/>
          <p:nvPr/>
        </p:nvSpPr>
        <p:spPr>
          <a:xfrm>
            <a:off x="5230102" y="5715608"/>
            <a:ext cx="73025" cy="62801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540">
              <a:lnSpc>
                <a:spcPct val="100000"/>
              </a:lnSpc>
              <a:spcBef>
                <a:spcPts val="95"/>
              </a:spcBef>
            </a:pPr>
            <a:r>
              <a:rPr dirty="0" sz="350" spc="-25">
                <a:solidFill>
                  <a:srgbClr val="231F20"/>
                </a:solidFill>
                <a:latin typeface="Myriad Pro"/>
                <a:cs typeface="Myriad Pro"/>
              </a:rPr>
              <a:t>0.8</a:t>
            </a:r>
            <a:endParaRPr sz="350">
              <a:latin typeface="Myriad Pro"/>
              <a:cs typeface="Myriad Pro"/>
            </a:endParaRPr>
          </a:p>
          <a:p>
            <a:pPr>
              <a:lnSpc>
                <a:spcPct val="100000"/>
              </a:lnSpc>
              <a:spcBef>
                <a:spcPts val="265"/>
              </a:spcBef>
            </a:pPr>
            <a:endParaRPr sz="350">
              <a:latin typeface="Myriad Pro"/>
              <a:cs typeface="Myriad Pro"/>
            </a:endParaRPr>
          </a:p>
          <a:p>
            <a:pPr marL="2540">
              <a:lnSpc>
                <a:spcPct val="100000"/>
              </a:lnSpc>
            </a:pPr>
            <a:r>
              <a:rPr dirty="0" sz="350" spc="-25">
                <a:solidFill>
                  <a:srgbClr val="231F20"/>
                </a:solidFill>
                <a:latin typeface="Myriad Pro"/>
                <a:cs typeface="Myriad Pro"/>
              </a:rPr>
              <a:t>0.6</a:t>
            </a:r>
            <a:endParaRPr sz="350">
              <a:latin typeface="Myriad Pro"/>
              <a:cs typeface="Myriad Pro"/>
            </a:endParaRPr>
          </a:p>
          <a:p>
            <a:pPr>
              <a:lnSpc>
                <a:spcPct val="100000"/>
              </a:lnSpc>
              <a:spcBef>
                <a:spcPts val="229"/>
              </a:spcBef>
            </a:pPr>
            <a:endParaRPr sz="350">
              <a:latin typeface="Myriad Pro"/>
              <a:cs typeface="Myriad Pro"/>
            </a:endParaRPr>
          </a:p>
          <a:p>
            <a:pPr marL="7620">
              <a:lnSpc>
                <a:spcPct val="100000"/>
              </a:lnSpc>
            </a:pPr>
            <a:r>
              <a:rPr dirty="0" sz="350" spc="-25">
                <a:solidFill>
                  <a:srgbClr val="231F20"/>
                </a:solidFill>
                <a:latin typeface="Myriad Pro"/>
                <a:cs typeface="Myriad Pro"/>
              </a:rPr>
              <a:t>0.4</a:t>
            </a:r>
            <a:endParaRPr sz="350">
              <a:latin typeface="Myriad Pro"/>
              <a:cs typeface="Myriad Pro"/>
            </a:endParaRPr>
          </a:p>
          <a:p>
            <a:pPr>
              <a:lnSpc>
                <a:spcPct val="100000"/>
              </a:lnSpc>
              <a:spcBef>
                <a:spcPts val="215"/>
              </a:spcBef>
            </a:pPr>
            <a:endParaRPr sz="350">
              <a:latin typeface="Myriad Pro"/>
              <a:cs typeface="Myriad Pro"/>
            </a:endParaRPr>
          </a:p>
          <a:p>
            <a:pPr>
              <a:lnSpc>
                <a:spcPct val="100000"/>
              </a:lnSpc>
            </a:pPr>
            <a:r>
              <a:rPr dirty="0" sz="350" spc="-25">
                <a:solidFill>
                  <a:srgbClr val="231F20"/>
                </a:solidFill>
                <a:latin typeface="Myriad Pro"/>
                <a:cs typeface="Myriad Pro"/>
              </a:rPr>
              <a:t>0.2</a:t>
            </a:r>
            <a:endParaRPr sz="350">
              <a:latin typeface="Myriad Pro"/>
              <a:cs typeface="Myriad Pro"/>
            </a:endParaRPr>
          </a:p>
          <a:p>
            <a:pPr>
              <a:lnSpc>
                <a:spcPct val="100000"/>
              </a:lnSpc>
              <a:spcBef>
                <a:spcPts val="254"/>
              </a:spcBef>
            </a:pPr>
            <a:endParaRPr sz="350">
              <a:latin typeface="Myriad Pro"/>
              <a:cs typeface="Myriad Pro"/>
            </a:endParaRPr>
          </a:p>
          <a:p>
            <a:pPr marL="5715">
              <a:lnSpc>
                <a:spcPct val="100000"/>
              </a:lnSpc>
            </a:pPr>
            <a:r>
              <a:rPr dirty="0" sz="350" spc="-25">
                <a:solidFill>
                  <a:srgbClr val="231F20"/>
                </a:solidFill>
                <a:latin typeface="Myriad Pro"/>
                <a:cs typeface="Myriad Pro"/>
              </a:rPr>
              <a:t>0.0</a:t>
            </a:r>
            <a:endParaRPr sz="350">
              <a:latin typeface="Myriad Pro"/>
              <a:cs typeface="Myriad Pro"/>
            </a:endParaRPr>
          </a:p>
        </p:txBody>
      </p:sp>
      <p:sp>
        <p:nvSpPr>
          <p:cNvPr id="156" name="object 156" descr=""/>
          <p:cNvSpPr txBox="1"/>
          <p:nvPr/>
        </p:nvSpPr>
        <p:spPr>
          <a:xfrm>
            <a:off x="5325283" y="6332915"/>
            <a:ext cx="35560" cy="7810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dirty="0" sz="350" spc="-50">
                <a:solidFill>
                  <a:srgbClr val="231F20"/>
                </a:solidFill>
                <a:latin typeface="Myriad Pro"/>
                <a:cs typeface="Myriad Pro"/>
              </a:rPr>
              <a:t>0</a:t>
            </a:r>
            <a:endParaRPr sz="350">
              <a:latin typeface="Myriad Pro"/>
              <a:cs typeface="Myriad Pro"/>
            </a:endParaRPr>
          </a:p>
        </p:txBody>
      </p:sp>
      <p:sp>
        <p:nvSpPr>
          <p:cNvPr id="157" name="object 157" descr=""/>
          <p:cNvSpPr txBox="1"/>
          <p:nvPr/>
        </p:nvSpPr>
        <p:spPr>
          <a:xfrm>
            <a:off x="5233184" y="5580807"/>
            <a:ext cx="66675" cy="7810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dirty="0" sz="350" spc="-25">
                <a:solidFill>
                  <a:srgbClr val="231F20"/>
                </a:solidFill>
                <a:latin typeface="Myriad Pro"/>
                <a:cs typeface="Myriad Pro"/>
              </a:rPr>
              <a:t>1.0</a:t>
            </a:r>
            <a:endParaRPr sz="350">
              <a:latin typeface="Myriad Pro"/>
              <a:cs typeface="Myriad Pro"/>
            </a:endParaRPr>
          </a:p>
        </p:txBody>
      </p:sp>
      <p:sp>
        <p:nvSpPr>
          <p:cNvPr id="158" name="object 158" descr=""/>
          <p:cNvSpPr/>
          <p:nvPr/>
        </p:nvSpPr>
        <p:spPr>
          <a:xfrm>
            <a:off x="5154607" y="4626186"/>
            <a:ext cx="998855" cy="890905"/>
          </a:xfrm>
          <a:custGeom>
            <a:avLst/>
            <a:gdLst/>
            <a:ahLst/>
            <a:cxnLst/>
            <a:rect l="l" t="t" r="r" b="b"/>
            <a:pathLst>
              <a:path w="998854" h="890904">
                <a:moveTo>
                  <a:pt x="998596" y="890557"/>
                </a:moveTo>
                <a:lnTo>
                  <a:pt x="0" y="890557"/>
                </a:lnTo>
                <a:lnTo>
                  <a:pt x="0" y="0"/>
                </a:lnTo>
                <a:lnTo>
                  <a:pt x="998596" y="0"/>
                </a:lnTo>
                <a:lnTo>
                  <a:pt x="998596" y="890557"/>
                </a:lnTo>
                <a:close/>
              </a:path>
            </a:pathLst>
          </a:custGeom>
          <a:ln w="3324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9" name="object 159" descr=""/>
          <p:cNvSpPr txBox="1"/>
          <p:nvPr/>
        </p:nvSpPr>
        <p:spPr>
          <a:xfrm>
            <a:off x="4079293" y="4400050"/>
            <a:ext cx="84455" cy="30480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r>
              <a:rPr dirty="0" sz="1100" spc="-50">
                <a:solidFill>
                  <a:srgbClr val="231F20"/>
                </a:solidFill>
                <a:latin typeface="Times New Roman"/>
                <a:cs typeface="Times New Roman"/>
              </a:rPr>
              <a:t>4</a:t>
            </a:r>
            <a:endParaRPr sz="1100">
              <a:latin typeface="Times New Roman"/>
              <a:cs typeface="Times New Roman"/>
            </a:endParaRPr>
          </a:p>
          <a:p>
            <a:pPr marL="16510">
              <a:lnSpc>
                <a:spcPct val="100000"/>
              </a:lnSpc>
              <a:spcBef>
                <a:spcPts val="320"/>
              </a:spcBef>
            </a:pPr>
            <a:r>
              <a:rPr dirty="0" sz="450" spc="-50">
                <a:solidFill>
                  <a:srgbClr val="231F20"/>
                </a:solidFill>
                <a:latin typeface="Myriad Pro"/>
                <a:cs typeface="Myriad Pro"/>
              </a:rPr>
              <a:t>A</a:t>
            </a:r>
            <a:endParaRPr sz="450">
              <a:latin typeface="Myriad Pro"/>
              <a:cs typeface="Myriad Pro"/>
            </a:endParaRPr>
          </a:p>
        </p:txBody>
      </p:sp>
      <p:sp>
        <p:nvSpPr>
          <p:cNvPr id="160" name="object 160" descr=""/>
          <p:cNvSpPr txBox="1"/>
          <p:nvPr/>
        </p:nvSpPr>
        <p:spPr>
          <a:xfrm>
            <a:off x="5488875" y="4385801"/>
            <a:ext cx="2190115" cy="105092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05"/>
              </a:spcBef>
            </a:pPr>
            <a:r>
              <a:rPr dirty="0" sz="1150">
                <a:solidFill>
                  <a:srgbClr val="020303"/>
                </a:solidFill>
                <a:latin typeface="Times New Roman"/>
                <a:cs typeface="Times New Roman"/>
              </a:rPr>
              <a:t>Risk of </a:t>
            </a:r>
            <a:r>
              <a:rPr dirty="0" sz="1150" spc="-20">
                <a:solidFill>
                  <a:srgbClr val="020303"/>
                </a:solidFill>
                <a:latin typeface="Times New Roman"/>
                <a:cs typeface="Times New Roman"/>
              </a:rPr>
              <a:t>Bias</a:t>
            </a:r>
            <a:endParaRPr sz="1150">
              <a:latin typeface="Times New Roman"/>
              <a:cs typeface="Times New Roman"/>
            </a:endParaRPr>
          </a:p>
          <a:p>
            <a:pPr algn="r" marR="30480">
              <a:lnSpc>
                <a:spcPts val="819"/>
              </a:lnSpc>
              <a:spcBef>
                <a:spcPts val="710"/>
              </a:spcBef>
            </a:pPr>
            <a:r>
              <a:rPr dirty="0" sz="350">
                <a:solidFill>
                  <a:srgbClr val="231F20"/>
                </a:solidFill>
                <a:latin typeface="Myriad Pro"/>
                <a:cs typeface="Myriad Pro"/>
              </a:rPr>
              <a:t>121.8</a:t>
            </a:r>
            <a:r>
              <a:rPr dirty="0" sz="350" spc="-5">
                <a:solidFill>
                  <a:srgbClr val="231F20"/>
                </a:solidFill>
                <a:latin typeface="Myriad Pro"/>
                <a:cs typeface="Myriad Pro"/>
              </a:rPr>
              <a:t> </a:t>
            </a:r>
            <a:r>
              <a:rPr dirty="0" sz="350">
                <a:solidFill>
                  <a:srgbClr val="231F20"/>
                </a:solidFill>
                <a:latin typeface="Myriad Pro"/>
                <a:cs typeface="Myriad Pro"/>
              </a:rPr>
              <a:t>±</a:t>
            </a:r>
            <a:r>
              <a:rPr dirty="0" sz="350" spc="-5">
                <a:solidFill>
                  <a:srgbClr val="231F20"/>
                </a:solidFill>
                <a:latin typeface="Myriad Pro"/>
                <a:cs typeface="Myriad Pro"/>
              </a:rPr>
              <a:t> </a:t>
            </a:r>
            <a:r>
              <a:rPr dirty="0" sz="350">
                <a:solidFill>
                  <a:srgbClr val="231F20"/>
                </a:solidFill>
                <a:latin typeface="Myriad Pro"/>
                <a:cs typeface="Myriad Pro"/>
              </a:rPr>
              <a:t>19.2 Ma</a:t>
            </a:r>
            <a:r>
              <a:rPr dirty="0" sz="350" spc="-5">
                <a:solidFill>
                  <a:srgbClr val="231F20"/>
                </a:solidFill>
                <a:latin typeface="Myriad Pro"/>
                <a:cs typeface="Myriad Pro"/>
              </a:rPr>
              <a:t> </a:t>
            </a:r>
            <a:r>
              <a:rPr dirty="0" sz="350">
                <a:solidFill>
                  <a:srgbClr val="231F20"/>
                </a:solidFill>
                <a:latin typeface="Myriad Pro"/>
                <a:cs typeface="Myriad Pro"/>
              </a:rPr>
              <a:t>(n=77)</a:t>
            </a:r>
            <a:r>
              <a:rPr dirty="0" sz="350" spc="215">
                <a:solidFill>
                  <a:srgbClr val="231F20"/>
                </a:solidFill>
                <a:latin typeface="Myriad Pro"/>
                <a:cs typeface="Myriad Pro"/>
              </a:rPr>
              <a:t>  </a:t>
            </a:r>
            <a:r>
              <a:rPr dirty="0" u="sng" baseline="3968" sz="1050" i="1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Figure</a:t>
            </a:r>
            <a:r>
              <a:rPr dirty="0" u="sng" baseline="3968" sz="1050" spc="427" i="1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baseline="3968" sz="1050" i="1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8</a:t>
            </a:r>
            <a:r>
              <a:rPr dirty="0" u="sng" baseline="3968" sz="1050" spc="427" i="1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baseline="3968" sz="1050" i="1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[Left]</a:t>
            </a:r>
            <a:r>
              <a:rPr dirty="0" u="none" baseline="3968" sz="1050" spc="427" i="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baseline="3968" sz="1050">
                <a:solidFill>
                  <a:srgbClr val="231F20"/>
                </a:solidFill>
                <a:latin typeface="Times New Roman"/>
                <a:cs typeface="Times New Roman"/>
              </a:rPr>
              <a:t>-</a:t>
            </a:r>
            <a:r>
              <a:rPr dirty="0" u="none" baseline="3968" sz="1050" spc="42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baseline="3968" sz="1050">
                <a:solidFill>
                  <a:srgbClr val="231F20"/>
                </a:solidFill>
                <a:latin typeface="Times New Roman"/>
                <a:cs typeface="Times New Roman"/>
              </a:rPr>
              <a:t>Demonstration</a:t>
            </a:r>
            <a:r>
              <a:rPr dirty="0" u="none" baseline="3968" sz="1050" spc="42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baseline="3968" sz="1050" spc="-37">
                <a:solidFill>
                  <a:srgbClr val="231F20"/>
                </a:solidFill>
                <a:latin typeface="Times New Roman"/>
                <a:cs typeface="Times New Roman"/>
              </a:rPr>
              <a:t>of</a:t>
            </a:r>
            <a:endParaRPr baseline="3968" sz="1050">
              <a:latin typeface="Times New Roman"/>
              <a:cs typeface="Times New Roman"/>
            </a:endParaRPr>
          </a:p>
          <a:p>
            <a:pPr algn="r" marR="30480">
              <a:lnSpc>
                <a:spcPts val="819"/>
              </a:lnSpc>
            </a:pPr>
            <a:r>
              <a:rPr dirty="0" baseline="63492" sz="525" spc="-15">
                <a:solidFill>
                  <a:srgbClr val="231F20"/>
                </a:solidFill>
                <a:latin typeface="Myriad Pro"/>
                <a:cs typeface="Myriad Pro"/>
              </a:rPr>
              <a:t>MSWD</a:t>
            </a:r>
            <a:r>
              <a:rPr dirty="0" baseline="63492" sz="525">
                <a:solidFill>
                  <a:srgbClr val="231F20"/>
                </a:solidFill>
                <a:latin typeface="Myriad Pro"/>
                <a:cs typeface="Myriad Pro"/>
              </a:rPr>
              <a:t> = 0.91</a:t>
            </a:r>
            <a:r>
              <a:rPr dirty="0" baseline="63492" sz="525" spc="337">
                <a:solidFill>
                  <a:srgbClr val="231F20"/>
                </a:solidFill>
                <a:latin typeface="Myriad Pro"/>
                <a:cs typeface="Myriad Pro"/>
              </a:rPr>
              <a:t> 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discrete</a:t>
            </a:r>
            <a:r>
              <a:rPr dirty="0" sz="700" spc="19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selections</a:t>
            </a:r>
            <a:r>
              <a:rPr dirty="0" sz="700" spc="19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of</a:t>
            </a:r>
            <a:r>
              <a:rPr dirty="0" sz="700" spc="19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MS</a:t>
            </a:r>
            <a:r>
              <a:rPr dirty="0" sz="700" spc="19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U-Pb</a:t>
            </a:r>
            <a:r>
              <a:rPr dirty="0" sz="700" spc="19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 spc="-10">
                <a:solidFill>
                  <a:srgbClr val="231F20"/>
                </a:solidFill>
                <a:latin typeface="Times New Roman"/>
                <a:cs typeface="Times New Roman"/>
              </a:rPr>
              <a:t>data.</a:t>
            </a:r>
            <a:endParaRPr sz="700">
              <a:latin typeface="Times New Roman"/>
              <a:cs typeface="Times New Roman"/>
            </a:endParaRPr>
          </a:p>
          <a:p>
            <a:pPr algn="just" marL="709295" marR="30480">
              <a:lnSpc>
                <a:spcPct val="103200"/>
              </a:lnSpc>
            </a:pP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[A]</a:t>
            </a:r>
            <a:r>
              <a:rPr dirty="0" sz="700" spc="-2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dirty="0" sz="700" spc="-2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discrete</a:t>
            </a:r>
            <a:r>
              <a:rPr dirty="0" sz="700" spc="2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signal</a:t>
            </a:r>
            <a:r>
              <a:rPr dirty="0" sz="700" spc="2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selection</a:t>
            </a:r>
            <a:r>
              <a:rPr dirty="0" sz="700" spc="2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 spc="-10">
                <a:solidFill>
                  <a:srgbClr val="231F20"/>
                </a:solidFill>
                <a:latin typeface="Times New Roman"/>
                <a:cs typeface="Times New Roman"/>
              </a:rPr>
              <a:t>targeting</a:t>
            </a:r>
            <a:r>
              <a:rPr dirty="0" sz="700" spc="5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dirty="0" sz="700" spc="204">
                <a:solidFill>
                  <a:srgbClr val="231F20"/>
                </a:solidFill>
                <a:latin typeface="Times New Roman"/>
                <a:cs typeface="Times New Roman"/>
              </a:rPr>
              <a:t> 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large</a:t>
            </a:r>
            <a:r>
              <a:rPr dirty="0" sz="700" spc="204">
                <a:solidFill>
                  <a:srgbClr val="231F20"/>
                </a:solidFill>
                <a:latin typeface="Times New Roman"/>
                <a:cs typeface="Times New Roman"/>
              </a:rPr>
              <a:t> 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U</a:t>
            </a:r>
            <a:r>
              <a:rPr dirty="0" sz="700" spc="210">
                <a:solidFill>
                  <a:srgbClr val="231F20"/>
                </a:solidFill>
                <a:latin typeface="Times New Roman"/>
                <a:cs typeface="Times New Roman"/>
              </a:rPr>
              <a:t> 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peak</a:t>
            </a:r>
            <a:r>
              <a:rPr dirty="0" sz="700" spc="204">
                <a:solidFill>
                  <a:srgbClr val="231F20"/>
                </a:solidFill>
                <a:latin typeface="Times New Roman"/>
                <a:cs typeface="Times New Roman"/>
              </a:rPr>
              <a:t> 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with</a:t>
            </a:r>
            <a:r>
              <a:rPr dirty="0" sz="700" spc="204">
                <a:solidFill>
                  <a:srgbClr val="231F20"/>
                </a:solidFill>
                <a:latin typeface="Times New Roman"/>
                <a:cs typeface="Times New Roman"/>
              </a:rPr>
              <a:t>  </a:t>
            </a:r>
            <a:r>
              <a:rPr dirty="0" sz="700" spc="-10">
                <a:solidFill>
                  <a:srgbClr val="231F20"/>
                </a:solidFill>
                <a:latin typeface="Times New Roman"/>
                <a:cs typeface="Times New Roman"/>
              </a:rPr>
              <a:t>smaller</a:t>
            </a:r>
            <a:r>
              <a:rPr dirty="0" sz="700" spc="5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associated</a:t>
            </a:r>
            <a:r>
              <a:rPr dirty="0" sz="700" spc="19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Pb</a:t>
            </a:r>
            <a:r>
              <a:rPr dirty="0" sz="700" spc="19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peak</a:t>
            </a:r>
            <a:r>
              <a:rPr dirty="0" sz="700" spc="19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in</a:t>
            </a:r>
            <a:r>
              <a:rPr dirty="0" sz="700" spc="19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which</a:t>
            </a:r>
            <a:r>
              <a:rPr dirty="0" sz="700" spc="2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dirty="0" sz="700" spc="19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 spc="-20">
                <a:solidFill>
                  <a:srgbClr val="231F20"/>
                </a:solidFill>
                <a:latin typeface="Times New Roman"/>
                <a:cs typeface="Times New Roman"/>
              </a:rPr>
              <a:t>full</a:t>
            </a:r>
            <a:r>
              <a:rPr dirty="0" sz="700" spc="5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breadth</a:t>
            </a:r>
            <a:r>
              <a:rPr dirty="0" sz="700" spc="10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of</a:t>
            </a:r>
            <a:r>
              <a:rPr dirty="0" sz="700" spc="11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dirty="0" sz="700" spc="11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peaks</a:t>
            </a:r>
            <a:r>
              <a:rPr dirty="0" sz="700" spc="11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are</a:t>
            </a:r>
            <a:r>
              <a:rPr dirty="0" sz="700" spc="10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captured.</a:t>
            </a:r>
            <a:r>
              <a:rPr dirty="0" sz="700" spc="11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 spc="-25">
                <a:solidFill>
                  <a:srgbClr val="231F20"/>
                </a:solidFill>
                <a:latin typeface="Times New Roman"/>
                <a:cs typeface="Times New Roman"/>
              </a:rPr>
              <a:t>[B]</a:t>
            </a:r>
            <a:r>
              <a:rPr dirty="0" sz="700" spc="5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dirty="0" sz="700" spc="254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data</a:t>
            </a:r>
            <a:r>
              <a:rPr dirty="0" sz="700" spc="254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ellipse</a:t>
            </a:r>
            <a:r>
              <a:rPr dirty="0" sz="700" spc="254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associated</a:t>
            </a:r>
            <a:r>
              <a:rPr dirty="0" sz="700" spc="26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with</a:t>
            </a:r>
            <a:r>
              <a:rPr dirty="0" sz="700" spc="254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 spc="-25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161" name="object 161" descr=""/>
          <p:cNvSpPr txBox="1"/>
          <p:nvPr/>
        </p:nvSpPr>
        <p:spPr>
          <a:xfrm>
            <a:off x="5166232" y="4995786"/>
            <a:ext cx="78105" cy="214629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385"/>
              </a:lnSpc>
            </a:pPr>
            <a:r>
              <a:rPr dirty="0" sz="200" spc="-10">
                <a:solidFill>
                  <a:srgbClr val="231F20"/>
                </a:solidFill>
                <a:latin typeface="Myriad Pro"/>
                <a:cs typeface="Myriad Pro"/>
              </a:rPr>
              <a:t>207</a:t>
            </a:r>
            <a:r>
              <a:rPr dirty="0" baseline="-15873" sz="525" spc="-15">
                <a:solidFill>
                  <a:srgbClr val="231F20"/>
                </a:solidFill>
                <a:latin typeface="Myriad Pro"/>
                <a:cs typeface="Myriad Pro"/>
              </a:rPr>
              <a:t>Pb/</a:t>
            </a:r>
            <a:r>
              <a:rPr dirty="0" sz="200" spc="-10">
                <a:solidFill>
                  <a:srgbClr val="231F20"/>
                </a:solidFill>
                <a:latin typeface="Myriad Pro"/>
                <a:cs typeface="Myriad Pro"/>
              </a:rPr>
              <a:t>206</a:t>
            </a:r>
            <a:r>
              <a:rPr dirty="0" baseline="-15873" sz="525" spc="-15">
                <a:solidFill>
                  <a:srgbClr val="231F20"/>
                </a:solidFill>
                <a:latin typeface="Myriad Pro"/>
                <a:cs typeface="Myriad Pro"/>
              </a:rPr>
              <a:t>Pb</a:t>
            </a:r>
            <a:endParaRPr baseline="-15873" sz="525">
              <a:latin typeface="Myriad Pro"/>
              <a:cs typeface="Myriad Pro"/>
            </a:endParaRPr>
          </a:p>
        </p:txBody>
      </p:sp>
      <p:sp>
        <p:nvSpPr>
          <p:cNvPr id="162" name="object 162" descr=""/>
          <p:cNvSpPr txBox="1"/>
          <p:nvPr/>
        </p:nvSpPr>
        <p:spPr>
          <a:xfrm>
            <a:off x="5231655" y="5397467"/>
            <a:ext cx="66675" cy="7810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dirty="0" sz="350" spc="-25">
                <a:solidFill>
                  <a:srgbClr val="231F20"/>
                </a:solidFill>
                <a:latin typeface="Myriad Pro"/>
                <a:cs typeface="Myriad Pro"/>
              </a:rPr>
              <a:t>0.0</a:t>
            </a:r>
            <a:endParaRPr sz="350">
              <a:latin typeface="Myriad Pro"/>
              <a:cs typeface="Myriad Pro"/>
            </a:endParaRPr>
          </a:p>
        </p:txBody>
      </p:sp>
      <p:sp>
        <p:nvSpPr>
          <p:cNvPr id="163" name="object 163" descr=""/>
          <p:cNvSpPr txBox="1"/>
          <p:nvPr/>
        </p:nvSpPr>
        <p:spPr>
          <a:xfrm>
            <a:off x="5233162" y="4753679"/>
            <a:ext cx="71120" cy="5969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dirty="0" sz="350" spc="-25">
                <a:solidFill>
                  <a:srgbClr val="231F20"/>
                </a:solidFill>
                <a:latin typeface="Myriad Pro"/>
                <a:cs typeface="Myriad Pro"/>
              </a:rPr>
              <a:t>1.0</a:t>
            </a:r>
            <a:endParaRPr sz="350">
              <a:latin typeface="Myriad Pro"/>
              <a:cs typeface="Myriad Pro"/>
            </a:endParaRPr>
          </a:p>
          <a:p>
            <a:pPr>
              <a:lnSpc>
                <a:spcPct val="100000"/>
              </a:lnSpc>
              <a:spcBef>
                <a:spcPts val="180"/>
              </a:spcBef>
            </a:pPr>
            <a:endParaRPr sz="350">
              <a:latin typeface="Myriad Pro"/>
              <a:cs typeface="Myriad Pro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r>
              <a:rPr dirty="0" sz="350" spc="-25">
                <a:solidFill>
                  <a:srgbClr val="231F20"/>
                </a:solidFill>
                <a:latin typeface="Myriad Pro"/>
                <a:cs typeface="Myriad Pro"/>
              </a:rPr>
              <a:t>0.8</a:t>
            </a:r>
            <a:endParaRPr sz="350">
              <a:latin typeface="Myriad Pro"/>
              <a:cs typeface="Myriad Pro"/>
            </a:endParaRPr>
          </a:p>
          <a:p>
            <a:pPr>
              <a:lnSpc>
                <a:spcPct val="100000"/>
              </a:lnSpc>
              <a:spcBef>
                <a:spcPts val="195"/>
              </a:spcBef>
            </a:pPr>
            <a:endParaRPr sz="350">
              <a:latin typeface="Myriad Pro"/>
              <a:cs typeface="Myriad Pro"/>
            </a:endParaRPr>
          </a:p>
          <a:p>
            <a:pPr marL="3810">
              <a:lnSpc>
                <a:spcPct val="100000"/>
              </a:lnSpc>
            </a:pPr>
            <a:r>
              <a:rPr dirty="0" sz="350" spc="-25">
                <a:solidFill>
                  <a:srgbClr val="231F20"/>
                </a:solidFill>
                <a:latin typeface="Myriad Pro"/>
                <a:cs typeface="Myriad Pro"/>
              </a:rPr>
              <a:t>0.6</a:t>
            </a:r>
            <a:endParaRPr sz="350">
              <a:latin typeface="Myriad Pro"/>
              <a:cs typeface="Myriad Pro"/>
            </a:endParaRPr>
          </a:p>
          <a:p>
            <a:pPr>
              <a:lnSpc>
                <a:spcPct val="100000"/>
              </a:lnSpc>
              <a:spcBef>
                <a:spcPts val="155"/>
              </a:spcBef>
            </a:pPr>
            <a:endParaRPr sz="350">
              <a:latin typeface="Myriad Pro"/>
              <a:cs typeface="Myriad Pro"/>
            </a:endParaRPr>
          </a:p>
          <a:p>
            <a:pPr>
              <a:lnSpc>
                <a:spcPct val="100000"/>
              </a:lnSpc>
            </a:pPr>
            <a:r>
              <a:rPr dirty="0" sz="350" spc="-25">
                <a:solidFill>
                  <a:srgbClr val="231F20"/>
                </a:solidFill>
                <a:latin typeface="Myriad Pro"/>
                <a:cs typeface="Myriad Pro"/>
              </a:rPr>
              <a:t>0.4</a:t>
            </a:r>
            <a:endParaRPr sz="350">
              <a:latin typeface="Myriad Pro"/>
              <a:cs typeface="Myriad Pro"/>
            </a:endParaRPr>
          </a:p>
          <a:p>
            <a:pPr>
              <a:lnSpc>
                <a:spcPct val="100000"/>
              </a:lnSpc>
              <a:spcBef>
                <a:spcPts val="180"/>
              </a:spcBef>
            </a:pPr>
            <a:endParaRPr sz="350">
              <a:latin typeface="Myriad Pro"/>
              <a:cs typeface="Myriad Pro"/>
            </a:endParaRPr>
          </a:p>
          <a:p>
            <a:pPr marL="1270">
              <a:lnSpc>
                <a:spcPct val="100000"/>
              </a:lnSpc>
            </a:pPr>
            <a:r>
              <a:rPr dirty="0" sz="350" spc="-25">
                <a:solidFill>
                  <a:srgbClr val="231F20"/>
                </a:solidFill>
                <a:latin typeface="Myriad Pro"/>
                <a:cs typeface="Myriad Pro"/>
              </a:rPr>
              <a:t>0.2</a:t>
            </a:r>
            <a:endParaRPr sz="350">
              <a:latin typeface="Myriad Pro"/>
              <a:cs typeface="Myriad Pro"/>
            </a:endParaRPr>
          </a:p>
        </p:txBody>
      </p:sp>
      <p:sp>
        <p:nvSpPr>
          <p:cNvPr id="164" name="object 164" descr=""/>
          <p:cNvSpPr txBox="1"/>
          <p:nvPr/>
        </p:nvSpPr>
        <p:spPr>
          <a:xfrm>
            <a:off x="5304412" y="5394397"/>
            <a:ext cx="1281430" cy="1358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20"/>
              </a:spcBef>
            </a:pPr>
            <a:r>
              <a:rPr dirty="0" sz="350">
                <a:solidFill>
                  <a:srgbClr val="231F20"/>
                </a:solidFill>
                <a:latin typeface="Myriad Pro"/>
                <a:cs typeface="Myriad Pro"/>
              </a:rPr>
              <a:t>0</a:t>
            </a:r>
            <a:r>
              <a:rPr dirty="0" sz="350" spc="270">
                <a:solidFill>
                  <a:srgbClr val="231F20"/>
                </a:solidFill>
                <a:latin typeface="Myriad Pro"/>
                <a:cs typeface="Myriad Pro"/>
              </a:rPr>
              <a:t>  </a:t>
            </a:r>
            <a:r>
              <a:rPr dirty="0" sz="350">
                <a:solidFill>
                  <a:srgbClr val="231F20"/>
                </a:solidFill>
                <a:latin typeface="Myriad Pro"/>
                <a:cs typeface="Myriad Pro"/>
              </a:rPr>
              <a:t>10</a:t>
            </a:r>
            <a:r>
              <a:rPr dirty="0" sz="350" spc="265">
                <a:solidFill>
                  <a:srgbClr val="231F20"/>
                </a:solidFill>
                <a:latin typeface="Myriad Pro"/>
                <a:cs typeface="Myriad Pro"/>
              </a:rPr>
              <a:t>  </a:t>
            </a:r>
            <a:r>
              <a:rPr dirty="0" sz="350">
                <a:solidFill>
                  <a:srgbClr val="231F20"/>
                </a:solidFill>
                <a:latin typeface="Myriad Pro"/>
                <a:cs typeface="Myriad Pro"/>
              </a:rPr>
              <a:t>20</a:t>
            </a:r>
            <a:r>
              <a:rPr dirty="0" sz="350" spc="265">
                <a:solidFill>
                  <a:srgbClr val="231F20"/>
                </a:solidFill>
                <a:latin typeface="Myriad Pro"/>
                <a:cs typeface="Myriad Pro"/>
              </a:rPr>
              <a:t>  </a:t>
            </a:r>
            <a:r>
              <a:rPr dirty="0" sz="350">
                <a:solidFill>
                  <a:srgbClr val="231F20"/>
                </a:solidFill>
                <a:latin typeface="Myriad Pro"/>
                <a:cs typeface="Myriad Pro"/>
              </a:rPr>
              <a:t>30</a:t>
            </a:r>
            <a:r>
              <a:rPr dirty="0" sz="350" spc="240">
                <a:solidFill>
                  <a:srgbClr val="231F20"/>
                </a:solidFill>
                <a:latin typeface="Myriad Pro"/>
                <a:cs typeface="Myriad Pro"/>
              </a:rPr>
              <a:t>  </a:t>
            </a:r>
            <a:r>
              <a:rPr dirty="0" sz="350">
                <a:solidFill>
                  <a:srgbClr val="231F20"/>
                </a:solidFill>
                <a:latin typeface="Myriad Pro"/>
                <a:cs typeface="Myriad Pro"/>
              </a:rPr>
              <a:t>40</a:t>
            </a:r>
            <a:r>
              <a:rPr dirty="0" sz="350" spc="229">
                <a:solidFill>
                  <a:srgbClr val="231F20"/>
                </a:solidFill>
                <a:latin typeface="Myriad Pro"/>
                <a:cs typeface="Myriad Pro"/>
              </a:rPr>
              <a:t>  </a:t>
            </a:r>
            <a:r>
              <a:rPr dirty="0" sz="350">
                <a:solidFill>
                  <a:srgbClr val="231F20"/>
                </a:solidFill>
                <a:latin typeface="Myriad Pro"/>
                <a:cs typeface="Myriad Pro"/>
              </a:rPr>
              <a:t>50</a:t>
            </a:r>
            <a:r>
              <a:rPr dirty="0" sz="350" spc="254">
                <a:solidFill>
                  <a:srgbClr val="231F20"/>
                </a:solidFill>
                <a:latin typeface="Myriad Pro"/>
                <a:cs typeface="Myriad Pro"/>
              </a:rPr>
              <a:t>  </a:t>
            </a:r>
            <a:r>
              <a:rPr dirty="0" sz="350">
                <a:solidFill>
                  <a:srgbClr val="231F20"/>
                </a:solidFill>
                <a:latin typeface="Myriad Pro"/>
                <a:cs typeface="Myriad Pro"/>
              </a:rPr>
              <a:t>60</a:t>
            </a:r>
            <a:r>
              <a:rPr dirty="0" sz="350" spc="235">
                <a:solidFill>
                  <a:srgbClr val="231F20"/>
                </a:solidFill>
                <a:latin typeface="Myriad Pro"/>
                <a:cs typeface="Myriad Pro"/>
              </a:rPr>
              <a:t>  </a:t>
            </a:r>
            <a:r>
              <a:rPr dirty="0" baseline="-11904" sz="1050" spc="-15">
                <a:solidFill>
                  <a:srgbClr val="231F20"/>
                </a:solidFill>
                <a:latin typeface="Times New Roman"/>
                <a:cs typeface="Times New Roman"/>
              </a:rPr>
              <a:t>selection.</a:t>
            </a:r>
            <a:endParaRPr baseline="-11904" sz="1050">
              <a:latin typeface="Times New Roman"/>
              <a:cs typeface="Times New Roman"/>
            </a:endParaRPr>
          </a:p>
        </p:txBody>
      </p:sp>
      <p:sp>
        <p:nvSpPr>
          <p:cNvPr id="165" name="object 165" descr=""/>
          <p:cNvSpPr/>
          <p:nvPr/>
        </p:nvSpPr>
        <p:spPr>
          <a:xfrm>
            <a:off x="4079290" y="4626186"/>
            <a:ext cx="1075690" cy="1857375"/>
          </a:xfrm>
          <a:custGeom>
            <a:avLst/>
            <a:gdLst/>
            <a:ahLst/>
            <a:cxnLst/>
            <a:rect l="l" t="t" r="r" b="b"/>
            <a:pathLst>
              <a:path w="1075689" h="1857375">
                <a:moveTo>
                  <a:pt x="1075313" y="890557"/>
                </a:moveTo>
                <a:lnTo>
                  <a:pt x="0" y="890557"/>
                </a:lnTo>
                <a:lnTo>
                  <a:pt x="0" y="0"/>
                </a:lnTo>
                <a:lnTo>
                  <a:pt x="1075313" y="0"/>
                </a:lnTo>
                <a:lnTo>
                  <a:pt x="1075313" y="890557"/>
                </a:lnTo>
                <a:close/>
              </a:path>
              <a:path w="1075689" h="1857375">
                <a:moveTo>
                  <a:pt x="1075313" y="1857053"/>
                </a:moveTo>
                <a:lnTo>
                  <a:pt x="0" y="1857053"/>
                </a:lnTo>
                <a:lnTo>
                  <a:pt x="0" y="890557"/>
                </a:lnTo>
                <a:lnTo>
                  <a:pt x="1075313" y="890557"/>
                </a:lnTo>
                <a:lnTo>
                  <a:pt x="1075313" y="1857053"/>
                </a:lnTo>
                <a:close/>
              </a:path>
            </a:pathLst>
          </a:custGeom>
          <a:ln w="3324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6" name="object 166" descr=""/>
          <p:cNvSpPr txBox="1"/>
          <p:nvPr/>
        </p:nvSpPr>
        <p:spPr>
          <a:xfrm>
            <a:off x="5174904" y="4611667"/>
            <a:ext cx="43815" cy="9334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r>
              <a:rPr dirty="0" sz="450" spc="-50">
                <a:solidFill>
                  <a:srgbClr val="231F20"/>
                </a:solidFill>
                <a:latin typeface="Myriad Pro"/>
                <a:cs typeface="Myriad Pro"/>
              </a:rPr>
              <a:t>B</a:t>
            </a:r>
            <a:endParaRPr sz="450">
              <a:latin typeface="Myriad Pro"/>
              <a:cs typeface="Myriad Pro"/>
            </a:endParaRPr>
          </a:p>
        </p:txBody>
      </p:sp>
      <p:sp>
        <p:nvSpPr>
          <p:cNvPr id="167" name="object 167" descr=""/>
          <p:cNvSpPr txBox="1"/>
          <p:nvPr/>
        </p:nvSpPr>
        <p:spPr>
          <a:xfrm>
            <a:off x="5165622" y="5504187"/>
            <a:ext cx="50165" cy="9334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r>
              <a:rPr dirty="0" sz="450" spc="-50">
                <a:solidFill>
                  <a:srgbClr val="231F20"/>
                </a:solidFill>
                <a:latin typeface="Myriad Pro"/>
                <a:cs typeface="Myriad Pro"/>
              </a:rPr>
              <a:t>D</a:t>
            </a:r>
            <a:endParaRPr sz="450">
              <a:latin typeface="Myriad Pro"/>
              <a:cs typeface="Myriad Pro"/>
            </a:endParaRPr>
          </a:p>
        </p:txBody>
      </p:sp>
      <p:grpSp>
        <p:nvGrpSpPr>
          <p:cNvPr id="168" name="object 168" descr=""/>
          <p:cNvGrpSpPr/>
          <p:nvPr/>
        </p:nvGrpSpPr>
        <p:grpSpPr>
          <a:xfrm>
            <a:off x="4576029" y="5139500"/>
            <a:ext cx="2232025" cy="2548255"/>
            <a:chOff x="4576029" y="5139500"/>
            <a:chExt cx="2232025" cy="2548255"/>
          </a:xfrm>
        </p:grpSpPr>
        <p:sp>
          <p:nvSpPr>
            <p:cNvPr id="169" name="object 169" descr=""/>
            <p:cNvSpPr/>
            <p:nvPr/>
          </p:nvSpPr>
          <p:spPr>
            <a:xfrm>
              <a:off x="4605629" y="5158792"/>
              <a:ext cx="908685" cy="104775"/>
            </a:xfrm>
            <a:custGeom>
              <a:avLst/>
              <a:gdLst/>
              <a:ahLst/>
              <a:cxnLst/>
              <a:rect l="l" t="t" r="r" b="b"/>
              <a:pathLst>
                <a:path w="908685" h="104775">
                  <a:moveTo>
                    <a:pt x="908646" y="0"/>
                  </a:moveTo>
                  <a:lnTo>
                    <a:pt x="0" y="104416"/>
                  </a:lnTo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0" name="object 170" descr=""/>
            <p:cNvSpPr/>
            <p:nvPr/>
          </p:nvSpPr>
          <p:spPr>
            <a:xfrm>
              <a:off x="4605629" y="5164150"/>
              <a:ext cx="862330" cy="99060"/>
            </a:xfrm>
            <a:custGeom>
              <a:avLst/>
              <a:gdLst/>
              <a:ahLst/>
              <a:cxnLst/>
              <a:rect l="l" t="t" r="r" b="b"/>
              <a:pathLst>
                <a:path w="862329" h="99060">
                  <a:moveTo>
                    <a:pt x="0" y="99057"/>
                  </a:moveTo>
                  <a:lnTo>
                    <a:pt x="862013" y="0"/>
                  </a:lnTo>
                </a:path>
              </a:pathLst>
            </a:custGeom>
            <a:ln w="6648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1" name="object 171" descr=""/>
            <p:cNvSpPr/>
            <p:nvPr/>
          </p:nvSpPr>
          <p:spPr>
            <a:xfrm>
              <a:off x="5445468" y="5139506"/>
              <a:ext cx="69215" cy="53975"/>
            </a:xfrm>
            <a:custGeom>
              <a:avLst/>
              <a:gdLst/>
              <a:ahLst/>
              <a:cxnLst/>
              <a:rect l="l" t="t" r="r" b="b"/>
              <a:pathLst>
                <a:path w="69214" h="53975">
                  <a:moveTo>
                    <a:pt x="68795" y="19291"/>
                  </a:moveTo>
                  <a:lnTo>
                    <a:pt x="0" y="0"/>
                  </a:lnTo>
                  <a:lnTo>
                    <a:pt x="18681" y="25057"/>
                  </a:lnTo>
                  <a:lnTo>
                    <a:pt x="6172" y="53695"/>
                  </a:lnTo>
                  <a:lnTo>
                    <a:pt x="68795" y="19291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2" name="object 172" descr=""/>
            <p:cNvSpPr/>
            <p:nvPr/>
          </p:nvSpPr>
          <p:spPr>
            <a:xfrm>
              <a:off x="4579522" y="6036372"/>
              <a:ext cx="810260" cy="309245"/>
            </a:xfrm>
            <a:custGeom>
              <a:avLst/>
              <a:gdLst/>
              <a:ahLst/>
              <a:cxnLst/>
              <a:rect l="l" t="t" r="r" b="b"/>
              <a:pathLst>
                <a:path w="810260" h="309245">
                  <a:moveTo>
                    <a:pt x="0" y="308744"/>
                  </a:moveTo>
                  <a:lnTo>
                    <a:pt x="809645" y="0"/>
                  </a:lnTo>
                </a:path>
              </a:pathLst>
            </a:custGeom>
            <a:ln w="6648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3" name="object 173" descr=""/>
            <p:cNvSpPr/>
            <p:nvPr/>
          </p:nvSpPr>
          <p:spPr>
            <a:xfrm>
              <a:off x="5361594" y="6017970"/>
              <a:ext cx="71755" cy="50800"/>
            </a:xfrm>
            <a:custGeom>
              <a:avLst/>
              <a:gdLst/>
              <a:ahLst/>
              <a:cxnLst/>
              <a:rect l="l" t="t" r="r" b="b"/>
              <a:pathLst>
                <a:path w="71754" h="50800">
                  <a:moveTo>
                    <a:pt x="0" y="0"/>
                  </a:moveTo>
                  <a:lnTo>
                    <a:pt x="24292" y="19655"/>
                  </a:lnTo>
                  <a:lnTo>
                    <a:pt x="19259" y="50499"/>
                  </a:lnTo>
                  <a:lnTo>
                    <a:pt x="71431" y="16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74" name="object 174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5662788" y="6599423"/>
              <a:ext cx="1120148" cy="1015633"/>
            </a:xfrm>
            <a:prstGeom prst="rect">
              <a:avLst/>
            </a:prstGeom>
          </p:spPr>
        </p:pic>
        <p:sp>
          <p:nvSpPr>
            <p:cNvPr id="175" name="object 175" descr=""/>
            <p:cNvSpPr/>
            <p:nvPr/>
          </p:nvSpPr>
          <p:spPr>
            <a:xfrm>
              <a:off x="5484703" y="6507256"/>
              <a:ext cx="1322705" cy="1179830"/>
            </a:xfrm>
            <a:custGeom>
              <a:avLst/>
              <a:gdLst/>
              <a:ahLst/>
              <a:cxnLst/>
              <a:rect l="l" t="t" r="r" b="b"/>
              <a:pathLst>
                <a:path w="1322704" h="1179829">
                  <a:moveTo>
                    <a:pt x="1322359" y="1179287"/>
                  </a:moveTo>
                  <a:lnTo>
                    <a:pt x="0" y="1179287"/>
                  </a:lnTo>
                  <a:lnTo>
                    <a:pt x="0" y="0"/>
                  </a:lnTo>
                  <a:lnTo>
                    <a:pt x="1322359" y="0"/>
                  </a:lnTo>
                  <a:lnTo>
                    <a:pt x="1322359" y="1179287"/>
                  </a:lnTo>
                  <a:close/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6" name="object 176" descr=""/>
          <p:cNvSpPr txBox="1"/>
          <p:nvPr/>
        </p:nvSpPr>
        <p:spPr>
          <a:xfrm>
            <a:off x="5414690" y="6291805"/>
            <a:ext cx="1691639" cy="38798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25400">
              <a:lnSpc>
                <a:spcPts val="740"/>
              </a:lnSpc>
              <a:spcBef>
                <a:spcPts val="120"/>
              </a:spcBef>
            </a:pPr>
            <a:r>
              <a:rPr dirty="0" baseline="7936" sz="525">
                <a:solidFill>
                  <a:srgbClr val="231F20"/>
                </a:solidFill>
                <a:latin typeface="Myriad Pro"/>
                <a:cs typeface="Myriad Pro"/>
              </a:rPr>
              <a:t>10</a:t>
            </a:r>
            <a:r>
              <a:rPr dirty="0" baseline="7936" sz="525" spc="397">
                <a:solidFill>
                  <a:srgbClr val="231F20"/>
                </a:solidFill>
                <a:latin typeface="Myriad Pro"/>
                <a:cs typeface="Myriad Pro"/>
              </a:rPr>
              <a:t>  </a:t>
            </a:r>
            <a:r>
              <a:rPr dirty="0" baseline="7936" sz="525">
                <a:solidFill>
                  <a:srgbClr val="231F20"/>
                </a:solidFill>
                <a:latin typeface="Myriad Pro"/>
                <a:cs typeface="Myriad Pro"/>
              </a:rPr>
              <a:t>20</a:t>
            </a:r>
            <a:r>
              <a:rPr dirty="0" baseline="7936" sz="525" spc="405">
                <a:solidFill>
                  <a:srgbClr val="231F20"/>
                </a:solidFill>
                <a:latin typeface="Myriad Pro"/>
                <a:cs typeface="Myriad Pro"/>
              </a:rPr>
              <a:t>  </a:t>
            </a:r>
            <a:r>
              <a:rPr dirty="0" baseline="7936" sz="525">
                <a:solidFill>
                  <a:srgbClr val="231F20"/>
                </a:solidFill>
                <a:latin typeface="Myriad Pro"/>
                <a:cs typeface="Myriad Pro"/>
              </a:rPr>
              <a:t>30</a:t>
            </a:r>
            <a:r>
              <a:rPr dirty="0" baseline="7936" sz="525" spc="367">
                <a:solidFill>
                  <a:srgbClr val="231F20"/>
                </a:solidFill>
                <a:latin typeface="Myriad Pro"/>
                <a:cs typeface="Myriad Pro"/>
              </a:rPr>
              <a:t>  </a:t>
            </a:r>
            <a:r>
              <a:rPr dirty="0" baseline="7936" sz="525">
                <a:solidFill>
                  <a:srgbClr val="231F20"/>
                </a:solidFill>
                <a:latin typeface="Myriad Pro"/>
                <a:cs typeface="Myriad Pro"/>
              </a:rPr>
              <a:t>40</a:t>
            </a:r>
            <a:r>
              <a:rPr dirty="0" baseline="7936" sz="525" spc="390">
                <a:solidFill>
                  <a:srgbClr val="231F20"/>
                </a:solidFill>
                <a:latin typeface="Myriad Pro"/>
                <a:cs typeface="Myriad Pro"/>
              </a:rPr>
              <a:t>  </a:t>
            </a:r>
            <a:r>
              <a:rPr dirty="0" baseline="7936" sz="525">
                <a:solidFill>
                  <a:srgbClr val="231F20"/>
                </a:solidFill>
                <a:latin typeface="Myriad Pro"/>
                <a:cs typeface="Myriad Pro"/>
              </a:rPr>
              <a:t>50</a:t>
            </a:r>
            <a:r>
              <a:rPr dirty="0" baseline="7936" sz="525" spc="412">
                <a:solidFill>
                  <a:srgbClr val="231F20"/>
                </a:solidFill>
                <a:latin typeface="Myriad Pro"/>
                <a:cs typeface="Myriad Pro"/>
              </a:rPr>
              <a:t>  </a:t>
            </a:r>
            <a:r>
              <a:rPr dirty="0" baseline="7936" sz="525">
                <a:solidFill>
                  <a:srgbClr val="231F20"/>
                </a:solidFill>
                <a:latin typeface="Myriad Pro"/>
                <a:cs typeface="Myriad Pro"/>
              </a:rPr>
              <a:t>60</a:t>
            </a:r>
            <a:r>
              <a:rPr dirty="0" baseline="7936" sz="525" spc="727">
                <a:solidFill>
                  <a:srgbClr val="231F20"/>
                </a:solidFill>
                <a:latin typeface="Myriad Pro"/>
                <a:cs typeface="Myriad Pro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produce</a:t>
            </a:r>
            <a:r>
              <a:rPr dirty="0" sz="700" spc="1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dirty="0" sz="700" spc="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different</a:t>
            </a:r>
            <a:r>
              <a:rPr dirty="0" sz="700" spc="1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 spc="-20">
                <a:solidFill>
                  <a:srgbClr val="231F20"/>
                </a:solidFill>
                <a:latin typeface="Times New Roman"/>
                <a:cs typeface="Times New Roman"/>
              </a:rPr>
              <a:t>age.</a:t>
            </a:r>
            <a:endParaRPr sz="700">
              <a:latin typeface="Times New Roman"/>
              <a:cs typeface="Times New Roman"/>
            </a:endParaRPr>
          </a:p>
          <a:p>
            <a:pPr marL="185420">
              <a:lnSpc>
                <a:spcPts val="320"/>
              </a:lnSpc>
            </a:pPr>
            <a:r>
              <a:rPr dirty="0" sz="200" spc="-10">
                <a:solidFill>
                  <a:srgbClr val="231F20"/>
                </a:solidFill>
                <a:latin typeface="Myriad Pro"/>
                <a:cs typeface="Myriad Pro"/>
              </a:rPr>
              <a:t>238</a:t>
            </a:r>
            <a:r>
              <a:rPr dirty="0" baseline="-15873" sz="525" spc="-15">
                <a:solidFill>
                  <a:srgbClr val="231F20"/>
                </a:solidFill>
                <a:latin typeface="Myriad Pro"/>
                <a:cs typeface="Myriad Pro"/>
              </a:rPr>
              <a:t>U/</a:t>
            </a:r>
            <a:r>
              <a:rPr dirty="0" sz="200" spc="-10">
                <a:solidFill>
                  <a:srgbClr val="231F20"/>
                </a:solidFill>
                <a:latin typeface="Myriad Pro"/>
                <a:cs typeface="Myriad Pro"/>
              </a:rPr>
              <a:t>206</a:t>
            </a:r>
            <a:r>
              <a:rPr dirty="0" baseline="-15873" sz="525" spc="-15">
                <a:solidFill>
                  <a:srgbClr val="231F20"/>
                </a:solidFill>
                <a:latin typeface="Myriad Pro"/>
                <a:cs typeface="Myriad Pro"/>
              </a:rPr>
              <a:t>Pb</a:t>
            </a:r>
            <a:endParaRPr baseline="-15873" sz="525">
              <a:latin typeface="Myriad Pro"/>
              <a:cs typeface="Myriad Pro"/>
            </a:endParaRPr>
          </a:p>
          <a:p>
            <a:pPr>
              <a:lnSpc>
                <a:spcPct val="100000"/>
              </a:lnSpc>
              <a:spcBef>
                <a:spcPts val="195"/>
              </a:spcBef>
            </a:pPr>
            <a:endParaRPr sz="200">
              <a:latin typeface="Myriad Pro"/>
              <a:cs typeface="Myriad Pro"/>
            </a:endParaRPr>
          </a:p>
          <a:p>
            <a:pPr marL="80645">
              <a:lnSpc>
                <a:spcPct val="100000"/>
              </a:lnSpc>
            </a:pPr>
            <a:r>
              <a:rPr dirty="0" sz="550" spc="-50">
                <a:solidFill>
                  <a:srgbClr val="231F20"/>
                </a:solidFill>
                <a:latin typeface="Myriad Pro"/>
                <a:cs typeface="Myriad Pro"/>
              </a:rPr>
              <a:t>A</a:t>
            </a:r>
            <a:endParaRPr sz="550">
              <a:latin typeface="Myriad Pro"/>
              <a:cs typeface="Myriad Pro"/>
            </a:endParaRPr>
          </a:p>
          <a:p>
            <a:pPr marL="786765">
              <a:lnSpc>
                <a:spcPct val="100000"/>
              </a:lnSpc>
              <a:spcBef>
                <a:spcPts val="140"/>
              </a:spcBef>
            </a:pPr>
            <a:r>
              <a:rPr dirty="0" sz="450">
                <a:solidFill>
                  <a:srgbClr val="231F20"/>
                </a:solidFill>
                <a:latin typeface="Myriad Pro"/>
                <a:cs typeface="Myriad Pro"/>
              </a:rPr>
              <a:t>24.79</a:t>
            </a:r>
            <a:r>
              <a:rPr dirty="0" sz="450" spc="20">
                <a:solidFill>
                  <a:srgbClr val="231F20"/>
                </a:solidFill>
                <a:latin typeface="Myriad Pro"/>
                <a:cs typeface="Myriad Pro"/>
              </a:rPr>
              <a:t> </a:t>
            </a:r>
            <a:r>
              <a:rPr dirty="0" sz="450">
                <a:solidFill>
                  <a:srgbClr val="231F20"/>
                </a:solidFill>
                <a:latin typeface="Myriad Pro"/>
                <a:cs typeface="Myriad Pro"/>
              </a:rPr>
              <a:t>±</a:t>
            </a:r>
            <a:r>
              <a:rPr dirty="0" sz="450" spc="20">
                <a:solidFill>
                  <a:srgbClr val="231F20"/>
                </a:solidFill>
                <a:latin typeface="Myriad Pro"/>
                <a:cs typeface="Myriad Pro"/>
              </a:rPr>
              <a:t> </a:t>
            </a:r>
            <a:r>
              <a:rPr dirty="0" sz="450">
                <a:solidFill>
                  <a:srgbClr val="231F20"/>
                </a:solidFill>
                <a:latin typeface="Myriad Pro"/>
                <a:cs typeface="Myriad Pro"/>
              </a:rPr>
              <a:t>4.77</a:t>
            </a:r>
            <a:r>
              <a:rPr dirty="0" sz="450" spc="25">
                <a:solidFill>
                  <a:srgbClr val="231F20"/>
                </a:solidFill>
                <a:latin typeface="Myriad Pro"/>
                <a:cs typeface="Myriad Pro"/>
              </a:rPr>
              <a:t> </a:t>
            </a:r>
            <a:r>
              <a:rPr dirty="0" sz="450">
                <a:solidFill>
                  <a:srgbClr val="231F20"/>
                </a:solidFill>
                <a:latin typeface="Myriad Pro"/>
                <a:cs typeface="Myriad Pro"/>
              </a:rPr>
              <a:t>Ma</a:t>
            </a:r>
            <a:r>
              <a:rPr dirty="0" sz="450" spc="20">
                <a:solidFill>
                  <a:srgbClr val="231F20"/>
                </a:solidFill>
                <a:latin typeface="Myriad Pro"/>
                <a:cs typeface="Myriad Pro"/>
              </a:rPr>
              <a:t> </a:t>
            </a:r>
            <a:r>
              <a:rPr dirty="0" sz="450" spc="-10">
                <a:solidFill>
                  <a:srgbClr val="231F20"/>
                </a:solidFill>
                <a:latin typeface="Myriad Pro"/>
                <a:cs typeface="Myriad Pro"/>
              </a:rPr>
              <a:t>(n=77)</a:t>
            </a:r>
            <a:endParaRPr sz="450">
              <a:latin typeface="Myriad Pro"/>
              <a:cs typeface="Myriad Pro"/>
            </a:endParaRPr>
          </a:p>
        </p:txBody>
      </p:sp>
      <p:sp>
        <p:nvSpPr>
          <p:cNvPr id="177" name="object 177" descr=""/>
          <p:cNvSpPr txBox="1"/>
          <p:nvPr/>
        </p:nvSpPr>
        <p:spPr>
          <a:xfrm>
            <a:off x="6457924" y="6654123"/>
            <a:ext cx="306070" cy="952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dirty="0" sz="450">
                <a:solidFill>
                  <a:srgbClr val="231F20"/>
                </a:solidFill>
                <a:latin typeface="Myriad Pro"/>
                <a:cs typeface="Myriad Pro"/>
              </a:rPr>
              <a:t>MSWD</a:t>
            </a:r>
            <a:r>
              <a:rPr dirty="0" sz="450" spc="10">
                <a:solidFill>
                  <a:srgbClr val="231F20"/>
                </a:solidFill>
                <a:latin typeface="Myriad Pro"/>
                <a:cs typeface="Myriad Pro"/>
              </a:rPr>
              <a:t> </a:t>
            </a:r>
            <a:r>
              <a:rPr dirty="0" sz="450">
                <a:solidFill>
                  <a:srgbClr val="231F20"/>
                </a:solidFill>
                <a:latin typeface="Myriad Pro"/>
                <a:cs typeface="Myriad Pro"/>
              </a:rPr>
              <a:t>=</a:t>
            </a:r>
            <a:r>
              <a:rPr dirty="0" sz="450" spc="10">
                <a:solidFill>
                  <a:srgbClr val="231F20"/>
                </a:solidFill>
                <a:latin typeface="Myriad Pro"/>
                <a:cs typeface="Myriad Pro"/>
              </a:rPr>
              <a:t> </a:t>
            </a:r>
            <a:r>
              <a:rPr dirty="0" sz="450" spc="-25">
                <a:solidFill>
                  <a:srgbClr val="231F20"/>
                </a:solidFill>
                <a:latin typeface="Myriad Pro"/>
                <a:cs typeface="Myriad Pro"/>
              </a:rPr>
              <a:t>1.3</a:t>
            </a:r>
            <a:endParaRPr sz="450">
              <a:latin typeface="Myriad Pro"/>
              <a:cs typeface="Myriad Pro"/>
            </a:endParaRPr>
          </a:p>
        </p:txBody>
      </p:sp>
      <p:sp>
        <p:nvSpPr>
          <p:cNvPr id="178" name="object 178" descr=""/>
          <p:cNvSpPr txBox="1"/>
          <p:nvPr/>
        </p:nvSpPr>
        <p:spPr>
          <a:xfrm>
            <a:off x="5504221" y="7000799"/>
            <a:ext cx="95250" cy="27622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470"/>
              </a:lnSpc>
            </a:pPr>
            <a:r>
              <a:rPr dirty="0" sz="250" spc="-10">
                <a:solidFill>
                  <a:srgbClr val="231F20"/>
                </a:solidFill>
                <a:latin typeface="Myriad Pro"/>
                <a:cs typeface="Myriad Pro"/>
              </a:rPr>
              <a:t>207</a:t>
            </a:r>
            <a:r>
              <a:rPr dirty="0" baseline="-18518" sz="675" spc="-15">
                <a:solidFill>
                  <a:srgbClr val="231F20"/>
                </a:solidFill>
                <a:latin typeface="Myriad Pro"/>
                <a:cs typeface="Myriad Pro"/>
              </a:rPr>
              <a:t>Pb/</a:t>
            </a:r>
            <a:r>
              <a:rPr dirty="0" sz="250" spc="-10">
                <a:solidFill>
                  <a:srgbClr val="231F20"/>
                </a:solidFill>
                <a:latin typeface="Myriad Pro"/>
                <a:cs typeface="Myriad Pro"/>
              </a:rPr>
              <a:t>206</a:t>
            </a:r>
            <a:r>
              <a:rPr dirty="0" baseline="-18518" sz="675" spc="-15">
                <a:solidFill>
                  <a:srgbClr val="231F20"/>
                </a:solidFill>
                <a:latin typeface="Myriad Pro"/>
                <a:cs typeface="Myriad Pro"/>
              </a:rPr>
              <a:t>Pb</a:t>
            </a:r>
            <a:endParaRPr baseline="-18518" sz="675">
              <a:latin typeface="Myriad Pro"/>
              <a:cs typeface="Myriad Pro"/>
            </a:endParaRPr>
          </a:p>
        </p:txBody>
      </p:sp>
      <p:sp>
        <p:nvSpPr>
          <p:cNvPr id="179" name="object 179" descr=""/>
          <p:cNvSpPr txBox="1"/>
          <p:nvPr/>
        </p:nvSpPr>
        <p:spPr>
          <a:xfrm>
            <a:off x="5590678" y="7360661"/>
            <a:ext cx="84455" cy="952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dirty="0" sz="450" spc="-25">
                <a:solidFill>
                  <a:srgbClr val="231F20"/>
                </a:solidFill>
                <a:latin typeface="Myriad Pro"/>
                <a:cs typeface="Myriad Pro"/>
              </a:rPr>
              <a:t>0.2</a:t>
            </a:r>
            <a:endParaRPr sz="450">
              <a:latin typeface="Myriad Pro"/>
              <a:cs typeface="Myriad Pro"/>
            </a:endParaRPr>
          </a:p>
        </p:txBody>
      </p:sp>
      <p:sp>
        <p:nvSpPr>
          <p:cNvPr id="180" name="object 180" descr=""/>
          <p:cNvSpPr txBox="1"/>
          <p:nvPr/>
        </p:nvSpPr>
        <p:spPr>
          <a:xfrm>
            <a:off x="5588823" y="7176859"/>
            <a:ext cx="77470" cy="952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dirty="0" sz="450" spc="-25">
                <a:solidFill>
                  <a:srgbClr val="231F20"/>
                </a:solidFill>
                <a:latin typeface="Myriad Pro"/>
                <a:cs typeface="Myriad Pro"/>
              </a:rPr>
              <a:t>0.4</a:t>
            </a:r>
            <a:endParaRPr sz="450">
              <a:latin typeface="Myriad Pro"/>
              <a:cs typeface="Myriad Pro"/>
            </a:endParaRPr>
          </a:p>
        </p:txBody>
      </p:sp>
      <p:sp>
        <p:nvSpPr>
          <p:cNvPr id="181" name="object 181" descr=""/>
          <p:cNvSpPr txBox="1"/>
          <p:nvPr/>
        </p:nvSpPr>
        <p:spPr>
          <a:xfrm>
            <a:off x="5594234" y="6997200"/>
            <a:ext cx="84455" cy="952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dirty="0" sz="450" spc="-25">
                <a:solidFill>
                  <a:srgbClr val="231F20"/>
                </a:solidFill>
                <a:latin typeface="Myriad Pro"/>
                <a:cs typeface="Myriad Pro"/>
              </a:rPr>
              <a:t>0.6</a:t>
            </a:r>
            <a:endParaRPr sz="450">
              <a:latin typeface="Myriad Pro"/>
              <a:cs typeface="Myriad Pro"/>
            </a:endParaRPr>
          </a:p>
        </p:txBody>
      </p:sp>
      <p:sp>
        <p:nvSpPr>
          <p:cNvPr id="182" name="object 182" descr=""/>
          <p:cNvSpPr txBox="1"/>
          <p:nvPr/>
        </p:nvSpPr>
        <p:spPr>
          <a:xfrm>
            <a:off x="5588846" y="6816664"/>
            <a:ext cx="84455" cy="952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dirty="0" sz="450" spc="-25">
                <a:solidFill>
                  <a:srgbClr val="231F20"/>
                </a:solidFill>
                <a:latin typeface="Myriad Pro"/>
                <a:cs typeface="Myriad Pro"/>
              </a:rPr>
              <a:t>0.8</a:t>
            </a:r>
            <a:endParaRPr sz="450">
              <a:latin typeface="Myriad Pro"/>
              <a:cs typeface="Myriad Pro"/>
            </a:endParaRPr>
          </a:p>
        </p:txBody>
      </p:sp>
      <p:sp>
        <p:nvSpPr>
          <p:cNvPr id="183" name="object 183" descr=""/>
          <p:cNvSpPr txBox="1"/>
          <p:nvPr/>
        </p:nvSpPr>
        <p:spPr>
          <a:xfrm>
            <a:off x="5716716" y="7586141"/>
            <a:ext cx="42545" cy="952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dirty="0" sz="450" spc="-50">
                <a:solidFill>
                  <a:srgbClr val="231F20"/>
                </a:solidFill>
                <a:latin typeface="Myriad Pro"/>
                <a:cs typeface="Myriad Pro"/>
              </a:rPr>
              <a:t>0</a:t>
            </a:r>
            <a:endParaRPr sz="450">
              <a:latin typeface="Myriad Pro"/>
              <a:cs typeface="Myriad Pro"/>
            </a:endParaRPr>
          </a:p>
        </p:txBody>
      </p:sp>
      <p:sp>
        <p:nvSpPr>
          <p:cNvPr id="184" name="object 184" descr=""/>
          <p:cNvSpPr txBox="1"/>
          <p:nvPr/>
        </p:nvSpPr>
        <p:spPr>
          <a:xfrm>
            <a:off x="5909129" y="7586141"/>
            <a:ext cx="72390" cy="952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dirty="0" sz="450" spc="-25">
                <a:solidFill>
                  <a:srgbClr val="231F20"/>
                </a:solidFill>
                <a:latin typeface="Myriad Pro"/>
                <a:cs typeface="Myriad Pro"/>
              </a:rPr>
              <a:t>20</a:t>
            </a:r>
            <a:endParaRPr sz="450">
              <a:latin typeface="Myriad Pro"/>
              <a:cs typeface="Myriad Pro"/>
            </a:endParaRPr>
          </a:p>
        </p:txBody>
      </p:sp>
      <p:sp>
        <p:nvSpPr>
          <p:cNvPr id="185" name="object 185" descr=""/>
          <p:cNvSpPr txBox="1"/>
          <p:nvPr/>
        </p:nvSpPr>
        <p:spPr>
          <a:xfrm>
            <a:off x="6112029" y="7586141"/>
            <a:ext cx="72390" cy="952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dirty="0" sz="450" spc="-25">
                <a:solidFill>
                  <a:srgbClr val="231F20"/>
                </a:solidFill>
                <a:latin typeface="Myriad Pro"/>
                <a:cs typeface="Myriad Pro"/>
              </a:rPr>
              <a:t>40</a:t>
            </a:r>
            <a:endParaRPr sz="450">
              <a:latin typeface="Myriad Pro"/>
              <a:cs typeface="Myriad Pro"/>
            </a:endParaRPr>
          </a:p>
        </p:txBody>
      </p:sp>
      <p:sp>
        <p:nvSpPr>
          <p:cNvPr id="186" name="object 186" descr=""/>
          <p:cNvSpPr txBox="1"/>
          <p:nvPr/>
        </p:nvSpPr>
        <p:spPr>
          <a:xfrm>
            <a:off x="5588788" y="6632130"/>
            <a:ext cx="84455" cy="952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dirty="0" sz="450" spc="-25">
                <a:solidFill>
                  <a:srgbClr val="231F20"/>
                </a:solidFill>
                <a:latin typeface="Myriad Pro"/>
                <a:cs typeface="Myriad Pro"/>
              </a:rPr>
              <a:t>1.0</a:t>
            </a:r>
            <a:endParaRPr sz="450">
              <a:latin typeface="Myriad Pro"/>
              <a:cs typeface="Myriad Pro"/>
            </a:endParaRPr>
          </a:p>
        </p:txBody>
      </p:sp>
      <p:sp>
        <p:nvSpPr>
          <p:cNvPr id="187" name="object 187" descr=""/>
          <p:cNvSpPr txBox="1"/>
          <p:nvPr/>
        </p:nvSpPr>
        <p:spPr>
          <a:xfrm>
            <a:off x="6321997" y="7601622"/>
            <a:ext cx="481330" cy="711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535"/>
              </a:lnSpc>
              <a:tabLst>
                <a:tab pos="208279" algn="l"/>
              </a:tabLst>
            </a:pPr>
            <a:r>
              <a:rPr dirty="0" sz="450" spc="-25">
                <a:solidFill>
                  <a:srgbClr val="231F20"/>
                </a:solidFill>
                <a:latin typeface="Myriad Pro"/>
                <a:cs typeface="Myriad Pro"/>
              </a:rPr>
              <a:t>60</a:t>
            </a:r>
            <a:r>
              <a:rPr dirty="0" sz="450">
                <a:solidFill>
                  <a:srgbClr val="231F20"/>
                </a:solidFill>
                <a:latin typeface="Myriad Pro"/>
                <a:cs typeface="Myriad Pro"/>
              </a:rPr>
              <a:t>	80</a:t>
            </a:r>
            <a:r>
              <a:rPr dirty="0" sz="450" spc="415">
                <a:solidFill>
                  <a:srgbClr val="231F20"/>
                </a:solidFill>
                <a:latin typeface="Myriad Pro"/>
                <a:cs typeface="Myriad Pro"/>
              </a:rPr>
              <a:t>  </a:t>
            </a:r>
            <a:r>
              <a:rPr dirty="0" sz="450" spc="-25">
                <a:solidFill>
                  <a:srgbClr val="231F20"/>
                </a:solidFill>
                <a:latin typeface="Myriad Pro"/>
                <a:cs typeface="Myriad Pro"/>
              </a:rPr>
              <a:t>100</a:t>
            </a:r>
            <a:endParaRPr sz="450">
              <a:latin typeface="Myriad Pro"/>
              <a:cs typeface="Myriad Pro"/>
            </a:endParaRPr>
          </a:p>
        </p:txBody>
      </p:sp>
      <p:grpSp>
        <p:nvGrpSpPr>
          <p:cNvPr id="188" name="object 188" descr=""/>
          <p:cNvGrpSpPr/>
          <p:nvPr/>
        </p:nvGrpSpPr>
        <p:grpSpPr>
          <a:xfrm>
            <a:off x="6271203" y="7022832"/>
            <a:ext cx="1324610" cy="1282065"/>
            <a:chOff x="6271203" y="7022832"/>
            <a:chExt cx="1324610" cy="1282065"/>
          </a:xfrm>
        </p:grpSpPr>
        <p:sp>
          <p:nvSpPr>
            <p:cNvPr id="189" name="object 189" descr=""/>
            <p:cNvSpPr/>
            <p:nvPr/>
          </p:nvSpPr>
          <p:spPr>
            <a:xfrm>
              <a:off x="6272034" y="7023663"/>
              <a:ext cx="1322705" cy="1280160"/>
            </a:xfrm>
            <a:custGeom>
              <a:avLst/>
              <a:gdLst/>
              <a:ahLst/>
              <a:cxnLst/>
              <a:rect l="l" t="t" r="r" b="b"/>
              <a:pathLst>
                <a:path w="1322704" h="1280159">
                  <a:moveTo>
                    <a:pt x="1322359" y="0"/>
                  </a:moveTo>
                  <a:lnTo>
                    <a:pt x="0" y="0"/>
                  </a:lnTo>
                  <a:lnTo>
                    <a:pt x="0" y="1279851"/>
                  </a:lnTo>
                  <a:lnTo>
                    <a:pt x="1322359" y="1279851"/>
                  </a:lnTo>
                  <a:lnTo>
                    <a:pt x="13223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0" name="object 190" descr=""/>
            <p:cNvSpPr/>
            <p:nvPr/>
          </p:nvSpPr>
          <p:spPr>
            <a:xfrm>
              <a:off x="6272034" y="7023663"/>
              <a:ext cx="1322705" cy="1280160"/>
            </a:xfrm>
            <a:custGeom>
              <a:avLst/>
              <a:gdLst/>
              <a:ahLst/>
              <a:cxnLst/>
              <a:rect l="l" t="t" r="r" b="b"/>
              <a:pathLst>
                <a:path w="1322704" h="1280159">
                  <a:moveTo>
                    <a:pt x="1322359" y="1279851"/>
                  </a:moveTo>
                  <a:lnTo>
                    <a:pt x="0" y="1279851"/>
                  </a:lnTo>
                  <a:lnTo>
                    <a:pt x="0" y="0"/>
                  </a:lnTo>
                  <a:lnTo>
                    <a:pt x="1322359" y="0"/>
                  </a:lnTo>
                  <a:lnTo>
                    <a:pt x="1322359" y="1279851"/>
                  </a:lnTo>
                  <a:close/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91" name="object 191" descr="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6452168" y="7095118"/>
              <a:ext cx="1136458" cy="1048714"/>
            </a:xfrm>
            <a:prstGeom prst="rect">
              <a:avLst/>
            </a:prstGeom>
          </p:spPr>
        </p:pic>
      </p:grpSp>
      <p:sp>
        <p:nvSpPr>
          <p:cNvPr id="192" name="object 192" descr=""/>
          <p:cNvSpPr txBox="1"/>
          <p:nvPr/>
        </p:nvSpPr>
        <p:spPr>
          <a:xfrm>
            <a:off x="6288453" y="6997912"/>
            <a:ext cx="53340" cy="11493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dirty="0" sz="550" spc="-50">
                <a:solidFill>
                  <a:srgbClr val="231F20"/>
                </a:solidFill>
                <a:latin typeface="Myriad Pro"/>
                <a:cs typeface="Myriad Pro"/>
              </a:rPr>
              <a:t>B</a:t>
            </a:r>
            <a:endParaRPr sz="550">
              <a:latin typeface="Myriad Pro"/>
              <a:cs typeface="Myriad Pro"/>
            </a:endParaRPr>
          </a:p>
        </p:txBody>
      </p:sp>
      <p:sp>
        <p:nvSpPr>
          <p:cNvPr id="193" name="object 193" descr=""/>
          <p:cNvSpPr txBox="1"/>
          <p:nvPr/>
        </p:nvSpPr>
        <p:spPr>
          <a:xfrm>
            <a:off x="7020697" y="7083953"/>
            <a:ext cx="532765" cy="16446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dirty="0" sz="450">
                <a:solidFill>
                  <a:srgbClr val="231F20"/>
                </a:solidFill>
                <a:latin typeface="Myriad Pro"/>
                <a:cs typeface="Myriad Pro"/>
              </a:rPr>
              <a:t>8.01</a:t>
            </a:r>
            <a:r>
              <a:rPr dirty="0" sz="450" spc="15">
                <a:solidFill>
                  <a:srgbClr val="231F20"/>
                </a:solidFill>
                <a:latin typeface="Myriad Pro"/>
                <a:cs typeface="Myriad Pro"/>
              </a:rPr>
              <a:t> </a:t>
            </a:r>
            <a:r>
              <a:rPr dirty="0" sz="450">
                <a:solidFill>
                  <a:srgbClr val="231F20"/>
                </a:solidFill>
                <a:latin typeface="Myriad Pro"/>
                <a:cs typeface="Myriad Pro"/>
              </a:rPr>
              <a:t>±</a:t>
            </a:r>
            <a:r>
              <a:rPr dirty="0" sz="450" spc="20">
                <a:solidFill>
                  <a:srgbClr val="231F20"/>
                </a:solidFill>
                <a:latin typeface="Myriad Pro"/>
                <a:cs typeface="Myriad Pro"/>
              </a:rPr>
              <a:t> </a:t>
            </a:r>
            <a:r>
              <a:rPr dirty="0" sz="450">
                <a:solidFill>
                  <a:srgbClr val="231F20"/>
                </a:solidFill>
                <a:latin typeface="Myriad Pro"/>
                <a:cs typeface="Myriad Pro"/>
              </a:rPr>
              <a:t>3.07</a:t>
            </a:r>
            <a:r>
              <a:rPr dirty="0" sz="450" spc="20">
                <a:solidFill>
                  <a:srgbClr val="231F20"/>
                </a:solidFill>
                <a:latin typeface="Myriad Pro"/>
                <a:cs typeface="Myriad Pro"/>
              </a:rPr>
              <a:t> </a:t>
            </a:r>
            <a:r>
              <a:rPr dirty="0" sz="450">
                <a:solidFill>
                  <a:srgbClr val="231F20"/>
                </a:solidFill>
                <a:latin typeface="Myriad Pro"/>
                <a:cs typeface="Myriad Pro"/>
              </a:rPr>
              <a:t>Ma</a:t>
            </a:r>
            <a:r>
              <a:rPr dirty="0" sz="450" spc="20">
                <a:solidFill>
                  <a:srgbClr val="231F20"/>
                </a:solidFill>
                <a:latin typeface="Myriad Pro"/>
                <a:cs typeface="Myriad Pro"/>
              </a:rPr>
              <a:t> </a:t>
            </a:r>
            <a:r>
              <a:rPr dirty="0" sz="450" spc="-10">
                <a:solidFill>
                  <a:srgbClr val="231F20"/>
                </a:solidFill>
                <a:latin typeface="Myriad Pro"/>
                <a:cs typeface="Myriad Pro"/>
              </a:rPr>
              <a:t>(n=77)</a:t>
            </a:r>
            <a:endParaRPr sz="450">
              <a:latin typeface="Myriad Pro"/>
              <a:cs typeface="Myriad Pro"/>
            </a:endParaRPr>
          </a:p>
          <a:p>
            <a:pPr marL="226060">
              <a:lnSpc>
                <a:spcPct val="100000"/>
              </a:lnSpc>
              <a:spcBef>
                <a:spcPts val="5"/>
              </a:spcBef>
            </a:pPr>
            <a:r>
              <a:rPr dirty="0" sz="450">
                <a:solidFill>
                  <a:srgbClr val="231F20"/>
                </a:solidFill>
                <a:latin typeface="Myriad Pro"/>
                <a:cs typeface="Myriad Pro"/>
              </a:rPr>
              <a:t>MSWD</a:t>
            </a:r>
            <a:r>
              <a:rPr dirty="0" sz="450" spc="10">
                <a:solidFill>
                  <a:srgbClr val="231F20"/>
                </a:solidFill>
                <a:latin typeface="Myriad Pro"/>
                <a:cs typeface="Myriad Pro"/>
              </a:rPr>
              <a:t> </a:t>
            </a:r>
            <a:r>
              <a:rPr dirty="0" sz="450">
                <a:solidFill>
                  <a:srgbClr val="231F20"/>
                </a:solidFill>
                <a:latin typeface="Myriad Pro"/>
                <a:cs typeface="Myriad Pro"/>
              </a:rPr>
              <a:t>=</a:t>
            </a:r>
            <a:r>
              <a:rPr dirty="0" sz="450" spc="10">
                <a:solidFill>
                  <a:srgbClr val="231F20"/>
                </a:solidFill>
                <a:latin typeface="Myriad Pro"/>
                <a:cs typeface="Myriad Pro"/>
              </a:rPr>
              <a:t> </a:t>
            </a:r>
            <a:r>
              <a:rPr dirty="0" sz="450" spc="-25">
                <a:solidFill>
                  <a:srgbClr val="231F20"/>
                </a:solidFill>
                <a:latin typeface="Myriad Pro"/>
                <a:cs typeface="Myriad Pro"/>
              </a:rPr>
              <a:t>1.3</a:t>
            </a:r>
            <a:endParaRPr sz="450">
              <a:latin typeface="Myriad Pro"/>
              <a:cs typeface="Myriad Pro"/>
            </a:endParaRPr>
          </a:p>
        </p:txBody>
      </p:sp>
      <p:sp>
        <p:nvSpPr>
          <p:cNvPr id="194" name="object 194" descr=""/>
          <p:cNvSpPr txBox="1"/>
          <p:nvPr/>
        </p:nvSpPr>
        <p:spPr>
          <a:xfrm>
            <a:off x="6291551" y="7519399"/>
            <a:ext cx="95250" cy="27622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470"/>
              </a:lnSpc>
            </a:pPr>
            <a:r>
              <a:rPr dirty="0" sz="250" spc="-10">
                <a:solidFill>
                  <a:srgbClr val="231F20"/>
                </a:solidFill>
                <a:latin typeface="Myriad Pro"/>
                <a:cs typeface="Myriad Pro"/>
              </a:rPr>
              <a:t>207</a:t>
            </a:r>
            <a:r>
              <a:rPr dirty="0" baseline="-18518" sz="675" spc="-15">
                <a:solidFill>
                  <a:srgbClr val="231F20"/>
                </a:solidFill>
                <a:latin typeface="Myriad Pro"/>
                <a:cs typeface="Myriad Pro"/>
              </a:rPr>
              <a:t>Pb/</a:t>
            </a:r>
            <a:r>
              <a:rPr dirty="0" sz="250" spc="-10">
                <a:solidFill>
                  <a:srgbClr val="231F20"/>
                </a:solidFill>
                <a:latin typeface="Myriad Pro"/>
                <a:cs typeface="Myriad Pro"/>
              </a:rPr>
              <a:t>206</a:t>
            </a:r>
            <a:r>
              <a:rPr dirty="0" baseline="-18518" sz="675" spc="-15">
                <a:solidFill>
                  <a:srgbClr val="231F20"/>
                </a:solidFill>
                <a:latin typeface="Myriad Pro"/>
                <a:cs typeface="Myriad Pro"/>
              </a:rPr>
              <a:t>Pb</a:t>
            </a:r>
            <a:endParaRPr baseline="-18518" sz="675">
              <a:latin typeface="Myriad Pro"/>
              <a:cs typeface="Myriad Pro"/>
            </a:endParaRPr>
          </a:p>
        </p:txBody>
      </p:sp>
      <p:sp>
        <p:nvSpPr>
          <p:cNvPr id="195" name="object 195" descr=""/>
          <p:cNvSpPr txBox="1"/>
          <p:nvPr/>
        </p:nvSpPr>
        <p:spPr>
          <a:xfrm>
            <a:off x="6384026" y="7975943"/>
            <a:ext cx="84455" cy="952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dirty="0" sz="450" spc="-25">
                <a:solidFill>
                  <a:srgbClr val="231F20"/>
                </a:solidFill>
                <a:latin typeface="Myriad Pro"/>
                <a:cs typeface="Myriad Pro"/>
              </a:rPr>
              <a:t>0.0</a:t>
            </a:r>
            <a:endParaRPr sz="450">
              <a:latin typeface="Myriad Pro"/>
              <a:cs typeface="Myriad Pro"/>
            </a:endParaRPr>
          </a:p>
        </p:txBody>
      </p:sp>
      <p:sp>
        <p:nvSpPr>
          <p:cNvPr id="196" name="object 196" descr=""/>
          <p:cNvSpPr txBox="1"/>
          <p:nvPr/>
        </p:nvSpPr>
        <p:spPr>
          <a:xfrm>
            <a:off x="6386113" y="7693814"/>
            <a:ext cx="77470" cy="952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dirty="0" sz="450" spc="-25">
                <a:solidFill>
                  <a:srgbClr val="231F20"/>
                </a:solidFill>
                <a:latin typeface="Myriad Pro"/>
                <a:cs typeface="Myriad Pro"/>
              </a:rPr>
              <a:t>0.5</a:t>
            </a:r>
            <a:endParaRPr sz="450">
              <a:latin typeface="Myriad Pro"/>
              <a:cs typeface="Myriad Pro"/>
            </a:endParaRPr>
          </a:p>
        </p:txBody>
      </p:sp>
      <p:sp>
        <p:nvSpPr>
          <p:cNvPr id="197" name="object 197" descr=""/>
          <p:cNvSpPr txBox="1"/>
          <p:nvPr/>
        </p:nvSpPr>
        <p:spPr>
          <a:xfrm>
            <a:off x="6387984" y="7407332"/>
            <a:ext cx="84455" cy="952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dirty="0" sz="450" spc="-25">
                <a:solidFill>
                  <a:srgbClr val="231F20"/>
                </a:solidFill>
                <a:latin typeface="Myriad Pro"/>
                <a:cs typeface="Myriad Pro"/>
              </a:rPr>
              <a:t>1.0</a:t>
            </a:r>
            <a:endParaRPr sz="450">
              <a:latin typeface="Myriad Pro"/>
              <a:cs typeface="Myriad Pro"/>
            </a:endParaRPr>
          </a:p>
        </p:txBody>
      </p:sp>
      <p:sp>
        <p:nvSpPr>
          <p:cNvPr id="198" name="object 198" descr=""/>
          <p:cNvSpPr txBox="1"/>
          <p:nvPr/>
        </p:nvSpPr>
        <p:spPr>
          <a:xfrm>
            <a:off x="6386072" y="7124130"/>
            <a:ext cx="84455" cy="952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dirty="0" sz="450" spc="-25">
                <a:solidFill>
                  <a:srgbClr val="231F20"/>
                </a:solidFill>
                <a:latin typeface="Myriad Pro"/>
                <a:cs typeface="Myriad Pro"/>
              </a:rPr>
              <a:t>1.5</a:t>
            </a:r>
            <a:endParaRPr sz="450">
              <a:latin typeface="Myriad Pro"/>
              <a:cs typeface="Myriad Pro"/>
            </a:endParaRPr>
          </a:p>
        </p:txBody>
      </p:sp>
      <p:sp>
        <p:nvSpPr>
          <p:cNvPr id="199" name="object 199" descr=""/>
          <p:cNvSpPr txBox="1"/>
          <p:nvPr/>
        </p:nvSpPr>
        <p:spPr>
          <a:xfrm>
            <a:off x="6472667" y="8111397"/>
            <a:ext cx="1059180" cy="15176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5400">
              <a:lnSpc>
                <a:spcPts val="495"/>
              </a:lnSpc>
              <a:spcBef>
                <a:spcPts val="105"/>
              </a:spcBef>
              <a:tabLst>
                <a:tab pos="194945" algn="l"/>
                <a:tab pos="569595" algn="l"/>
                <a:tab pos="756920" algn="l"/>
              </a:tabLst>
            </a:pPr>
            <a:r>
              <a:rPr dirty="0" sz="450" spc="-50">
                <a:solidFill>
                  <a:srgbClr val="231F20"/>
                </a:solidFill>
                <a:latin typeface="Myriad Pro"/>
                <a:cs typeface="Myriad Pro"/>
              </a:rPr>
              <a:t>0</a:t>
            </a:r>
            <a:r>
              <a:rPr dirty="0" sz="450">
                <a:solidFill>
                  <a:srgbClr val="231F20"/>
                </a:solidFill>
                <a:latin typeface="Myriad Pro"/>
                <a:cs typeface="Myriad Pro"/>
              </a:rPr>
              <a:t>	20</a:t>
            </a:r>
            <a:r>
              <a:rPr dirty="0" sz="450" spc="420">
                <a:solidFill>
                  <a:srgbClr val="231F20"/>
                </a:solidFill>
                <a:latin typeface="Myriad Pro"/>
                <a:cs typeface="Myriad Pro"/>
              </a:rPr>
              <a:t>  </a:t>
            </a:r>
            <a:r>
              <a:rPr dirty="0" sz="450" spc="-25">
                <a:solidFill>
                  <a:srgbClr val="231F20"/>
                </a:solidFill>
                <a:latin typeface="Myriad Pro"/>
                <a:cs typeface="Myriad Pro"/>
              </a:rPr>
              <a:t>40</a:t>
            </a:r>
            <a:r>
              <a:rPr dirty="0" sz="450">
                <a:solidFill>
                  <a:srgbClr val="231F20"/>
                </a:solidFill>
                <a:latin typeface="Myriad Pro"/>
                <a:cs typeface="Myriad Pro"/>
              </a:rPr>
              <a:t>	</a:t>
            </a:r>
            <a:r>
              <a:rPr dirty="0" sz="450" spc="-25">
                <a:solidFill>
                  <a:srgbClr val="231F20"/>
                </a:solidFill>
                <a:latin typeface="Myriad Pro"/>
                <a:cs typeface="Myriad Pro"/>
              </a:rPr>
              <a:t>60</a:t>
            </a:r>
            <a:r>
              <a:rPr dirty="0" sz="450">
                <a:solidFill>
                  <a:srgbClr val="231F20"/>
                </a:solidFill>
                <a:latin typeface="Myriad Pro"/>
                <a:cs typeface="Myriad Pro"/>
              </a:rPr>
              <a:t>	80</a:t>
            </a:r>
            <a:r>
              <a:rPr dirty="0" sz="450" spc="380">
                <a:solidFill>
                  <a:srgbClr val="231F20"/>
                </a:solidFill>
                <a:latin typeface="Myriad Pro"/>
                <a:cs typeface="Myriad Pro"/>
              </a:rPr>
              <a:t>  </a:t>
            </a:r>
            <a:r>
              <a:rPr dirty="0" sz="450" spc="-25">
                <a:solidFill>
                  <a:srgbClr val="231F20"/>
                </a:solidFill>
                <a:latin typeface="Myriad Pro"/>
                <a:cs typeface="Myriad Pro"/>
              </a:rPr>
              <a:t>100</a:t>
            </a:r>
            <a:endParaRPr sz="450">
              <a:latin typeface="Myriad Pro"/>
              <a:cs typeface="Myriad Pro"/>
            </a:endParaRPr>
          </a:p>
          <a:p>
            <a:pPr marL="389255">
              <a:lnSpc>
                <a:spcPts val="495"/>
              </a:lnSpc>
            </a:pPr>
            <a:r>
              <a:rPr dirty="0" sz="250" spc="-10">
                <a:solidFill>
                  <a:srgbClr val="231F20"/>
                </a:solidFill>
                <a:latin typeface="Myriad Pro"/>
                <a:cs typeface="Myriad Pro"/>
              </a:rPr>
              <a:t>238</a:t>
            </a:r>
            <a:r>
              <a:rPr dirty="0" baseline="-18518" sz="675" spc="-15">
                <a:solidFill>
                  <a:srgbClr val="231F20"/>
                </a:solidFill>
                <a:latin typeface="Myriad Pro"/>
                <a:cs typeface="Myriad Pro"/>
              </a:rPr>
              <a:t>U/</a:t>
            </a:r>
            <a:r>
              <a:rPr dirty="0" sz="250" spc="-10">
                <a:solidFill>
                  <a:srgbClr val="231F20"/>
                </a:solidFill>
                <a:latin typeface="Myriad Pro"/>
                <a:cs typeface="Myriad Pro"/>
              </a:rPr>
              <a:t>206</a:t>
            </a:r>
            <a:r>
              <a:rPr dirty="0" baseline="-18518" sz="675" spc="-15">
                <a:solidFill>
                  <a:srgbClr val="231F20"/>
                </a:solidFill>
                <a:latin typeface="Myriad Pro"/>
                <a:cs typeface="Myriad Pro"/>
              </a:rPr>
              <a:t>Pb</a:t>
            </a:r>
            <a:endParaRPr baseline="-18518" sz="675">
              <a:latin typeface="Myriad Pro"/>
              <a:cs typeface="Myriad Pro"/>
            </a:endParaRPr>
          </a:p>
        </p:txBody>
      </p:sp>
      <p:grpSp>
        <p:nvGrpSpPr>
          <p:cNvPr id="200" name="object 200" descr=""/>
          <p:cNvGrpSpPr/>
          <p:nvPr/>
        </p:nvGrpSpPr>
        <p:grpSpPr>
          <a:xfrm>
            <a:off x="7864237" y="4402097"/>
            <a:ext cx="6166485" cy="2908935"/>
            <a:chOff x="7864237" y="4402097"/>
            <a:chExt cx="6166485" cy="2908935"/>
          </a:xfrm>
        </p:grpSpPr>
        <p:sp>
          <p:nvSpPr>
            <p:cNvPr id="201" name="object 201" descr=""/>
            <p:cNvSpPr/>
            <p:nvPr/>
          </p:nvSpPr>
          <p:spPr>
            <a:xfrm>
              <a:off x="7867730" y="4405590"/>
              <a:ext cx="6159500" cy="2901950"/>
            </a:xfrm>
            <a:custGeom>
              <a:avLst/>
              <a:gdLst/>
              <a:ahLst/>
              <a:cxnLst/>
              <a:rect l="l" t="t" r="r" b="b"/>
              <a:pathLst>
                <a:path w="6159500" h="2901950">
                  <a:moveTo>
                    <a:pt x="6159264" y="0"/>
                  </a:moveTo>
                  <a:lnTo>
                    <a:pt x="0" y="0"/>
                  </a:lnTo>
                  <a:lnTo>
                    <a:pt x="0" y="2901346"/>
                  </a:lnTo>
                  <a:lnTo>
                    <a:pt x="6159264" y="2901346"/>
                  </a:lnTo>
                  <a:lnTo>
                    <a:pt x="615926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2" name="object 202" descr=""/>
            <p:cNvSpPr/>
            <p:nvPr/>
          </p:nvSpPr>
          <p:spPr>
            <a:xfrm>
              <a:off x="7867730" y="4405590"/>
              <a:ext cx="6159500" cy="2901950"/>
            </a:xfrm>
            <a:custGeom>
              <a:avLst/>
              <a:gdLst/>
              <a:ahLst/>
              <a:cxnLst/>
              <a:rect l="l" t="t" r="r" b="b"/>
              <a:pathLst>
                <a:path w="6159500" h="2901950">
                  <a:moveTo>
                    <a:pt x="6159264" y="2901346"/>
                  </a:moveTo>
                  <a:lnTo>
                    <a:pt x="0" y="2901346"/>
                  </a:lnTo>
                  <a:lnTo>
                    <a:pt x="0" y="0"/>
                  </a:lnTo>
                  <a:lnTo>
                    <a:pt x="6159264" y="0"/>
                  </a:lnTo>
                  <a:lnTo>
                    <a:pt x="6159264" y="2901346"/>
                  </a:lnTo>
                  <a:close/>
                </a:path>
              </a:pathLst>
            </a:custGeom>
            <a:ln w="6648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3" name="object 203" descr=""/>
          <p:cNvSpPr txBox="1"/>
          <p:nvPr/>
        </p:nvSpPr>
        <p:spPr>
          <a:xfrm>
            <a:off x="10319788" y="4312131"/>
            <a:ext cx="2016760" cy="1330325"/>
          </a:xfrm>
          <a:prstGeom prst="rect">
            <a:avLst/>
          </a:prstGeom>
        </p:spPr>
        <p:txBody>
          <a:bodyPr wrap="square" lIns="0" tIns="1022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805"/>
              </a:spcBef>
            </a:pPr>
            <a:r>
              <a:rPr dirty="0" sz="1100">
                <a:solidFill>
                  <a:srgbClr val="020303"/>
                </a:solidFill>
                <a:latin typeface="Times New Roman"/>
                <a:cs typeface="Times New Roman"/>
              </a:rPr>
              <a:t>Proposed</a:t>
            </a:r>
            <a:r>
              <a:rPr dirty="0" sz="1100" spc="65">
                <a:solidFill>
                  <a:srgbClr val="020303"/>
                </a:solidFill>
                <a:latin typeface="Times New Roman"/>
                <a:cs typeface="Times New Roman"/>
              </a:rPr>
              <a:t> </a:t>
            </a:r>
            <a:r>
              <a:rPr dirty="0" sz="1100" spc="-10">
                <a:solidFill>
                  <a:srgbClr val="020303"/>
                </a:solidFill>
                <a:latin typeface="Times New Roman"/>
                <a:cs typeface="Times New Roman"/>
              </a:rPr>
              <a:t>Workflow</a:t>
            </a:r>
            <a:endParaRPr sz="1100">
              <a:latin typeface="Times New Roman"/>
              <a:cs typeface="Times New Roman"/>
            </a:endParaRPr>
          </a:p>
          <a:p>
            <a:pPr algn="just" marL="547370" marR="5080">
              <a:lnSpc>
                <a:spcPct val="103200"/>
              </a:lnSpc>
              <a:spcBef>
                <a:spcPts val="440"/>
              </a:spcBef>
            </a:pPr>
            <a:r>
              <a:rPr dirty="0" u="sng" sz="700" i="1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Figure</a:t>
            </a:r>
            <a:r>
              <a:rPr dirty="0" u="sng" sz="700" spc="265" i="1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700" i="1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9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,</a:t>
            </a:r>
            <a:r>
              <a:rPr dirty="0" u="none" sz="700" spc="27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 b="1">
                <a:solidFill>
                  <a:srgbClr val="231F20"/>
                </a:solidFill>
                <a:latin typeface="Times New Roman"/>
                <a:cs typeface="Times New Roman"/>
              </a:rPr>
              <a:t>Step</a:t>
            </a:r>
            <a:r>
              <a:rPr dirty="0" u="none" sz="700" spc="265" b="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 b="1">
                <a:solidFill>
                  <a:srgbClr val="231F20"/>
                </a:solidFill>
                <a:latin typeface="Times New Roman"/>
                <a:cs typeface="Times New Roman"/>
              </a:rPr>
              <a:t>2</a:t>
            </a:r>
            <a:r>
              <a:rPr dirty="0" u="none" sz="700" spc="270" b="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-</a:t>
            </a:r>
            <a:r>
              <a:rPr dirty="0" u="none" sz="700" spc="27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Selection</a:t>
            </a:r>
            <a:r>
              <a:rPr dirty="0" u="none" sz="700" spc="26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of</a:t>
            </a:r>
            <a:r>
              <a:rPr dirty="0" u="none" sz="700" spc="27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 spc="-25">
                <a:solidFill>
                  <a:srgbClr val="231F20"/>
                </a:solidFill>
                <a:latin typeface="Times New Roman"/>
                <a:cs typeface="Times New Roman"/>
              </a:rPr>
              <a:t>all</a:t>
            </a:r>
            <a:r>
              <a:rPr dirty="0" u="none" sz="700" spc="5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discrete</a:t>
            </a:r>
            <a:r>
              <a:rPr dirty="0" u="none" sz="700" spc="270">
                <a:solidFill>
                  <a:srgbClr val="231F20"/>
                </a:solidFill>
                <a:latin typeface="Times New Roman"/>
                <a:cs typeface="Times New Roman"/>
              </a:rPr>
              <a:t> 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portions</a:t>
            </a:r>
            <a:r>
              <a:rPr dirty="0" u="none" sz="700" spc="270">
                <a:solidFill>
                  <a:srgbClr val="231F20"/>
                </a:solidFill>
                <a:latin typeface="Times New Roman"/>
                <a:cs typeface="Times New Roman"/>
              </a:rPr>
              <a:t> 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of</a:t>
            </a:r>
            <a:r>
              <a:rPr dirty="0" u="none" sz="700" spc="275">
                <a:solidFill>
                  <a:srgbClr val="231F20"/>
                </a:solidFill>
                <a:latin typeface="Times New Roman"/>
                <a:cs typeface="Times New Roman"/>
              </a:rPr>
              <a:t> 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signal</a:t>
            </a:r>
            <a:r>
              <a:rPr dirty="0" u="none" sz="700" spc="270">
                <a:solidFill>
                  <a:srgbClr val="231F20"/>
                </a:solidFill>
                <a:latin typeface="Times New Roman"/>
                <a:cs typeface="Times New Roman"/>
              </a:rPr>
              <a:t>  </a:t>
            </a:r>
            <a:r>
              <a:rPr dirty="0" u="none" sz="700" spc="-20">
                <a:solidFill>
                  <a:srgbClr val="231F20"/>
                </a:solidFill>
                <a:latin typeface="Times New Roman"/>
                <a:cs typeface="Times New Roman"/>
              </a:rPr>
              <a:t>that</a:t>
            </a:r>
            <a:r>
              <a:rPr dirty="0" u="none" sz="700" spc="5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correspond</a:t>
            </a:r>
            <a:r>
              <a:rPr dirty="0" u="none" sz="700" spc="21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to</a:t>
            </a:r>
            <a:r>
              <a:rPr dirty="0" u="none" sz="700" spc="21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one</a:t>
            </a:r>
            <a:r>
              <a:rPr dirty="0" u="none" sz="700" spc="22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of</a:t>
            </a:r>
            <a:r>
              <a:rPr dirty="0" u="none" sz="700" spc="21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dirty="0" u="none" sz="700" spc="21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three</a:t>
            </a:r>
            <a:r>
              <a:rPr dirty="0" u="none" sz="700" spc="22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 spc="-10">
                <a:solidFill>
                  <a:srgbClr val="231F20"/>
                </a:solidFill>
                <a:latin typeface="Times New Roman"/>
                <a:cs typeface="Times New Roman"/>
              </a:rPr>
              <a:t>types</a:t>
            </a:r>
            <a:r>
              <a:rPr dirty="0" u="none" sz="700" spc="5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described</a:t>
            </a:r>
            <a:r>
              <a:rPr dirty="0" u="none" sz="700" spc="49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in</a:t>
            </a:r>
            <a:r>
              <a:rPr dirty="0" u="none" sz="700" spc="49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section</a:t>
            </a:r>
            <a:r>
              <a:rPr dirty="0" u="none" sz="700" spc="49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3</a:t>
            </a:r>
            <a:r>
              <a:rPr dirty="0" u="none" sz="700" spc="49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under</a:t>
            </a:r>
            <a:r>
              <a:rPr dirty="0" u="none" sz="700" spc="49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 spc="-25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dirty="0" u="none" sz="700" spc="5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assumption</a:t>
            </a:r>
            <a:r>
              <a:rPr dirty="0" u="none" sz="700" spc="32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that</a:t>
            </a:r>
            <a:r>
              <a:rPr dirty="0" u="none" sz="700" spc="32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each</a:t>
            </a:r>
            <a:r>
              <a:rPr dirty="0" u="none" sz="700" spc="32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signal</a:t>
            </a:r>
            <a:r>
              <a:rPr dirty="0" u="none" sz="700" spc="32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 spc="-10">
                <a:solidFill>
                  <a:srgbClr val="231F20"/>
                </a:solidFill>
                <a:latin typeface="Times New Roman"/>
                <a:cs typeface="Times New Roman"/>
              </a:rPr>
              <a:t>domain</a:t>
            </a:r>
            <a:r>
              <a:rPr dirty="0" u="none" sz="700" spc="5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type</a:t>
            </a:r>
            <a:r>
              <a:rPr dirty="0" u="none" sz="700" spc="17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corresponds</a:t>
            </a:r>
            <a:r>
              <a:rPr dirty="0" u="none" sz="700" spc="17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to</a:t>
            </a:r>
            <a:r>
              <a:rPr dirty="0" u="none" sz="700" spc="17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dirty="0" u="none" sz="700" spc="17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discrete,</a:t>
            </a:r>
            <a:r>
              <a:rPr dirty="0" u="none" sz="700" spc="17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 spc="-10">
                <a:solidFill>
                  <a:srgbClr val="231F20"/>
                </a:solidFill>
                <a:latin typeface="Times New Roman"/>
                <a:cs typeface="Times New Roman"/>
              </a:rPr>
              <a:t>closed</a:t>
            </a:r>
            <a:r>
              <a:rPr dirty="0" u="none" sz="700" spc="5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U-Pb</a:t>
            </a:r>
            <a:r>
              <a:rPr dirty="0" u="none" sz="700" spc="2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system.</a:t>
            </a:r>
            <a:r>
              <a:rPr dirty="0" u="none" sz="700" spc="2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Example</a:t>
            </a:r>
            <a:r>
              <a:rPr dirty="0" u="none" sz="700" spc="2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shows</a:t>
            </a:r>
            <a:r>
              <a:rPr dirty="0" u="none" sz="700" spc="2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 spc="-10">
                <a:solidFill>
                  <a:srgbClr val="231F20"/>
                </a:solidFill>
                <a:latin typeface="Times New Roman"/>
                <a:cs typeface="Times New Roman"/>
              </a:rPr>
              <a:t>improved</a:t>
            </a:r>
            <a:r>
              <a:rPr dirty="0" u="none" sz="700" spc="5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age</a:t>
            </a:r>
            <a:r>
              <a:rPr dirty="0" u="none" sz="700" spc="17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and</a:t>
            </a:r>
            <a:r>
              <a:rPr dirty="0" u="none" sz="700" spc="17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precision,</a:t>
            </a:r>
            <a:r>
              <a:rPr dirty="0" u="none" sz="700" spc="17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but</a:t>
            </a:r>
            <a:r>
              <a:rPr dirty="0" u="none" sz="700" spc="17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maintains</a:t>
            </a:r>
            <a:r>
              <a:rPr dirty="0" u="none" sz="700" spc="17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 spc="-20">
                <a:solidFill>
                  <a:srgbClr val="231F20"/>
                </a:solidFill>
                <a:latin typeface="Times New Roman"/>
                <a:cs typeface="Times New Roman"/>
              </a:rPr>
              <a:t>high</a:t>
            </a:r>
            <a:r>
              <a:rPr dirty="0" u="none" sz="700" spc="5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 spc="-10">
                <a:solidFill>
                  <a:srgbClr val="231F20"/>
                </a:solidFill>
                <a:latin typeface="Times New Roman"/>
                <a:cs typeface="Times New Roman"/>
              </a:rPr>
              <a:t>MSWD.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204" name="object 204" descr=""/>
          <p:cNvSpPr txBox="1"/>
          <p:nvPr/>
        </p:nvSpPr>
        <p:spPr>
          <a:xfrm>
            <a:off x="10889493" y="5993160"/>
            <a:ext cx="1437640" cy="12369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R="5080">
              <a:lnSpc>
                <a:spcPct val="103200"/>
              </a:lnSpc>
              <a:spcBef>
                <a:spcPts val="95"/>
              </a:spcBef>
            </a:pPr>
            <a:r>
              <a:rPr dirty="0" u="sng" sz="700" i="1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Figure</a:t>
            </a:r>
            <a:r>
              <a:rPr dirty="0" u="sng" sz="700" spc="40" i="1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700" i="1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9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,</a:t>
            </a:r>
            <a:r>
              <a:rPr dirty="0" u="none" sz="700" spc="4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 b="1">
                <a:solidFill>
                  <a:srgbClr val="231F20"/>
                </a:solidFill>
                <a:latin typeface="Times New Roman"/>
                <a:cs typeface="Times New Roman"/>
              </a:rPr>
              <a:t>Step</a:t>
            </a:r>
            <a:r>
              <a:rPr dirty="0" u="none" sz="700" spc="45" b="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 b="1">
                <a:solidFill>
                  <a:srgbClr val="231F20"/>
                </a:solidFill>
                <a:latin typeface="Times New Roman"/>
                <a:cs typeface="Times New Roman"/>
              </a:rPr>
              <a:t>3</a:t>
            </a:r>
            <a:r>
              <a:rPr dirty="0" u="none" sz="700" spc="40" b="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-</a:t>
            </a:r>
            <a:r>
              <a:rPr dirty="0" u="none" sz="700" spc="4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Detailed</a:t>
            </a:r>
            <a:r>
              <a:rPr dirty="0" u="none" sz="700" spc="4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analysis</a:t>
            </a:r>
            <a:r>
              <a:rPr dirty="0" u="none" sz="700" spc="4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 spc="-25">
                <a:solidFill>
                  <a:srgbClr val="231F20"/>
                </a:solidFill>
                <a:latin typeface="Times New Roman"/>
                <a:cs typeface="Times New Roman"/>
              </a:rPr>
              <a:t>of</a:t>
            </a:r>
            <a:r>
              <a:rPr dirty="0" u="none" sz="700" spc="5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individual</a:t>
            </a:r>
            <a:r>
              <a:rPr dirty="0" u="none" sz="700" spc="13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data</a:t>
            </a:r>
            <a:r>
              <a:rPr dirty="0" u="none" sz="700" spc="13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points</a:t>
            </a:r>
            <a:r>
              <a:rPr dirty="0" u="none" sz="700" spc="13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to</a:t>
            </a:r>
            <a:r>
              <a:rPr dirty="0" u="none" sz="700" spc="13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remove</a:t>
            </a:r>
            <a:r>
              <a:rPr dirty="0" u="none" sz="700" spc="13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 spc="-20">
                <a:solidFill>
                  <a:srgbClr val="231F20"/>
                </a:solidFill>
                <a:latin typeface="Times New Roman"/>
                <a:cs typeface="Times New Roman"/>
              </a:rPr>
              <a:t>data</a:t>
            </a:r>
            <a:r>
              <a:rPr dirty="0" u="none" sz="700" spc="5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determined</a:t>
            </a:r>
            <a:r>
              <a:rPr dirty="0" u="none" sz="700" spc="4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to</a:t>
            </a:r>
            <a:r>
              <a:rPr dirty="0" u="none" sz="700" spc="4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be</a:t>
            </a:r>
            <a:r>
              <a:rPr dirty="0" u="none" sz="700" spc="4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erroneous.</a:t>
            </a:r>
            <a:r>
              <a:rPr dirty="0" u="none" sz="700" spc="4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 spc="-10">
                <a:solidFill>
                  <a:srgbClr val="231F20"/>
                </a:solidFill>
                <a:latin typeface="Times New Roman"/>
                <a:cs typeface="Times New Roman"/>
              </a:rPr>
              <a:t>Erroneous</a:t>
            </a:r>
            <a:r>
              <a:rPr dirty="0" u="none" sz="700" spc="5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data</a:t>
            </a:r>
            <a:r>
              <a:rPr dirty="0" u="none" sz="700" spc="16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includes</a:t>
            </a:r>
            <a:r>
              <a:rPr dirty="0" u="none" sz="700" spc="16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signals</a:t>
            </a:r>
            <a:r>
              <a:rPr dirty="0" u="none" sz="700" spc="16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that</a:t>
            </a:r>
            <a:r>
              <a:rPr dirty="0" u="none" sz="700" spc="16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 spc="-10">
                <a:solidFill>
                  <a:srgbClr val="231F20"/>
                </a:solidFill>
                <a:latin typeface="Times New Roman"/>
                <a:cs typeface="Times New Roman"/>
              </a:rPr>
              <a:t>incorporate</a:t>
            </a:r>
            <a:r>
              <a:rPr dirty="0" u="none" sz="700" spc="5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multiple</a:t>
            </a:r>
            <a:r>
              <a:rPr dirty="0" u="none" sz="700" spc="12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radiogenic</a:t>
            </a:r>
            <a:r>
              <a:rPr dirty="0" u="none" sz="700" spc="12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age</a:t>
            </a:r>
            <a:r>
              <a:rPr dirty="0" u="none" sz="700" spc="12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domains,</a:t>
            </a:r>
            <a:r>
              <a:rPr dirty="0" u="none" sz="700" spc="12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 spc="-25">
                <a:solidFill>
                  <a:srgbClr val="231F20"/>
                </a:solidFill>
                <a:latin typeface="Times New Roman"/>
                <a:cs typeface="Times New Roman"/>
              </a:rPr>
              <a:t>low</a:t>
            </a:r>
            <a:r>
              <a:rPr dirty="0" u="none" sz="700" spc="5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U or Pb</a:t>
            </a:r>
            <a:r>
              <a:rPr dirty="0" u="none" sz="700" spc="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signals with prohibitively</a:t>
            </a:r>
            <a:r>
              <a:rPr dirty="0" u="none" sz="700" spc="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 spc="-10">
                <a:solidFill>
                  <a:srgbClr val="231F20"/>
                </a:solidFill>
                <a:latin typeface="Times New Roman"/>
                <a:cs typeface="Times New Roman"/>
              </a:rPr>
              <a:t>large</a:t>
            </a:r>
            <a:r>
              <a:rPr dirty="0" u="none" sz="700" spc="5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analytical</a:t>
            </a:r>
            <a:r>
              <a:rPr dirty="0" u="none" sz="700" spc="160">
                <a:solidFill>
                  <a:srgbClr val="231F20"/>
                </a:solidFill>
                <a:latin typeface="Times New Roman"/>
                <a:cs typeface="Times New Roman"/>
              </a:rPr>
              <a:t> 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errors,</a:t>
            </a:r>
            <a:r>
              <a:rPr dirty="0" u="none" sz="700" spc="165">
                <a:solidFill>
                  <a:srgbClr val="231F20"/>
                </a:solidFill>
                <a:latin typeface="Times New Roman"/>
                <a:cs typeface="Times New Roman"/>
              </a:rPr>
              <a:t> 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signals</a:t>
            </a:r>
            <a:r>
              <a:rPr dirty="0" u="none" sz="700" spc="160">
                <a:solidFill>
                  <a:srgbClr val="231F20"/>
                </a:solidFill>
                <a:latin typeface="Times New Roman"/>
                <a:cs typeface="Times New Roman"/>
              </a:rPr>
              <a:t> 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that</a:t>
            </a:r>
            <a:r>
              <a:rPr dirty="0" u="none" sz="700" spc="165">
                <a:solidFill>
                  <a:srgbClr val="231F20"/>
                </a:solidFill>
                <a:latin typeface="Times New Roman"/>
                <a:cs typeface="Times New Roman"/>
              </a:rPr>
              <a:t>  </a:t>
            </a:r>
            <a:r>
              <a:rPr dirty="0" u="none" sz="700" spc="-25">
                <a:solidFill>
                  <a:srgbClr val="231F20"/>
                </a:solidFill>
                <a:latin typeface="Times New Roman"/>
                <a:cs typeface="Times New Roman"/>
              </a:rPr>
              <a:t>are</a:t>
            </a:r>
            <a:r>
              <a:rPr dirty="0" u="none" sz="700" spc="5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suspected</a:t>
            </a:r>
            <a:r>
              <a:rPr dirty="0" u="none" sz="700" spc="204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of</a:t>
            </a:r>
            <a:r>
              <a:rPr dirty="0" u="none" sz="700" spc="204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alteration</a:t>
            </a:r>
            <a:r>
              <a:rPr dirty="0" u="none" sz="700" spc="204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and</a:t>
            </a:r>
            <a:r>
              <a:rPr dirty="0" u="none" sz="700" spc="204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U</a:t>
            </a:r>
            <a:r>
              <a:rPr dirty="0" u="none" sz="700" spc="204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or</a:t>
            </a:r>
            <a:r>
              <a:rPr dirty="0" u="none" sz="700" spc="21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 spc="-25">
                <a:solidFill>
                  <a:srgbClr val="231F20"/>
                </a:solidFill>
                <a:latin typeface="Times New Roman"/>
                <a:cs typeface="Times New Roman"/>
              </a:rPr>
              <a:t>Pb</a:t>
            </a:r>
            <a:r>
              <a:rPr dirty="0" u="none" sz="700" spc="5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mobility,</a:t>
            </a:r>
            <a:r>
              <a:rPr dirty="0" u="none" sz="700" spc="5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or</a:t>
            </a:r>
            <a:r>
              <a:rPr dirty="0" u="none" sz="700" spc="5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signals</a:t>
            </a:r>
            <a:r>
              <a:rPr dirty="0" u="none" sz="700" spc="5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that</a:t>
            </a:r>
            <a:r>
              <a:rPr dirty="0" u="none" sz="700" spc="5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may</a:t>
            </a:r>
            <a:r>
              <a:rPr dirty="0" u="none" sz="700" spc="5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 spc="-10">
                <a:solidFill>
                  <a:srgbClr val="231F20"/>
                </a:solidFill>
                <a:latin typeface="Times New Roman"/>
                <a:cs typeface="Times New Roman"/>
              </a:rPr>
              <a:t>represent</a:t>
            </a:r>
            <a:r>
              <a:rPr dirty="0" u="none" sz="700" spc="5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contamination</a:t>
            </a:r>
            <a:r>
              <a:rPr dirty="0" u="none" sz="700" spc="21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by</a:t>
            </a:r>
            <a:r>
              <a:rPr dirty="0" u="none" sz="700" spc="21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U-</a:t>
            </a:r>
            <a:r>
              <a:rPr dirty="0" u="none" sz="700" spc="21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and</a:t>
            </a:r>
            <a:r>
              <a:rPr dirty="0" u="none" sz="700" spc="21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Pb-</a:t>
            </a:r>
            <a:r>
              <a:rPr dirty="0" u="none" sz="700" spc="-10">
                <a:solidFill>
                  <a:srgbClr val="231F20"/>
                </a:solidFill>
                <a:latin typeface="Times New Roman"/>
                <a:cs typeface="Times New Roman"/>
              </a:rPr>
              <a:t>bearing</a:t>
            </a:r>
            <a:r>
              <a:rPr dirty="0" u="none" sz="700" spc="5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 spc="-10">
                <a:solidFill>
                  <a:srgbClr val="231F20"/>
                </a:solidFill>
                <a:latin typeface="Times New Roman"/>
                <a:cs typeface="Times New Roman"/>
              </a:rPr>
              <a:t>inclusions.</a:t>
            </a:r>
            <a:endParaRPr sz="700">
              <a:latin typeface="Times New Roman"/>
              <a:cs typeface="Times New Roman"/>
            </a:endParaRPr>
          </a:p>
        </p:txBody>
      </p:sp>
      <p:grpSp>
        <p:nvGrpSpPr>
          <p:cNvPr id="205" name="object 205" descr=""/>
          <p:cNvGrpSpPr/>
          <p:nvPr/>
        </p:nvGrpSpPr>
        <p:grpSpPr>
          <a:xfrm>
            <a:off x="7973870" y="6032408"/>
            <a:ext cx="1344295" cy="1198880"/>
            <a:chOff x="7973870" y="6032408"/>
            <a:chExt cx="1344295" cy="1198880"/>
          </a:xfrm>
        </p:grpSpPr>
        <p:pic>
          <p:nvPicPr>
            <p:cNvPr id="206" name="object 206" descr="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8149866" y="6067055"/>
              <a:ext cx="1151135" cy="1040112"/>
            </a:xfrm>
            <a:prstGeom prst="rect">
              <a:avLst/>
            </a:prstGeom>
          </p:spPr>
        </p:pic>
        <p:sp>
          <p:nvSpPr>
            <p:cNvPr id="207" name="object 207" descr=""/>
            <p:cNvSpPr/>
            <p:nvPr/>
          </p:nvSpPr>
          <p:spPr>
            <a:xfrm>
              <a:off x="7974823" y="6033360"/>
              <a:ext cx="1342390" cy="1196975"/>
            </a:xfrm>
            <a:custGeom>
              <a:avLst/>
              <a:gdLst/>
              <a:ahLst/>
              <a:cxnLst/>
              <a:rect l="l" t="t" r="r" b="b"/>
              <a:pathLst>
                <a:path w="1342390" h="1196975">
                  <a:moveTo>
                    <a:pt x="1341981" y="1196789"/>
                  </a:moveTo>
                  <a:lnTo>
                    <a:pt x="0" y="1196789"/>
                  </a:lnTo>
                  <a:lnTo>
                    <a:pt x="0" y="0"/>
                  </a:lnTo>
                  <a:lnTo>
                    <a:pt x="1341981" y="0"/>
                  </a:lnTo>
                  <a:lnTo>
                    <a:pt x="1341981" y="1196789"/>
                  </a:lnTo>
                  <a:close/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8" name="object 208" descr=""/>
          <p:cNvSpPr txBox="1"/>
          <p:nvPr/>
        </p:nvSpPr>
        <p:spPr>
          <a:xfrm>
            <a:off x="7993678" y="6005195"/>
            <a:ext cx="52069" cy="11620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dirty="0" sz="600" spc="-50">
                <a:solidFill>
                  <a:srgbClr val="231F20"/>
                </a:solidFill>
                <a:latin typeface="Myriad Pro"/>
                <a:cs typeface="Myriad Pro"/>
              </a:rPr>
              <a:t>1</a:t>
            </a:r>
            <a:endParaRPr sz="600">
              <a:latin typeface="Myriad Pro"/>
              <a:cs typeface="Myriad Pro"/>
            </a:endParaRPr>
          </a:p>
        </p:txBody>
      </p:sp>
      <p:sp>
        <p:nvSpPr>
          <p:cNvPr id="209" name="object 209" descr=""/>
          <p:cNvSpPr txBox="1"/>
          <p:nvPr/>
        </p:nvSpPr>
        <p:spPr>
          <a:xfrm>
            <a:off x="8779906" y="6234818"/>
            <a:ext cx="510540" cy="1670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dirty="0" sz="450">
                <a:solidFill>
                  <a:srgbClr val="231F20"/>
                </a:solidFill>
                <a:latin typeface="Myriad Pro"/>
                <a:cs typeface="Myriad Pro"/>
              </a:rPr>
              <a:t>18.7</a:t>
            </a:r>
            <a:r>
              <a:rPr dirty="0" sz="450" spc="25">
                <a:solidFill>
                  <a:srgbClr val="231F20"/>
                </a:solidFill>
                <a:latin typeface="Myriad Pro"/>
                <a:cs typeface="Myriad Pro"/>
              </a:rPr>
              <a:t> </a:t>
            </a:r>
            <a:r>
              <a:rPr dirty="0" sz="450">
                <a:solidFill>
                  <a:srgbClr val="231F20"/>
                </a:solidFill>
                <a:latin typeface="Myriad Pro"/>
                <a:cs typeface="Myriad Pro"/>
              </a:rPr>
              <a:t>±</a:t>
            </a:r>
            <a:r>
              <a:rPr dirty="0" sz="450" spc="25">
                <a:solidFill>
                  <a:srgbClr val="231F20"/>
                </a:solidFill>
                <a:latin typeface="Myriad Pro"/>
                <a:cs typeface="Myriad Pro"/>
              </a:rPr>
              <a:t> </a:t>
            </a:r>
            <a:r>
              <a:rPr dirty="0" sz="450">
                <a:solidFill>
                  <a:srgbClr val="231F20"/>
                </a:solidFill>
                <a:latin typeface="Myriad Pro"/>
                <a:cs typeface="Myriad Pro"/>
              </a:rPr>
              <a:t>3.5</a:t>
            </a:r>
            <a:r>
              <a:rPr dirty="0" sz="450" spc="30">
                <a:solidFill>
                  <a:srgbClr val="231F20"/>
                </a:solidFill>
                <a:latin typeface="Myriad Pro"/>
                <a:cs typeface="Myriad Pro"/>
              </a:rPr>
              <a:t> </a:t>
            </a:r>
            <a:r>
              <a:rPr dirty="0" sz="450">
                <a:solidFill>
                  <a:srgbClr val="231F20"/>
                </a:solidFill>
                <a:latin typeface="Myriad Pro"/>
                <a:cs typeface="Myriad Pro"/>
              </a:rPr>
              <a:t>Ma</a:t>
            </a:r>
            <a:r>
              <a:rPr dirty="0" sz="450" spc="25">
                <a:solidFill>
                  <a:srgbClr val="231F20"/>
                </a:solidFill>
                <a:latin typeface="Myriad Pro"/>
                <a:cs typeface="Myriad Pro"/>
              </a:rPr>
              <a:t> </a:t>
            </a:r>
            <a:r>
              <a:rPr dirty="0" sz="450" spc="-10">
                <a:solidFill>
                  <a:srgbClr val="231F20"/>
                </a:solidFill>
                <a:latin typeface="Myriad Pro"/>
                <a:cs typeface="Myriad Pro"/>
              </a:rPr>
              <a:t>(n=40)</a:t>
            </a:r>
            <a:endParaRPr sz="450">
              <a:latin typeface="Myriad Pro"/>
              <a:cs typeface="Myriad Pro"/>
            </a:endParaRPr>
          </a:p>
          <a:p>
            <a:pPr marL="199390">
              <a:lnSpc>
                <a:spcPct val="100000"/>
              </a:lnSpc>
              <a:spcBef>
                <a:spcPts val="15"/>
              </a:spcBef>
            </a:pPr>
            <a:r>
              <a:rPr dirty="0" sz="450">
                <a:solidFill>
                  <a:srgbClr val="231F20"/>
                </a:solidFill>
                <a:latin typeface="Myriad Pro"/>
                <a:cs typeface="Myriad Pro"/>
              </a:rPr>
              <a:t>MSWD</a:t>
            </a:r>
            <a:r>
              <a:rPr dirty="0" sz="450" spc="25">
                <a:solidFill>
                  <a:srgbClr val="231F20"/>
                </a:solidFill>
                <a:latin typeface="Myriad Pro"/>
                <a:cs typeface="Myriad Pro"/>
              </a:rPr>
              <a:t> </a:t>
            </a:r>
            <a:r>
              <a:rPr dirty="0" sz="450">
                <a:solidFill>
                  <a:srgbClr val="231F20"/>
                </a:solidFill>
                <a:latin typeface="Myriad Pro"/>
                <a:cs typeface="Myriad Pro"/>
              </a:rPr>
              <a:t>=</a:t>
            </a:r>
            <a:r>
              <a:rPr dirty="0" sz="450" spc="25">
                <a:solidFill>
                  <a:srgbClr val="231F20"/>
                </a:solidFill>
                <a:latin typeface="Myriad Pro"/>
                <a:cs typeface="Myriad Pro"/>
              </a:rPr>
              <a:t> </a:t>
            </a:r>
            <a:r>
              <a:rPr dirty="0" sz="450" spc="-25">
                <a:solidFill>
                  <a:srgbClr val="231F20"/>
                </a:solidFill>
                <a:latin typeface="Myriad Pro"/>
                <a:cs typeface="Myriad Pro"/>
              </a:rPr>
              <a:t>3.2</a:t>
            </a:r>
            <a:endParaRPr sz="450">
              <a:latin typeface="Myriad Pro"/>
              <a:cs typeface="Myriad Pro"/>
            </a:endParaRPr>
          </a:p>
        </p:txBody>
      </p:sp>
      <p:sp>
        <p:nvSpPr>
          <p:cNvPr id="210" name="object 210" descr=""/>
          <p:cNvSpPr txBox="1"/>
          <p:nvPr/>
        </p:nvSpPr>
        <p:spPr>
          <a:xfrm>
            <a:off x="7994818" y="6534420"/>
            <a:ext cx="96520" cy="28003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475"/>
              </a:lnSpc>
            </a:pPr>
            <a:r>
              <a:rPr dirty="0" sz="250" spc="-10">
                <a:solidFill>
                  <a:srgbClr val="231F20"/>
                </a:solidFill>
                <a:latin typeface="Myriad Pro"/>
                <a:cs typeface="Myriad Pro"/>
              </a:rPr>
              <a:t>207</a:t>
            </a:r>
            <a:r>
              <a:rPr dirty="0" baseline="-18518" sz="675" spc="-15">
                <a:solidFill>
                  <a:srgbClr val="231F20"/>
                </a:solidFill>
                <a:latin typeface="Myriad Pro"/>
                <a:cs typeface="Myriad Pro"/>
              </a:rPr>
              <a:t>Pb/</a:t>
            </a:r>
            <a:r>
              <a:rPr dirty="0" sz="250" spc="-10">
                <a:solidFill>
                  <a:srgbClr val="231F20"/>
                </a:solidFill>
                <a:latin typeface="Myriad Pro"/>
                <a:cs typeface="Myriad Pro"/>
              </a:rPr>
              <a:t>206</a:t>
            </a:r>
            <a:r>
              <a:rPr dirty="0" baseline="-18518" sz="675" spc="-15">
                <a:solidFill>
                  <a:srgbClr val="231F20"/>
                </a:solidFill>
                <a:latin typeface="Myriad Pro"/>
                <a:cs typeface="Myriad Pro"/>
              </a:rPr>
              <a:t>Pb</a:t>
            </a:r>
            <a:endParaRPr baseline="-18518" sz="675">
              <a:latin typeface="Myriad Pro"/>
              <a:cs typeface="Myriad Pro"/>
            </a:endParaRPr>
          </a:p>
        </p:txBody>
      </p:sp>
      <p:sp>
        <p:nvSpPr>
          <p:cNvPr id="211" name="object 211" descr=""/>
          <p:cNvSpPr txBox="1"/>
          <p:nvPr/>
        </p:nvSpPr>
        <p:spPr>
          <a:xfrm>
            <a:off x="8075920" y="6812966"/>
            <a:ext cx="85725" cy="9652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dirty="0" sz="450" spc="-25">
                <a:solidFill>
                  <a:srgbClr val="231F20"/>
                </a:solidFill>
                <a:latin typeface="Myriad Pro"/>
                <a:cs typeface="Myriad Pro"/>
              </a:rPr>
              <a:t>0.2</a:t>
            </a:r>
            <a:endParaRPr sz="450">
              <a:latin typeface="Myriad Pro"/>
              <a:cs typeface="Myriad Pro"/>
            </a:endParaRPr>
          </a:p>
        </p:txBody>
      </p:sp>
      <p:sp>
        <p:nvSpPr>
          <p:cNvPr id="212" name="object 212" descr=""/>
          <p:cNvSpPr txBox="1"/>
          <p:nvPr/>
        </p:nvSpPr>
        <p:spPr>
          <a:xfrm>
            <a:off x="8082058" y="6560260"/>
            <a:ext cx="78105" cy="9652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dirty="0" sz="450" spc="-25">
                <a:solidFill>
                  <a:srgbClr val="231F20"/>
                </a:solidFill>
                <a:latin typeface="Myriad Pro"/>
                <a:cs typeface="Myriad Pro"/>
              </a:rPr>
              <a:t>0.4</a:t>
            </a:r>
            <a:endParaRPr sz="450">
              <a:latin typeface="Myriad Pro"/>
              <a:cs typeface="Myriad Pro"/>
            </a:endParaRPr>
          </a:p>
        </p:txBody>
      </p:sp>
      <p:sp>
        <p:nvSpPr>
          <p:cNvPr id="213" name="object 213" descr=""/>
          <p:cNvSpPr txBox="1"/>
          <p:nvPr/>
        </p:nvSpPr>
        <p:spPr>
          <a:xfrm>
            <a:off x="8079939" y="6323150"/>
            <a:ext cx="85725" cy="9652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dirty="0" sz="450" spc="-25">
                <a:solidFill>
                  <a:srgbClr val="231F20"/>
                </a:solidFill>
                <a:latin typeface="Myriad Pro"/>
                <a:cs typeface="Myriad Pro"/>
              </a:rPr>
              <a:t>0.6</a:t>
            </a:r>
            <a:endParaRPr sz="450">
              <a:latin typeface="Myriad Pro"/>
              <a:cs typeface="Myriad Pro"/>
            </a:endParaRPr>
          </a:p>
        </p:txBody>
      </p:sp>
      <p:sp>
        <p:nvSpPr>
          <p:cNvPr id="214" name="object 214" descr=""/>
          <p:cNvSpPr txBox="1"/>
          <p:nvPr/>
        </p:nvSpPr>
        <p:spPr>
          <a:xfrm>
            <a:off x="8077822" y="6076669"/>
            <a:ext cx="85725" cy="9652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dirty="0" sz="450" spc="-25">
                <a:solidFill>
                  <a:srgbClr val="231F20"/>
                </a:solidFill>
                <a:latin typeface="Myriad Pro"/>
                <a:cs typeface="Myriad Pro"/>
              </a:rPr>
              <a:t>0.8</a:t>
            </a:r>
            <a:endParaRPr sz="450">
              <a:latin typeface="Myriad Pro"/>
              <a:cs typeface="Myriad Pro"/>
            </a:endParaRPr>
          </a:p>
        </p:txBody>
      </p:sp>
      <p:sp>
        <p:nvSpPr>
          <p:cNvPr id="215" name="object 215" descr=""/>
          <p:cNvSpPr txBox="1"/>
          <p:nvPr/>
        </p:nvSpPr>
        <p:spPr>
          <a:xfrm>
            <a:off x="8404621" y="7072998"/>
            <a:ext cx="43180" cy="9652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dirty="0" sz="450" spc="-50">
                <a:solidFill>
                  <a:srgbClr val="231F20"/>
                </a:solidFill>
                <a:latin typeface="Myriad Pro"/>
                <a:cs typeface="Myriad Pro"/>
              </a:rPr>
              <a:t>5</a:t>
            </a:r>
            <a:endParaRPr sz="450">
              <a:latin typeface="Myriad Pro"/>
              <a:cs typeface="Myriad Pro"/>
            </a:endParaRPr>
          </a:p>
        </p:txBody>
      </p:sp>
      <p:sp>
        <p:nvSpPr>
          <p:cNvPr id="216" name="object 216" descr=""/>
          <p:cNvSpPr txBox="1"/>
          <p:nvPr/>
        </p:nvSpPr>
        <p:spPr>
          <a:xfrm>
            <a:off x="8597348" y="7073645"/>
            <a:ext cx="609600" cy="14224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26670">
              <a:lnSpc>
                <a:spcPts val="450"/>
              </a:lnSpc>
              <a:spcBef>
                <a:spcPts val="110"/>
              </a:spcBef>
              <a:tabLst>
                <a:tab pos="276225" algn="l"/>
                <a:tab pos="510540" algn="l"/>
              </a:tabLst>
            </a:pPr>
            <a:r>
              <a:rPr dirty="0" sz="450" spc="-25">
                <a:solidFill>
                  <a:srgbClr val="231F20"/>
                </a:solidFill>
                <a:latin typeface="Myriad Pro"/>
                <a:cs typeface="Myriad Pro"/>
              </a:rPr>
              <a:t>10</a:t>
            </a:r>
            <a:r>
              <a:rPr dirty="0" sz="450">
                <a:solidFill>
                  <a:srgbClr val="231F20"/>
                </a:solidFill>
                <a:latin typeface="Myriad Pro"/>
                <a:cs typeface="Myriad Pro"/>
              </a:rPr>
              <a:t>	</a:t>
            </a:r>
            <a:r>
              <a:rPr dirty="0" sz="450" spc="-25">
                <a:solidFill>
                  <a:srgbClr val="231F20"/>
                </a:solidFill>
                <a:latin typeface="Myriad Pro"/>
                <a:cs typeface="Myriad Pro"/>
              </a:rPr>
              <a:t>15</a:t>
            </a:r>
            <a:r>
              <a:rPr dirty="0" sz="450">
                <a:solidFill>
                  <a:srgbClr val="231F20"/>
                </a:solidFill>
                <a:latin typeface="Myriad Pro"/>
                <a:cs typeface="Myriad Pro"/>
              </a:rPr>
              <a:t>	</a:t>
            </a:r>
            <a:r>
              <a:rPr dirty="0" baseline="6172" sz="675" spc="-37">
                <a:solidFill>
                  <a:srgbClr val="231F20"/>
                </a:solidFill>
                <a:latin typeface="Myriad Pro"/>
                <a:cs typeface="Myriad Pro"/>
              </a:rPr>
              <a:t>20</a:t>
            </a:r>
            <a:endParaRPr baseline="6172" sz="675">
              <a:latin typeface="Myriad Pro"/>
              <a:cs typeface="Myriad Pro"/>
            </a:endParaRPr>
          </a:p>
          <a:p>
            <a:pPr marL="25400">
              <a:lnSpc>
                <a:spcPts val="450"/>
              </a:lnSpc>
            </a:pPr>
            <a:r>
              <a:rPr dirty="0" sz="250" spc="-10">
                <a:solidFill>
                  <a:srgbClr val="231F20"/>
                </a:solidFill>
                <a:latin typeface="Myriad Pro"/>
                <a:cs typeface="Myriad Pro"/>
              </a:rPr>
              <a:t>238</a:t>
            </a:r>
            <a:r>
              <a:rPr dirty="0" baseline="-18518" sz="675" spc="-15">
                <a:solidFill>
                  <a:srgbClr val="231F20"/>
                </a:solidFill>
                <a:latin typeface="Myriad Pro"/>
                <a:cs typeface="Myriad Pro"/>
              </a:rPr>
              <a:t>U/</a:t>
            </a:r>
            <a:r>
              <a:rPr dirty="0" sz="250" spc="-10">
                <a:solidFill>
                  <a:srgbClr val="231F20"/>
                </a:solidFill>
                <a:latin typeface="Myriad Pro"/>
                <a:cs typeface="Myriad Pro"/>
              </a:rPr>
              <a:t>206</a:t>
            </a:r>
            <a:r>
              <a:rPr dirty="0" baseline="-18518" sz="675" spc="-15">
                <a:solidFill>
                  <a:srgbClr val="231F20"/>
                </a:solidFill>
                <a:latin typeface="Myriad Pro"/>
                <a:cs typeface="Myriad Pro"/>
              </a:rPr>
              <a:t>Pb</a:t>
            </a:r>
            <a:endParaRPr baseline="-18518" sz="675">
              <a:latin typeface="Myriad Pro"/>
              <a:cs typeface="Myriad Pro"/>
            </a:endParaRPr>
          </a:p>
        </p:txBody>
      </p:sp>
      <p:grpSp>
        <p:nvGrpSpPr>
          <p:cNvPr id="217" name="object 217" descr=""/>
          <p:cNvGrpSpPr/>
          <p:nvPr/>
        </p:nvGrpSpPr>
        <p:grpSpPr>
          <a:xfrm>
            <a:off x="9457395" y="4604448"/>
            <a:ext cx="1355090" cy="1209040"/>
            <a:chOff x="9457395" y="4604448"/>
            <a:chExt cx="1355090" cy="1209040"/>
          </a:xfrm>
        </p:grpSpPr>
        <p:pic>
          <p:nvPicPr>
            <p:cNvPr id="218" name="object 218" descr="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9630928" y="4679135"/>
              <a:ext cx="1153159" cy="1013246"/>
            </a:xfrm>
            <a:prstGeom prst="rect">
              <a:avLst/>
            </a:prstGeom>
          </p:spPr>
        </p:pic>
        <p:sp>
          <p:nvSpPr>
            <p:cNvPr id="219" name="object 219" descr=""/>
            <p:cNvSpPr/>
            <p:nvPr/>
          </p:nvSpPr>
          <p:spPr>
            <a:xfrm>
              <a:off x="9458348" y="4605400"/>
              <a:ext cx="1353185" cy="1207135"/>
            </a:xfrm>
            <a:custGeom>
              <a:avLst/>
              <a:gdLst/>
              <a:ahLst/>
              <a:cxnLst/>
              <a:rect l="l" t="t" r="r" b="b"/>
              <a:pathLst>
                <a:path w="1353184" h="1207135">
                  <a:moveTo>
                    <a:pt x="1352924" y="1206548"/>
                  </a:moveTo>
                  <a:lnTo>
                    <a:pt x="0" y="1206548"/>
                  </a:lnTo>
                  <a:lnTo>
                    <a:pt x="0" y="0"/>
                  </a:lnTo>
                  <a:lnTo>
                    <a:pt x="1352924" y="0"/>
                  </a:lnTo>
                  <a:lnTo>
                    <a:pt x="1352924" y="1206548"/>
                  </a:lnTo>
                  <a:close/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20" name="object 220" descr=""/>
          <p:cNvSpPr txBox="1"/>
          <p:nvPr/>
        </p:nvSpPr>
        <p:spPr>
          <a:xfrm>
            <a:off x="7945166" y="4402787"/>
            <a:ext cx="1584325" cy="161480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>
              <a:lnSpc>
                <a:spcPts val="1285"/>
              </a:lnSpc>
              <a:spcBef>
                <a:spcPts val="120"/>
              </a:spcBef>
            </a:pPr>
            <a:r>
              <a:rPr dirty="0" sz="1100" spc="-50">
                <a:solidFill>
                  <a:srgbClr val="231F20"/>
                </a:solidFill>
                <a:latin typeface="Times New Roman"/>
                <a:cs typeface="Times New Roman"/>
              </a:rPr>
              <a:t>5</a:t>
            </a:r>
            <a:endParaRPr sz="1100">
              <a:latin typeface="Times New Roman"/>
              <a:cs typeface="Times New Roman"/>
            </a:endParaRPr>
          </a:p>
          <a:p>
            <a:pPr algn="just" marL="29209">
              <a:lnSpc>
                <a:spcPts val="805"/>
              </a:lnSpc>
            </a:pPr>
            <a:r>
              <a:rPr dirty="0" u="sng" sz="700" i="1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Figure</a:t>
            </a:r>
            <a:r>
              <a:rPr dirty="0" u="sng" sz="700" spc="434" i="1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700" i="1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9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,</a:t>
            </a:r>
            <a:r>
              <a:rPr dirty="0" u="none" sz="700" spc="43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 b="1">
                <a:solidFill>
                  <a:srgbClr val="231F20"/>
                </a:solidFill>
                <a:latin typeface="Times New Roman"/>
                <a:cs typeface="Times New Roman"/>
              </a:rPr>
              <a:t>Step</a:t>
            </a:r>
            <a:r>
              <a:rPr dirty="0" u="none" sz="700" spc="434" b="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 b="1">
                <a:solidFill>
                  <a:srgbClr val="231F20"/>
                </a:solidFill>
                <a:latin typeface="Times New Roman"/>
                <a:cs typeface="Times New Roman"/>
              </a:rPr>
              <a:t>1</a:t>
            </a:r>
            <a:r>
              <a:rPr dirty="0" u="none" sz="700" spc="434" b="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-</a:t>
            </a:r>
            <a:r>
              <a:rPr dirty="0" u="none" sz="700" spc="434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Full</a:t>
            </a:r>
            <a:r>
              <a:rPr dirty="0" u="none" sz="700" spc="44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signal</a:t>
            </a:r>
            <a:r>
              <a:rPr dirty="0" u="none" sz="700" spc="295">
                <a:solidFill>
                  <a:srgbClr val="231F20"/>
                </a:solidFill>
                <a:latin typeface="Times New Roman"/>
                <a:cs typeface="Times New Roman"/>
              </a:rPr>
              <a:t>  </a:t>
            </a:r>
            <a:r>
              <a:rPr dirty="0" u="none" sz="600" spc="-50">
                <a:solidFill>
                  <a:srgbClr val="231F20"/>
                </a:solidFill>
                <a:latin typeface="Myriad Pro"/>
                <a:cs typeface="Myriad Pro"/>
              </a:rPr>
              <a:t>2</a:t>
            </a:r>
            <a:endParaRPr sz="600">
              <a:latin typeface="Myriad Pro"/>
              <a:cs typeface="Myriad Pro"/>
            </a:endParaRPr>
          </a:p>
          <a:p>
            <a:pPr algn="just" marL="29209" marR="161290">
              <a:lnSpc>
                <a:spcPts val="869"/>
              </a:lnSpc>
              <a:spcBef>
                <a:spcPts val="25"/>
              </a:spcBef>
            </a:pP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assessment</a:t>
            </a:r>
            <a:r>
              <a:rPr dirty="0" sz="700" spc="204">
                <a:solidFill>
                  <a:srgbClr val="231F20"/>
                </a:solidFill>
                <a:latin typeface="Times New Roman"/>
                <a:cs typeface="Times New Roman"/>
              </a:rPr>
              <a:t> 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to</a:t>
            </a:r>
            <a:r>
              <a:rPr dirty="0" sz="700" spc="204">
                <a:solidFill>
                  <a:srgbClr val="231F20"/>
                </a:solidFill>
                <a:latin typeface="Times New Roman"/>
                <a:cs typeface="Times New Roman"/>
              </a:rPr>
              <a:t> 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determine</a:t>
            </a:r>
            <a:r>
              <a:rPr dirty="0" sz="700" spc="204">
                <a:solidFill>
                  <a:srgbClr val="231F20"/>
                </a:solidFill>
                <a:latin typeface="Times New Roman"/>
                <a:cs typeface="Times New Roman"/>
              </a:rPr>
              <a:t> 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if</a:t>
            </a:r>
            <a:r>
              <a:rPr dirty="0" sz="700" spc="210">
                <a:solidFill>
                  <a:srgbClr val="231F20"/>
                </a:solidFill>
                <a:latin typeface="Times New Roman"/>
                <a:cs typeface="Times New Roman"/>
              </a:rPr>
              <a:t>  </a:t>
            </a:r>
            <a:r>
              <a:rPr dirty="0" sz="700" spc="-25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dirty="0" sz="700" spc="5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resulting</a:t>
            </a:r>
            <a:r>
              <a:rPr dirty="0" sz="700" spc="385">
                <a:solidFill>
                  <a:srgbClr val="231F20"/>
                </a:solidFill>
                <a:latin typeface="Times New Roman"/>
                <a:cs typeface="Times New Roman"/>
              </a:rPr>
              <a:t> 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age</a:t>
            </a:r>
            <a:r>
              <a:rPr dirty="0" sz="700" spc="390">
                <a:solidFill>
                  <a:srgbClr val="231F20"/>
                </a:solidFill>
                <a:latin typeface="Times New Roman"/>
                <a:cs typeface="Times New Roman"/>
              </a:rPr>
              <a:t> 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is</a:t>
            </a:r>
            <a:r>
              <a:rPr dirty="0" sz="700" spc="390">
                <a:solidFill>
                  <a:srgbClr val="231F20"/>
                </a:solidFill>
                <a:latin typeface="Times New Roman"/>
                <a:cs typeface="Times New Roman"/>
              </a:rPr>
              <a:t>  </a:t>
            </a:r>
            <a:r>
              <a:rPr dirty="0" sz="700" spc="-10">
                <a:solidFill>
                  <a:srgbClr val="231F20"/>
                </a:solidFill>
                <a:latin typeface="Times New Roman"/>
                <a:cs typeface="Times New Roman"/>
              </a:rPr>
              <a:t>geologically</a:t>
            </a:r>
            <a:r>
              <a:rPr dirty="0" sz="700" spc="5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reasonable.</a:t>
            </a:r>
            <a:r>
              <a:rPr dirty="0" sz="700" spc="420">
                <a:solidFill>
                  <a:srgbClr val="231F20"/>
                </a:solidFill>
                <a:latin typeface="Times New Roman"/>
                <a:cs typeface="Times New Roman"/>
              </a:rPr>
              <a:t> 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Large</a:t>
            </a:r>
            <a:r>
              <a:rPr dirty="0" sz="700" spc="420">
                <a:solidFill>
                  <a:srgbClr val="231F20"/>
                </a:solidFill>
                <a:latin typeface="Times New Roman"/>
                <a:cs typeface="Times New Roman"/>
              </a:rPr>
              <a:t> 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scatter</a:t>
            </a:r>
            <a:r>
              <a:rPr dirty="0" sz="700" spc="425">
                <a:solidFill>
                  <a:srgbClr val="231F20"/>
                </a:solidFill>
                <a:latin typeface="Times New Roman"/>
                <a:cs typeface="Times New Roman"/>
              </a:rPr>
              <a:t>  </a:t>
            </a:r>
            <a:r>
              <a:rPr dirty="0" sz="700" spc="-25">
                <a:solidFill>
                  <a:srgbClr val="231F20"/>
                </a:solidFill>
                <a:latin typeface="Times New Roman"/>
                <a:cs typeface="Times New Roman"/>
              </a:rPr>
              <a:t>or</a:t>
            </a:r>
            <a:r>
              <a:rPr dirty="0" sz="700" spc="5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geologically</a:t>
            </a:r>
            <a:r>
              <a:rPr dirty="0" sz="700" spc="21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unreasonable</a:t>
            </a:r>
            <a:r>
              <a:rPr dirty="0" sz="700" spc="21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ages</a:t>
            </a:r>
            <a:r>
              <a:rPr dirty="0" sz="700" spc="21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 spc="-25">
                <a:solidFill>
                  <a:srgbClr val="231F20"/>
                </a:solidFill>
                <a:latin typeface="Times New Roman"/>
                <a:cs typeface="Times New Roman"/>
              </a:rPr>
              <a:t>may</a:t>
            </a:r>
            <a:r>
              <a:rPr dirty="0" sz="700" spc="5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indicate</a:t>
            </a:r>
            <a:r>
              <a:rPr dirty="0" sz="700" spc="22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analyses</a:t>
            </a:r>
            <a:r>
              <a:rPr dirty="0" sz="700" spc="22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are</a:t>
            </a:r>
            <a:r>
              <a:rPr dirty="0" sz="700" spc="22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from</a:t>
            </a:r>
            <a:r>
              <a:rPr dirty="0" sz="700" spc="22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 spc="-10">
                <a:solidFill>
                  <a:srgbClr val="231F20"/>
                </a:solidFill>
                <a:latin typeface="Times New Roman"/>
                <a:cs typeface="Times New Roman"/>
              </a:rPr>
              <a:t>multiple</a:t>
            </a:r>
            <a:r>
              <a:rPr dirty="0" sz="700" spc="5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age</a:t>
            </a:r>
            <a:r>
              <a:rPr dirty="0" sz="700" spc="7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domains,</a:t>
            </a:r>
            <a:r>
              <a:rPr dirty="0" sz="700" spc="7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have</a:t>
            </a:r>
            <a:r>
              <a:rPr dirty="0" sz="700" spc="7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low</a:t>
            </a:r>
            <a:r>
              <a:rPr dirty="0" sz="700" spc="7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average</a:t>
            </a:r>
            <a:r>
              <a:rPr dirty="0" sz="700" spc="7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 spc="-20">
                <a:solidFill>
                  <a:srgbClr val="231F20"/>
                </a:solidFill>
                <a:latin typeface="Times New Roman"/>
                <a:cs typeface="Times New Roman"/>
              </a:rPr>
              <a:t>U/Pb</a:t>
            </a:r>
            <a:r>
              <a:rPr dirty="0" sz="700" spc="5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signals,</a:t>
            </a:r>
            <a:r>
              <a:rPr dirty="0" sz="700" spc="409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or</a:t>
            </a:r>
            <a:r>
              <a:rPr dirty="0" sz="700" spc="41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have</a:t>
            </a:r>
            <a:r>
              <a:rPr dirty="0" sz="700" spc="41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been</a:t>
            </a:r>
            <a:r>
              <a:rPr dirty="0" sz="700" spc="41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locally</a:t>
            </a:r>
            <a:r>
              <a:rPr dirty="0" sz="700" spc="41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 spc="-25">
                <a:solidFill>
                  <a:srgbClr val="231F20"/>
                </a:solidFill>
                <a:latin typeface="Times New Roman"/>
                <a:cs typeface="Times New Roman"/>
              </a:rPr>
              <a:t>or</a:t>
            </a:r>
            <a:r>
              <a:rPr dirty="0" sz="700" spc="5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systematically</a:t>
            </a:r>
            <a:r>
              <a:rPr dirty="0" sz="700" spc="9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altered.</a:t>
            </a:r>
            <a:r>
              <a:rPr dirty="0" sz="700" spc="1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Example</a:t>
            </a:r>
            <a:r>
              <a:rPr dirty="0" sz="700" spc="9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 spc="-20">
                <a:solidFill>
                  <a:srgbClr val="231F20"/>
                </a:solidFill>
                <a:latin typeface="Times New Roman"/>
                <a:cs typeface="Times New Roman"/>
              </a:rPr>
              <a:t>from</a:t>
            </a:r>
            <a:r>
              <a:rPr dirty="0" sz="700" spc="5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Carrizo</a:t>
            </a:r>
            <a:r>
              <a:rPr dirty="0" sz="700" spc="345">
                <a:solidFill>
                  <a:srgbClr val="231F20"/>
                </a:solidFill>
                <a:latin typeface="Times New Roman"/>
                <a:cs typeface="Times New Roman"/>
              </a:rPr>
              <a:t> 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Formation</a:t>
            </a:r>
            <a:r>
              <a:rPr dirty="0" sz="700" spc="350">
                <a:solidFill>
                  <a:srgbClr val="231F20"/>
                </a:solidFill>
                <a:latin typeface="Times New Roman"/>
                <a:cs typeface="Times New Roman"/>
              </a:rPr>
              <a:t> 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vein,</a:t>
            </a:r>
            <a:r>
              <a:rPr dirty="0" sz="700" spc="350">
                <a:solidFill>
                  <a:srgbClr val="231F20"/>
                </a:solidFill>
                <a:latin typeface="Times New Roman"/>
                <a:cs typeface="Times New Roman"/>
              </a:rPr>
              <a:t>  </a:t>
            </a:r>
            <a:r>
              <a:rPr dirty="0" sz="700" spc="-20">
                <a:solidFill>
                  <a:srgbClr val="231F20"/>
                </a:solidFill>
                <a:latin typeface="Times New Roman"/>
                <a:cs typeface="Times New Roman"/>
              </a:rPr>
              <a:t>with</a:t>
            </a:r>
            <a:r>
              <a:rPr dirty="0" sz="700" spc="5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reasonable</a:t>
            </a:r>
            <a:r>
              <a:rPr dirty="0" sz="700" spc="35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geologic</a:t>
            </a:r>
            <a:r>
              <a:rPr dirty="0" sz="700" spc="35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age</a:t>
            </a:r>
            <a:r>
              <a:rPr dirty="0" sz="700" spc="35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but</a:t>
            </a:r>
            <a:r>
              <a:rPr dirty="0" sz="700" spc="35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 spc="-10">
                <a:solidFill>
                  <a:srgbClr val="231F20"/>
                </a:solidFill>
                <a:latin typeface="Times New Roman"/>
                <a:cs typeface="Times New Roman"/>
              </a:rPr>
              <a:t>large</a:t>
            </a:r>
            <a:r>
              <a:rPr dirty="0" sz="700" spc="5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MSWD</a:t>
            </a:r>
            <a:r>
              <a:rPr dirty="0" sz="700" spc="254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that</a:t>
            </a:r>
            <a:r>
              <a:rPr dirty="0" sz="700" spc="254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suggests</a:t>
            </a:r>
            <a:r>
              <a:rPr dirty="0" sz="700" spc="254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sample</a:t>
            </a:r>
            <a:r>
              <a:rPr dirty="0" sz="700" spc="26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U-</a:t>
            </a:r>
            <a:r>
              <a:rPr dirty="0" sz="700" spc="-25">
                <a:solidFill>
                  <a:srgbClr val="231F20"/>
                </a:solidFill>
                <a:latin typeface="Times New Roman"/>
                <a:cs typeface="Times New Roman"/>
              </a:rPr>
              <a:t>Pb</a:t>
            </a:r>
            <a:r>
              <a:rPr dirty="0" sz="700" spc="5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 spc="-10">
                <a:solidFill>
                  <a:srgbClr val="231F20"/>
                </a:solidFill>
                <a:latin typeface="Times New Roman"/>
                <a:cs typeface="Times New Roman"/>
              </a:rPr>
              <a:t>heterogeneity.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221" name="object 221" descr=""/>
          <p:cNvSpPr txBox="1"/>
          <p:nvPr/>
        </p:nvSpPr>
        <p:spPr>
          <a:xfrm>
            <a:off x="10201923" y="4691447"/>
            <a:ext cx="544830" cy="16827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14"/>
              </a:spcBef>
            </a:pPr>
            <a:r>
              <a:rPr dirty="0" sz="450">
                <a:solidFill>
                  <a:srgbClr val="231F20"/>
                </a:solidFill>
                <a:latin typeface="Myriad Pro"/>
                <a:cs typeface="Myriad Pro"/>
              </a:rPr>
              <a:t>22.2</a:t>
            </a:r>
            <a:r>
              <a:rPr dirty="0" sz="450" spc="25">
                <a:solidFill>
                  <a:srgbClr val="231F20"/>
                </a:solidFill>
                <a:latin typeface="Myriad Pro"/>
                <a:cs typeface="Myriad Pro"/>
              </a:rPr>
              <a:t> </a:t>
            </a:r>
            <a:r>
              <a:rPr dirty="0" sz="450">
                <a:solidFill>
                  <a:srgbClr val="231F20"/>
                </a:solidFill>
                <a:latin typeface="Myriad Pro"/>
                <a:cs typeface="Myriad Pro"/>
              </a:rPr>
              <a:t>±</a:t>
            </a:r>
            <a:r>
              <a:rPr dirty="0" sz="450" spc="30">
                <a:solidFill>
                  <a:srgbClr val="231F20"/>
                </a:solidFill>
                <a:latin typeface="Myriad Pro"/>
                <a:cs typeface="Myriad Pro"/>
              </a:rPr>
              <a:t> </a:t>
            </a:r>
            <a:r>
              <a:rPr dirty="0" sz="450">
                <a:solidFill>
                  <a:srgbClr val="231F20"/>
                </a:solidFill>
                <a:latin typeface="Myriad Pro"/>
                <a:cs typeface="Myriad Pro"/>
              </a:rPr>
              <a:t>1.8</a:t>
            </a:r>
            <a:r>
              <a:rPr dirty="0" sz="450" spc="30">
                <a:solidFill>
                  <a:srgbClr val="231F20"/>
                </a:solidFill>
                <a:latin typeface="Myriad Pro"/>
                <a:cs typeface="Myriad Pro"/>
              </a:rPr>
              <a:t> </a:t>
            </a:r>
            <a:r>
              <a:rPr dirty="0" sz="450">
                <a:solidFill>
                  <a:srgbClr val="231F20"/>
                </a:solidFill>
                <a:latin typeface="Myriad Pro"/>
                <a:cs typeface="Myriad Pro"/>
              </a:rPr>
              <a:t>Ma</a:t>
            </a:r>
            <a:r>
              <a:rPr dirty="0" sz="450" spc="30">
                <a:solidFill>
                  <a:srgbClr val="231F20"/>
                </a:solidFill>
                <a:latin typeface="Myriad Pro"/>
                <a:cs typeface="Myriad Pro"/>
              </a:rPr>
              <a:t> </a:t>
            </a:r>
            <a:r>
              <a:rPr dirty="0" sz="450" spc="-10">
                <a:solidFill>
                  <a:srgbClr val="231F20"/>
                </a:solidFill>
                <a:latin typeface="Myriad Pro"/>
                <a:cs typeface="Myriad Pro"/>
              </a:rPr>
              <a:t>(n=285)</a:t>
            </a:r>
            <a:endParaRPr sz="450">
              <a:latin typeface="Myriad Pro"/>
              <a:cs typeface="Myriad Pro"/>
            </a:endParaRPr>
          </a:p>
          <a:p>
            <a:pPr marL="274320">
              <a:lnSpc>
                <a:spcPct val="100000"/>
              </a:lnSpc>
              <a:spcBef>
                <a:spcPts val="20"/>
              </a:spcBef>
            </a:pPr>
            <a:r>
              <a:rPr dirty="0" sz="450">
                <a:solidFill>
                  <a:srgbClr val="231F20"/>
                </a:solidFill>
                <a:latin typeface="Myriad Pro"/>
                <a:cs typeface="Myriad Pro"/>
              </a:rPr>
              <a:t>MSWD</a:t>
            </a:r>
            <a:r>
              <a:rPr dirty="0" sz="450" spc="25">
                <a:solidFill>
                  <a:srgbClr val="231F20"/>
                </a:solidFill>
                <a:latin typeface="Myriad Pro"/>
                <a:cs typeface="Myriad Pro"/>
              </a:rPr>
              <a:t> </a:t>
            </a:r>
            <a:r>
              <a:rPr dirty="0" sz="450">
                <a:solidFill>
                  <a:srgbClr val="231F20"/>
                </a:solidFill>
                <a:latin typeface="Myriad Pro"/>
                <a:cs typeface="Myriad Pro"/>
              </a:rPr>
              <a:t>=</a:t>
            </a:r>
            <a:r>
              <a:rPr dirty="0" sz="450" spc="25">
                <a:solidFill>
                  <a:srgbClr val="231F20"/>
                </a:solidFill>
                <a:latin typeface="Myriad Pro"/>
                <a:cs typeface="Myriad Pro"/>
              </a:rPr>
              <a:t> </a:t>
            </a:r>
            <a:r>
              <a:rPr dirty="0" sz="450" spc="-50">
                <a:solidFill>
                  <a:srgbClr val="231F20"/>
                </a:solidFill>
                <a:latin typeface="Myriad Pro"/>
                <a:cs typeface="Myriad Pro"/>
              </a:rPr>
              <a:t>3</a:t>
            </a:r>
            <a:endParaRPr sz="450">
              <a:latin typeface="Myriad Pro"/>
              <a:cs typeface="Myriad Pro"/>
            </a:endParaRPr>
          </a:p>
        </p:txBody>
      </p:sp>
      <p:sp>
        <p:nvSpPr>
          <p:cNvPr id="222" name="object 222" descr=""/>
          <p:cNvSpPr txBox="1"/>
          <p:nvPr/>
        </p:nvSpPr>
        <p:spPr>
          <a:xfrm>
            <a:off x="9478609" y="5110650"/>
            <a:ext cx="97155" cy="28194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480"/>
              </a:lnSpc>
            </a:pPr>
            <a:r>
              <a:rPr dirty="0" sz="250" spc="-10">
                <a:solidFill>
                  <a:srgbClr val="231F20"/>
                </a:solidFill>
                <a:latin typeface="Myriad Pro"/>
                <a:cs typeface="Myriad Pro"/>
              </a:rPr>
              <a:t>207</a:t>
            </a:r>
            <a:r>
              <a:rPr dirty="0" baseline="-18518" sz="675" spc="-15">
                <a:solidFill>
                  <a:srgbClr val="231F20"/>
                </a:solidFill>
                <a:latin typeface="Myriad Pro"/>
                <a:cs typeface="Myriad Pro"/>
              </a:rPr>
              <a:t>Pb/</a:t>
            </a:r>
            <a:r>
              <a:rPr dirty="0" sz="250" spc="-10">
                <a:solidFill>
                  <a:srgbClr val="231F20"/>
                </a:solidFill>
                <a:latin typeface="Myriad Pro"/>
                <a:cs typeface="Myriad Pro"/>
              </a:rPr>
              <a:t>206</a:t>
            </a:r>
            <a:r>
              <a:rPr dirty="0" baseline="-18518" sz="675" spc="-15">
                <a:solidFill>
                  <a:srgbClr val="231F20"/>
                </a:solidFill>
                <a:latin typeface="Myriad Pro"/>
                <a:cs typeface="Myriad Pro"/>
              </a:rPr>
              <a:t>Pb</a:t>
            </a:r>
            <a:endParaRPr baseline="-18518" sz="675">
              <a:latin typeface="Myriad Pro"/>
              <a:cs typeface="Myriad Pro"/>
            </a:endParaRPr>
          </a:p>
        </p:txBody>
      </p:sp>
      <p:sp>
        <p:nvSpPr>
          <p:cNvPr id="223" name="object 223" descr=""/>
          <p:cNvSpPr txBox="1"/>
          <p:nvPr/>
        </p:nvSpPr>
        <p:spPr>
          <a:xfrm>
            <a:off x="9562407" y="4839101"/>
            <a:ext cx="92075" cy="68262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5715">
              <a:lnSpc>
                <a:spcPct val="100000"/>
              </a:lnSpc>
              <a:spcBef>
                <a:spcPts val="114"/>
              </a:spcBef>
            </a:pPr>
            <a:r>
              <a:rPr dirty="0" sz="450" spc="-25">
                <a:solidFill>
                  <a:srgbClr val="231F20"/>
                </a:solidFill>
                <a:latin typeface="Myriad Pro"/>
                <a:cs typeface="Myriad Pro"/>
              </a:rPr>
              <a:t>0.8</a:t>
            </a:r>
            <a:endParaRPr sz="450">
              <a:latin typeface="Myriad Pro"/>
              <a:cs typeface="Myriad Pro"/>
            </a:endParaRPr>
          </a:p>
          <a:p>
            <a:pPr>
              <a:lnSpc>
                <a:spcPct val="100000"/>
              </a:lnSpc>
              <a:spcBef>
                <a:spcPts val="465"/>
              </a:spcBef>
            </a:pPr>
            <a:endParaRPr sz="450">
              <a:latin typeface="Myriad Pro"/>
              <a:cs typeface="Myriad Pro"/>
            </a:endParaRPr>
          </a:p>
          <a:p>
            <a:pPr marL="3810">
              <a:lnSpc>
                <a:spcPct val="100000"/>
              </a:lnSpc>
              <a:spcBef>
                <a:spcPts val="5"/>
              </a:spcBef>
            </a:pPr>
            <a:r>
              <a:rPr dirty="0" sz="450" spc="-25">
                <a:solidFill>
                  <a:srgbClr val="231F20"/>
                </a:solidFill>
                <a:latin typeface="Myriad Pro"/>
                <a:cs typeface="Myriad Pro"/>
              </a:rPr>
              <a:t>0.6</a:t>
            </a:r>
            <a:endParaRPr sz="450">
              <a:latin typeface="Myriad Pro"/>
              <a:cs typeface="Myriad Pro"/>
            </a:endParaRPr>
          </a:p>
          <a:p>
            <a:pPr>
              <a:lnSpc>
                <a:spcPct val="100000"/>
              </a:lnSpc>
              <a:spcBef>
                <a:spcPts val="440"/>
              </a:spcBef>
            </a:pPr>
            <a:endParaRPr sz="450">
              <a:latin typeface="Myriad Pro"/>
              <a:cs typeface="Myriad Pro"/>
            </a:endParaRPr>
          </a:p>
          <a:p>
            <a:pPr marL="5715">
              <a:lnSpc>
                <a:spcPct val="100000"/>
              </a:lnSpc>
            </a:pPr>
            <a:r>
              <a:rPr dirty="0" sz="450" spc="-25">
                <a:solidFill>
                  <a:srgbClr val="231F20"/>
                </a:solidFill>
                <a:latin typeface="Myriad Pro"/>
                <a:cs typeface="Myriad Pro"/>
              </a:rPr>
              <a:t>0.4</a:t>
            </a:r>
            <a:endParaRPr sz="450">
              <a:latin typeface="Myriad Pro"/>
              <a:cs typeface="Myriad Pro"/>
            </a:endParaRPr>
          </a:p>
          <a:p>
            <a:pPr>
              <a:lnSpc>
                <a:spcPct val="100000"/>
              </a:lnSpc>
              <a:spcBef>
                <a:spcPts val="455"/>
              </a:spcBef>
            </a:pPr>
            <a:endParaRPr sz="450">
              <a:latin typeface="Myriad Pro"/>
              <a:cs typeface="Myriad Pro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r>
              <a:rPr dirty="0" sz="450" spc="-25">
                <a:solidFill>
                  <a:srgbClr val="231F20"/>
                </a:solidFill>
                <a:latin typeface="Myriad Pro"/>
                <a:cs typeface="Myriad Pro"/>
              </a:rPr>
              <a:t>0.2</a:t>
            </a:r>
            <a:endParaRPr sz="450">
              <a:latin typeface="Myriad Pro"/>
              <a:cs typeface="Myriad Pro"/>
            </a:endParaRPr>
          </a:p>
        </p:txBody>
      </p:sp>
      <p:sp>
        <p:nvSpPr>
          <p:cNvPr id="224" name="object 224" descr=""/>
          <p:cNvSpPr txBox="1"/>
          <p:nvPr/>
        </p:nvSpPr>
        <p:spPr>
          <a:xfrm>
            <a:off x="9880418" y="5656241"/>
            <a:ext cx="837565" cy="14097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25400">
              <a:lnSpc>
                <a:spcPts val="445"/>
              </a:lnSpc>
              <a:spcBef>
                <a:spcPts val="114"/>
              </a:spcBef>
              <a:tabLst>
                <a:tab pos="241300" algn="l"/>
                <a:tab pos="474345" algn="l"/>
                <a:tab pos="707390" algn="l"/>
              </a:tabLst>
            </a:pPr>
            <a:r>
              <a:rPr dirty="0" sz="450" spc="-25">
                <a:solidFill>
                  <a:srgbClr val="231F20"/>
                </a:solidFill>
                <a:latin typeface="Myriad Pro"/>
                <a:cs typeface="Myriad Pro"/>
              </a:rPr>
              <a:t>50</a:t>
            </a:r>
            <a:r>
              <a:rPr dirty="0" sz="450">
                <a:solidFill>
                  <a:srgbClr val="231F20"/>
                </a:solidFill>
                <a:latin typeface="Myriad Pro"/>
                <a:cs typeface="Myriad Pro"/>
              </a:rPr>
              <a:t>	</a:t>
            </a:r>
            <a:r>
              <a:rPr dirty="0" sz="450" spc="-25">
                <a:solidFill>
                  <a:srgbClr val="231F20"/>
                </a:solidFill>
                <a:latin typeface="Myriad Pro"/>
                <a:cs typeface="Myriad Pro"/>
              </a:rPr>
              <a:t>100</a:t>
            </a:r>
            <a:r>
              <a:rPr dirty="0" sz="450">
                <a:solidFill>
                  <a:srgbClr val="231F20"/>
                </a:solidFill>
                <a:latin typeface="Myriad Pro"/>
                <a:cs typeface="Myriad Pro"/>
              </a:rPr>
              <a:t>	</a:t>
            </a:r>
            <a:r>
              <a:rPr dirty="0" sz="450" spc="-25">
                <a:solidFill>
                  <a:srgbClr val="231F20"/>
                </a:solidFill>
                <a:latin typeface="Myriad Pro"/>
                <a:cs typeface="Myriad Pro"/>
              </a:rPr>
              <a:t>150</a:t>
            </a:r>
            <a:r>
              <a:rPr dirty="0" sz="450">
                <a:solidFill>
                  <a:srgbClr val="231F20"/>
                </a:solidFill>
                <a:latin typeface="Myriad Pro"/>
                <a:cs typeface="Myriad Pro"/>
              </a:rPr>
              <a:t>	</a:t>
            </a:r>
            <a:r>
              <a:rPr dirty="0" sz="450" spc="-25">
                <a:solidFill>
                  <a:srgbClr val="231F20"/>
                </a:solidFill>
                <a:latin typeface="Myriad Pro"/>
                <a:cs typeface="Myriad Pro"/>
              </a:rPr>
              <a:t>200</a:t>
            </a:r>
            <a:endParaRPr sz="450">
              <a:latin typeface="Myriad Pro"/>
              <a:cs typeface="Myriad Pro"/>
            </a:endParaRPr>
          </a:p>
          <a:p>
            <a:pPr marL="230504">
              <a:lnSpc>
                <a:spcPts val="445"/>
              </a:lnSpc>
            </a:pPr>
            <a:r>
              <a:rPr dirty="0" sz="250" spc="-10">
                <a:solidFill>
                  <a:srgbClr val="231F20"/>
                </a:solidFill>
                <a:latin typeface="Myriad Pro"/>
                <a:cs typeface="Myriad Pro"/>
              </a:rPr>
              <a:t>238</a:t>
            </a:r>
            <a:r>
              <a:rPr dirty="0" baseline="-18518" sz="675" spc="-15">
                <a:solidFill>
                  <a:srgbClr val="231F20"/>
                </a:solidFill>
                <a:latin typeface="Myriad Pro"/>
                <a:cs typeface="Myriad Pro"/>
              </a:rPr>
              <a:t>U/</a:t>
            </a:r>
            <a:r>
              <a:rPr dirty="0" sz="250" spc="-10">
                <a:solidFill>
                  <a:srgbClr val="231F20"/>
                </a:solidFill>
                <a:latin typeface="Myriad Pro"/>
                <a:cs typeface="Myriad Pro"/>
              </a:rPr>
              <a:t>206</a:t>
            </a:r>
            <a:r>
              <a:rPr dirty="0" baseline="-18518" sz="675" spc="-15">
                <a:solidFill>
                  <a:srgbClr val="231F20"/>
                </a:solidFill>
                <a:latin typeface="Myriad Pro"/>
                <a:cs typeface="Myriad Pro"/>
              </a:rPr>
              <a:t>Pb</a:t>
            </a:r>
            <a:endParaRPr baseline="-18518" sz="675">
              <a:latin typeface="Myriad Pro"/>
              <a:cs typeface="Myriad Pro"/>
            </a:endParaRPr>
          </a:p>
        </p:txBody>
      </p:sp>
      <p:sp>
        <p:nvSpPr>
          <p:cNvPr id="225" name="object 225" descr=""/>
          <p:cNvSpPr txBox="1"/>
          <p:nvPr/>
        </p:nvSpPr>
        <p:spPr>
          <a:xfrm>
            <a:off x="9570731" y="4646615"/>
            <a:ext cx="86360" cy="9715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14"/>
              </a:spcBef>
            </a:pPr>
            <a:r>
              <a:rPr dirty="0" sz="450" spc="-25">
                <a:solidFill>
                  <a:srgbClr val="231F20"/>
                </a:solidFill>
                <a:latin typeface="Myriad Pro"/>
                <a:cs typeface="Myriad Pro"/>
              </a:rPr>
              <a:t>1.0</a:t>
            </a:r>
            <a:endParaRPr sz="450">
              <a:latin typeface="Myriad Pro"/>
              <a:cs typeface="Myriad Pro"/>
            </a:endParaRPr>
          </a:p>
        </p:txBody>
      </p:sp>
      <p:sp>
        <p:nvSpPr>
          <p:cNvPr id="226" name="object 226" descr=""/>
          <p:cNvSpPr txBox="1"/>
          <p:nvPr/>
        </p:nvSpPr>
        <p:spPr>
          <a:xfrm>
            <a:off x="9690175" y="5656881"/>
            <a:ext cx="43180" cy="9715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14"/>
              </a:spcBef>
            </a:pPr>
            <a:r>
              <a:rPr dirty="0" sz="450" spc="-50">
                <a:solidFill>
                  <a:srgbClr val="231F20"/>
                </a:solidFill>
                <a:latin typeface="Myriad Pro"/>
                <a:cs typeface="Myriad Pro"/>
              </a:rPr>
              <a:t>0</a:t>
            </a:r>
            <a:endParaRPr sz="450">
              <a:latin typeface="Myriad Pro"/>
              <a:cs typeface="Myriad Pro"/>
            </a:endParaRPr>
          </a:p>
        </p:txBody>
      </p:sp>
      <p:grpSp>
        <p:nvGrpSpPr>
          <p:cNvPr id="227" name="object 227" descr=""/>
          <p:cNvGrpSpPr/>
          <p:nvPr/>
        </p:nvGrpSpPr>
        <p:grpSpPr>
          <a:xfrm>
            <a:off x="9441429" y="6034302"/>
            <a:ext cx="1343660" cy="1196340"/>
            <a:chOff x="9441429" y="6034302"/>
            <a:chExt cx="1343660" cy="1196340"/>
          </a:xfrm>
        </p:grpSpPr>
        <p:pic>
          <p:nvPicPr>
            <p:cNvPr id="228" name="object 228" descr="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9617465" y="6105327"/>
              <a:ext cx="1146304" cy="998583"/>
            </a:xfrm>
            <a:prstGeom prst="rect">
              <a:avLst/>
            </a:prstGeom>
          </p:spPr>
        </p:pic>
        <p:sp>
          <p:nvSpPr>
            <p:cNvPr id="229" name="object 229" descr=""/>
            <p:cNvSpPr/>
            <p:nvPr/>
          </p:nvSpPr>
          <p:spPr>
            <a:xfrm>
              <a:off x="9442382" y="6035255"/>
              <a:ext cx="1341755" cy="1194435"/>
            </a:xfrm>
            <a:custGeom>
              <a:avLst/>
              <a:gdLst/>
              <a:ahLst/>
              <a:cxnLst/>
              <a:rect l="l" t="t" r="r" b="b"/>
              <a:pathLst>
                <a:path w="1341754" h="1194434">
                  <a:moveTo>
                    <a:pt x="1341456" y="1194295"/>
                  </a:moveTo>
                  <a:lnTo>
                    <a:pt x="0" y="1194295"/>
                  </a:lnTo>
                  <a:lnTo>
                    <a:pt x="0" y="0"/>
                  </a:lnTo>
                  <a:lnTo>
                    <a:pt x="1341456" y="0"/>
                  </a:lnTo>
                  <a:lnTo>
                    <a:pt x="1341456" y="1194295"/>
                  </a:lnTo>
                  <a:close/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30" name="object 230" descr=""/>
          <p:cNvSpPr txBox="1"/>
          <p:nvPr/>
        </p:nvSpPr>
        <p:spPr>
          <a:xfrm>
            <a:off x="9461227" y="6007768"/>
            <a:ext cx="52069" cy="11620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dirty="0" sz="600" spc="-50">
                <a:solidFill>
                  <a:srgbClr val="231F20"/>
                </a:solidFill>
                <a:latin typeface="Myriad Pro"/>
                <a:cs typeface="Myriad Pro"/>
              </a:rPr>
              <a:t>3</a:t>
            </a:r>
            <a:endParaRPr sz="600">
              <a:latin typeface="Myriad Pro"/>
              <a:cs typeface="Myriad Pro"/>
            </a:endParaRPr>
          </a:p>
        </p:txBody>
      </p:sp>
      <p:sp>
        <p:nvSpPr>
          <p:cNvPr id="231" name="object 231" descr=""/>
          <p:cNvSpPr txBox="1"/>
          <p:nvPr/>
        </p:nvSpPr>
        <p:spPr>
          <a:xfrm>
            <a:off x="10179657" y="6120944"/>
            <a:ext cx="540385" cy="16637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dirty="0" sz="450">
                <a:solidFill>
                  <a:srgbClr val="231F20"/>
                </a:solidFill>
                <a:latin typeface="Myriad Pro"/>
                <a:cs typeface="Myriad Pro"/>
              </a:rPr>
              <a:t>22.9</a:t>
            </a:r>
            <a:r>
              <a:rPr dirty="0" sz="450" spc="20">
                <a:solidFill>
                  <a:srgbClr val="231F20"/>
                </a:solidFill>
                <a:latin typeface="Myriad Pro"/>
                <a:cs typeface="Myriad Pro"/>
              </a:rPr>
              <a:t> </a:t>
            </a:r>
            <a:r>
              <a:rPr dirty="0" sz="450">
                <a:solidFill>
                  <a:srgbClr val="231F20"/>
                </a:solidFill>
                <a:latin typeface="Myriad Pro"/>
                <a:cs typeface="Myriad Pro"/>
              </a:rPr>
              <a:t>±</a:t>
            </a:r>
            <a:r>
              <a:rPr dirty="0" sz="450" spc="25">
                <a:solidFill>
                  <a:srgbClr val="231F20"/>
                </a:solidFill>
                <a:latin typeface="Myriad Pro"/>
                <a:cs typeface="Myriad Pro"/>
              </a:rPr>
              <a:t> </a:t>
            </a:r>
            <a:r>
              <a:rPr dirty="0" sz="450">
                <a:solidFill>
                  <a:srgbClr val="231F20"/>
                </a:solidFill>
                <a:latin typeface="Myriad Pro"/>
                <a:cs typeface="Myriad Pro"/>
              </a:rPr>
              <a:t>1.9</a:t>
            </a:r>
            <a:r>
              <a:rPr dirty="0" sz="450" spc="25">
                <a:solidFill>
                  <a:srgbClr val="231F20"/>
                </a:solidFill>
                <a:latin typeface="Myriad Pro"/>
                <a:cs typeface="Myriad Pro"/>
              </a:rPr>
              <a:t> </a:t>
            </a:r>
            <a:r>
              <a:rPr dirty="0" sz="450">
                <a:solidFill>
                  <a:srgbClr val="231F20"/>
                </a:solidFill>
                <a:latin typeface="Myriad Pro"/>
                <a:cs typeface="Myriad Pro"/>
              </a:rPr>
              <a:t>Ma</a:t>
            </a:r>
            <a:r>
              <a:rPr dirty="0" sz="450" spc="25">
                <a:solidFill>
                  <a:srgbClr val="231F20"/>
                </a:solidFill>
                <a:latin typeface="Myriad Pro"/>
                <a:cs typeface="Myriad Pro"/>
              </a:rPr>
              <a:t> </a:t>
            </a:r>
            <a:r>
              <a:rPr dirty="0" sz="450" spc="-10">
                <a:solidFill>
                  <a:srgbClr val="231F20"/>
                </a:solidFill>
                <a:latin typeface="Myriad Pro"/>
                <a:cs typeface="Myriad Pro"/>
              </a:rPr>
              <a:t>(n=221)</a:t>
            </a:r>
            <a:endParaRPr sz="450">
              <a:latin typeface="Myriad Pro"/>
              <a:cs typeface="Myriad Pro"/>
            </a:endParaRPr>
          </a:p>
          <a:p>
            <a:pPr marL="229235">
              <a:lnSpc>
                <a:spcPct val="100000"/>
              </a:lnSpc>
              <a:spcBef>
                <a:spcPts val="15"/>
              </a:spcBef>
            </a:pPr>
            <a:r>
              <a:rPr dirty="0" sz="450">
                <a:solidFill>
                  <a:srgbClr val="231F20"/>
                </a:solidFill>
                <a:latin typeface="Myriad Pro"/>
                <a:cs typeface="Myriad Pro"/>
              </a:rPr>
              <a:t>MSWD</a:t>
            </a:r>
            <a:r>
              <a:rPr dirty="0" sz="450" spc="15">
                <a:solidFill>
                  <a:srgbClr val="231F20"/>
                </a:solidFill>
                <a:latin typeface="Myriad Pro"/>
                <a:cs typeface="Myriad Pro"/>
              </a:rPr>
              <a:t> </a:t>
            </a:r>
            <a:r>
              <a:rPr dirty="0" sz="450">
                <a:solidFill>
                  <a:srgbClr val="231F20"/>
                </a:solidFill>
                <a:latin typeface="Myriad Pro"/>
                <a:cs typeface="Myriad Pro"/>
              </a:rPr>
              <a:t>=</a:t>
            </a:r>
            <a:r>
              <a:rPr dirty="0" sz="450" spc="20">
                <a:solidFill>
                  <a:srgbClr val="231F20"/>
                </a:solidFill>
                <a:latin typeface="Myriad Pro"/>
                <a:cs typeface="Myriad Pro"/>
              </a:rPr>
              <a:t> </a:t>
            </a:r>
            <a:r>
              <a:rPr dirty="0" sz="450" spc="-25">
                <a:solidFill>
                  <a:srgbClr val="231F20"/>
                </a:solidFill>
                <a:latin typeface="Myriad Pro"/>
                <a:cs typeface="Myriad Pro"/>
              </a:rPr>
              <a:t>1.3</a:t>
            </a:r>
            <a:endParaRPr sz="450">
              <a:latin typeface="Myriad Pro"/>
              <a:cs typeface="Myriad Pro"/>
            </a:endParaRPr>
          </a:p>
        </p:txBody>
      </p:sp>
      <p:sp>
        <p:nvSpPr>
          <p:cNvPr id="232" name="object 232" descr=""/>
          <p:cNvSpPr txBox="1"/>
          <p:nvPr/>
        </p:nvSpPr>
        <p:spPr>
          <a:xfrm>
            <a:off x="9462361" y="6535891"/>
            <a:ext cx="96520" cy="27940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475"/>
              </a:lnSpc>
            </a:pPr>
            <a:r>
              <a:rPr dirty="0" sz="250" spc="-10">
                <a:solidFill>
                  <a:srgbClr val="231F20"/>
                </a:solidFill>
                <a:latin typeface="Myriad Pro"/>
                <a:cs typeface="Myriad Pro"/>
              </a:rPr>
              <a:t>207</a:t>
            </a:r>
            <a:r>
              <a:rPr dirty="0" baseline="-18518" sz="675" spc="-15">
                <a:solidFill>
                  <a:srgbClr val="231F20"/>
                </a:solidFill>
                <a:latin typeface="Myriad Pro"/>
                <a:cs typeface="Myriad Pro"/>
              </a:rPr>
              <a:t>Pb/</a:t>
            </a:r>
            <a:r>
              <a:rPr dirty="0" sz="250" spc="-10">
                <a:solidFill>
                  <a:srgbClr val="231F20"/>
                </a:solidFill>
                <a:latin typeface="Myriad Pro"/>
                <a:cs typeface="Myriad Pro"/>
              </a:rPr>
              <a:t>206</a:t>
            </a:r>
            <a:r>
              <a:rPr dirty="0" baseline="-18518" sz="675" spc="-15">
                <a:solidFill>
                  <a:srgbClr val="231F20"/>
                </a:solidFill>
                <a:latin typeface="Myriad Pro"/>
                <a:cs typeface="Myriad Pro"/>
              </a:rPr>
              <a:t>Pb</a:t>
            </a:r>
            <a:endParaRPr baseline="-18518" sz="675">
              <a:latin typeface="Myriad Pro"/>
              <a:cs typeface="Myriad Pro"/>
            </a:endParaRPr>
          </a:p>
        </p:txBody>
      </p:sp>
      <p:sp>
        <p:nvSpPr>
          <p:cNvPr id="233" name="object 233" descr=""/>
          <p:cNvSpPr txBox="1"/>
          <p:nvPr/>
        </p:nvSpPr>
        <p:spPr>
          <a:xfrm>
            <a:off x="9549786" y="6389965"/>
            <a:ext cx="87630" cy="52895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">
              <a:lnSpc>
                <a:spcPct val="100000"/>
              </a:lnSpc>
              <a:spcBef>
                <a:spcPts val="110"/>
              </a:spcBef>
            </a:pPr>
            <a:r>
              <a:rPr dirty="0" sz="450" spc="-25">
                <a:solidFill>
                  <a:srgbClr val="231F20"/>
                </a:solidFill>
                <a:latin typeface="Myriad Pro"/>
                <a:cs typeface="Myriad Pro"/>
              </a:rPr>
              <a:t>0.6</a:t>
            </a:r>
            <a:endParaRPr sz="450">
              <a:latin typeface="Myriad Pro"/>
              <a:cs typeface="Myriad Pro"/>
            </a:endParaRPr>
          </a:p>
          <a:p>
            <a:pPr>
              <a:lnSpc>
                <a:spcPct val="100000"/>
              </a:lnSpc>
            </a:pPr>
            <a:endParaRPr sz="450">
              <a:latin typeface="Myriad Pro"/>
              <a:cs typeface="Myriad Pro"/>
            </a:endParaRPr>
          </a:p>
          <a:p>
            <a:pPr>
              <a:lnSpc>
                <a:spcPct val="100000"/>
              </a:lnSpc>
              <a:spcBef>
                <a:spcPts val="145"/>
              </a:spcBef>
            </a:pPr>
            <a:endParaRPr sz="450">
              <a:latin typeface="Myriad Pro"/>
              <a:cs typeface="Myriad Pro"/>
            </a:endParaRPr>
          </a:p>
          <a:p>
            <a:pPr>
              <a:lnSpc>
                <a:spcPct val="100000"/>
              </a:lnSpc>
            </a:pPr>
            <a:r>
              <a:rPr dirty="0" sz="450" spc="-25">
                <a:solidFill>
                  <a:srgbClr val="231F20"/>
                </a:solidFill>
                <a:latin typeface="Myriad Pro"/>
                <a:cs typeface="Myriad Pro"/>
              </a:rPr>
              <a:t>0.4</a:t>
            </a:r>
            <a:endParaRPr sz="450">
              <a:latin typeface="Myriad Pro"/>
              <a:cs typeface="Myriad Pro"/>
            </a:endParaRPr>
          </a:p>
          <a:p>
            <a:pPr>
              <a:lnSpc>
                <a:spcPct val="100000"/>
              </a:lnSpc>
            </a:pPr>
            <a:endParaRPr sz="450">
              <a:latin typeface="Myriad Pro"/>
              <a:cs typeface="Myriad Pro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450">
              <a:latin typeface="Myriad Pro"/>
              <a:cs typeface="Myriad Pro"/>
            </a:endParaRPr>
          </a:p>
          <a:p>
            <a:pPr>
              <a:lnSpc>
                <a:spcPct val="100000"/>
              </a:lnSpc>
            </a:pPr>
            <a:r>
              <a:rPr dirty="0" sz="450" spc="-25">
                <a:solidFill>
                  <a:srgbClr val="231F20"/>
                </a:solidFill>
                <a:latin typeface="Myriad Pro"/>
                <a:cs typeface="Myriad Pro"/>
              </a:rPr>
              <a:t>0.2</a:t>
            </a:r>
            <a:endParaRPr sz="450">
              <a:latin typeface="Myriad Pro"/>
              <a:cs typeface="Myriad Pro"/>
            </a:endParaRPr>
          </a:p>
        </p:txBody>
      </p:sp>
      <p:sp>
        <p:nvSpPr>
          <p:cNvPr id="234" name="object 234" descr=""/>
          <p:cNvSpPr txBox="1"/>
          <p:nvPr/>
        </p:nvSpPr>
        <p:spPr>
          <a:xfrm>
            <a:off x="9547688" y="6174919"/>
            <a:ext cx="85725" cy="958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dirty="0" sz="450" spc="-25">
                <a:solidFill>
                  <a:srgbClr val="231F20"/>
                </a:solidFill>
                <a:latin typeface="Myriad Pro"/>
                <a:cs typeface="Myriad Pro"/>
              </a:rPr>
              <a:t>0.8</a:t>
            </a:r>
            <a:endParaRPr sz="450">
              <a:latin typeface="Myriad Pro"/>
              <a:cs typeface="Myriad Pro"/>
            </a:endParaRPr>
          </a:p>
        </p:txBody>
      </p:sp>
      <p:sp>
        <p:nvSpPr>
          <p:cNvPr id="235" name="object 235" descr=""/>
          <p:cNvSpPr txBox="1"/>
          <p:nvPr/>
        </p:nvSpPr>
        <p:spPr>
          <a:xfrm>
            <a:off x="9860715" y="7075940"/>
            <a:ext cx="830580" cy="13970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25400">
              <a:lnSpc>
                <a:spcPts val="445"/>
              </a:lnSpc>
              <a:spcBef>
                <a:spcPts val="110"/>
              </a:spcBef>
              <a:tabLst>
                <a:tab pos="239395" algn="l"/>
                <a:tab pos="470534" algn="l"/>
                <a:tab pos="701675" algn="l"/>
              </a:tabLst>
            </a:pPr>
            <a:r>
              <a:rPr dirty="0" sz="450" spc="-25">
                <a:solidFill>
                  <a:srgbClr val="231F20"/>
                </a:solidFill>
                <a:latin typeface="Myriad Pro"/>
                <a:cs typeface="Myriad Pro"/>
              </a:rPr>
              <a:t>50</a:t>
            </a:r>
            <a:r>
              <a:rPr dirty="0" sz="450">
                <a:solidFill>
                  <a:srgbClr val="231F20"/>
                </a:solidFill>
                <a:latin typeface="Myriad Pro"/>
                <a:cs typeface="Myriad Pro"/>
              </a:rPr>
              <a:t>	</a:t>
            </a:r>
            <a:r>
              <a:rPr dirty="0" sz="450" spc="-25">
                <a:solidFill>
                  <a:srgbClr val="231F20"/>
                </a:solidFill>
                <a:latin typeface="Myriad Pro"/>
                <a:cs typeface="Myriad Pro"/>
              </a:rPr>
              <a:t>100</a:t>
            </a:r>
            <a:r>
              <a:rPr dirty="0" sz="450">
                <a:solidFill>
                  <a:srgbClr val="231F20"/>
                </a:solidFill>
                <a:latin typeface="Myriad Pro"/>
                <a:cs typeface="Myriad Pro"/>
              </a:rPr>
              <a:t>	</a:t>
            </a:r>
            <a:r>
              <a:rPr dirty="0" sz="450" spc="-25">
                <a:solidFill>
                  <a:srgbClr val="231F20"/>
                </a:solidFill>
                <a:latin typeface="Myriad Pro"/>
                <a:cs typeface="Myriad Pro"/>
              </a:rPr>
              <a:t>150</a:t>
            </a:r>
            <a:r>
              <a:rPr dirty="0" sz="450">
                <a:solidFill>
                  <a:srgbClr val="231F20"/>
                </a:solidFill>
                <a:latin typeface="Myriad Pro"/>
                <a:cs typeface="Myriad Pro"/>
              </a:rPr>
              <a:t>	</a:t>
            </a:r>
            <a:r>
              <a:rPr dirty="0" sz="450" spc="-25">
                <a:solidFill>
                  <a:srgbClr val="231F20"/>
                </a:solidFill>
                <a:latin typeface="Myriad Pro"/>
                <a:cs typeface="Myriad Pro"/>
              </a:rPr>
              <a:t>200</a:t>
            </a:r>
            <a:endParaRPr sz="450">
              <a:latin typeface="Myriad Pro"/>
              <a:cs typeface="Myriad Pro"/>
            </a:endParaRPr>
          </a:p>
          <a:p>
            <a:pPr marL="229235">
              <a:lnSpc>
                <a:spcPts val="445"/>
              </a:lnSpc>
            </a:pPr>
            <a:r>
              <a:rPr dirty="0" sz="250" spc="-10">
                <a:solidFill>
                  <a:srgbClr val="231F20"/>
                </a:solidFill>
                <a:latin typeface="Myriad Pro"/>
                <a:cs typeface="Myriad Pro"/>
              </a:rPr>
              <a:t>238</a:t>
            </a:r>
            <a:r>
              <a:rPr dirty="0" baseline="-18518" sz="675" spc="-15">
                <a:solidFill>
                  <a:srgbClr val="231F20"/>
                </a:solidFill>
                <a:latin typeface="Myriad Pro"/>
                <a:cs typeface="Myriad Pro"/>
              </a:rPr>
              <a:t>U/</a:t>
            </a:r>
            <a:r>
              <a:rPr dirty="0" sz="250" spc="-10">
                <a:solidFill>
                  <a:srgbClr val="231F20"/>
                </a:solidFill>
                <a:latin typeface="Myriad Pro"/>
                <a:cs typeface="Myriad Pro"/>
              </a:rPr>
              <a:t>206</a:t>
            </a:r>
            <a:r>
              <a:rPr dirty="0" baseline="-18518" sz="675" spc="-15">
                <a:solidFill>
                  <a:srgbClr val="231F20"/>
                </a:solidFill>
                <a:latin typeface="Myriad Pro"/>
                <a:cs typeface="Myriad Pro"/>
              </a:rPr>
              <a:t>Pb</a:t>
            </a:r>
            <a:endParaRPr baseline="-18518" sz="675">
              <a:latin typeface="Myriad Pro"/>
              <a:cs typeface="Myriad Pro"/>
            </a:endParaRPr>
          </a:p>
        </p:txBody>
      </p:sp>
      <p:sp>
        <p:nvSpPr>
          <p:cNvPr id="236" name="object 236" descr=""/>
          <p:cNvSpPr txBox="1"/>
          <p:nvPr/>
        </p:nvSpPr>
        <p:spPr>
          <a:xfrm>
            <a:off x="9672182" y="7076576"/>
            <a:ext cx="43180" cy="958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dirty="0" sz="450" spc="-50">
                <a:solidFill>
                  <a:srgbClr val="231F20"/>
                </a:solidFill>
                <a:latin typeface="Myriad Pro"/>
                <a:cs typeface="Myriad Pro"/>
              </a:rPr>
              <a:t>0</a:t>
            </a:r>
            <a:endParaRPr sz="450">
              <a:latin typeface="Myriad Pro"/>
              <a:cs typeface="Myriad Pro"/>
            </a:endParaRPr>
          </a:p>
        </p:txBody>
      </p:sp>
      <p:grpSp>
        <p:nvGrpSpPr>
          <p:cNvPr id="237" name="object 237" descr=""/>
          <p:cNvGrpSpPr/>
          <p:nvPr/>
        </p:nvGrpSpPr>
        <p:grpSpPr>
          <a:xfrm>
            <a:off x="12712458" y="5104418"/>
            <a:ext cx="1193165" cy="1064260"/>
            <a:chOff x="12712458" y="5104418"/>
            <a:chExt cx="1193165" cy="1064260"/>
          </a:xfrm>
        </p:grpSpPr>
        <p:pic>
          <p:nvPicPr>
            <p:cNvPr id="238" name="object 238" descr="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2868849" y="5167684"/>
              <a:ext cx="1017686" cy="888044"/>
            </a:xfrm>
            <a:prstGeom prst="rect">
              <a:avLst/>
            </a:prstGeom>
          </p:spPr>
        </p:pic>
        <p:sp>
          <p:nvSpPr>
            <p:cNvPr id="239" name="object 239" descr=""/>
            <p:cNvSpPr/>
            <p:nvPr/>
          </p:nvSpPr>
          <p:spPr>
            <a:xfrm>
              <a:off x="12713410" y="5105370"/>
              <a:ext cx="1191260" cy="1062355"/>
            </a:xfrm>
            <a:custGeom>
              <a:avLst/>
              <a:gdLst/>
              <a:ahLst/>
              <a:cxnLst/>
              <a:rect l="l" t="t" r="r" b="b"/>
              <a:pathLst>
                <a:path w="1191259" h="1062354">
                  <a:moveTo>
                    <a:pt x="1190941" y="1062090"/>
                  </a:moveTo>
                  <a:lnTo>
                    <a:pt x="0" y="1062090"/>
                  </a:lnTo>
                  <a:lnTo>
                    <a:pt x="0" y="0"/>
                  </a:lnTo>
                  <a:lnTo>
                    <a:pt x="1190941" y="0"/>
                  </a:lnTo>
                  <a:lnTo>
                    <a:pt x="1190941" y="1062090"/>
                  </a:lnTo>
                  <a:close/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40" name="object 240" descr=""/>
          <p:cNvSpPr txBox="1"/>
          <p:nvPr/>
        </p:nvSpPr>
        <p:spPr>
          <a:xfrm>
            <a:off x="12441039" y="4626228"/>
            <a:ext cx="1482090" cy="64198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R="5080">
              <a:lnSpc>
                <a:spcPct val="103200"/>
              </a:lnSpc>
              <a:spcBef>
                <a:spcPts val="95"/>
              </a:spcBef>
            </a:pPr>
            <a:r>
              <a:rPr dirty="0" u="sng" sz="700" i="1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Figure</a:t>
            </a:r>
            <a:r>
              <a:rPr dirty="0" u="sng" sz="700" spc="-15" i="1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700" i="1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9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,</a:t>
            </a:r>
            <a:r>
              <a:rPr dirty="0" u="none" sz="700" spc="-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 b="1">
                <a:solidFill>
                  <a:srgbClr val="231F20"/>
                </a:solidFill>
                <a:latin typeface="Times New Roman"/>
                <a:cs typeface="Times New Roman"/>
              </a:rPr>
              <a:t>Step</a:t>
            </a:r>
            <a:r>
              <a:rPr dirty="0" u="none" sz="700" spc="-15" b="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 b="1">
                <a:solidFill>
                  <a:srgbClr val="231F20"/>
                </a:solidFill>
                <a:latin typeface="Times New Roman"/>
                <a:cs typeface="Times New Roman"/>
              </a:rPr>
              <a:t>4</a:t>
            </a:r>
            <a:r>
              <a:rPr dirty="0" u="none" sz="700" spc="-5" b="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-</a:t>
            </a:r>
            <a:r>
              <a:rPr dirty="0" u="none" sz="700" spc="-1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Optionally,</a:t>
            </a:r>
            <a:r>
              <a:rPr dirty="0" u="none" sz="700" spc="-1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omit</a:t>
            </a:r>
            <a:r>
              <a:rPr dirty="0" u="none" sz="700" spc="-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 spc="-10">
                <a:solidFill>
                  <a:srgbClr val="231F20"/>
                </a:solidFill>
                <a:latin typeface="Times New Roman"/>
                <a:cs typeface="Times New Roman"/>
              </a:rPr>
              <a:t>dates</a:t>
            </a:r>
            <a:r>
              <a:rPr dirty="0" u="none" sz="700" spc="5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with</a:t>
            </a:r>
            <a:r>
              <a:rPr dirty="0" u="none" sz="700" spc="31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large</a:t>
            </a:r>
            <a:r>
              <a:rPr dirty="0" u="none" sz="700" spc="31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uncertainties</a:t>
            </a:r>
            <a:r>
              <a:rPr dirty="0" u="none" sz="700" spc="31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but</a:t>
            </a:r>
            <a:r>
              <a:rPr dirty="0" u="none" sz="700" spc="31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 spc="-10">
                <a:solidFill>
                  <a:srgbClr val="231F20"/>
                </a:solidFill>
                <a:latin typeface="Times New Roman"/>
                <a:cs typeface="Times New Roman"/>
              </a:rPr>
              <a:t>absolute</a:t>
            </a:r>
            <a:r>
              <a:rPr dirty="0" u="none" sz="700" spc="5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ages</a:t>
            </a:r>
            <a:r>
              <a:rPr dirty="0" u="none" sz="700" spc="42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that</a:t>
            </a:r>
            <a:r>
              <a:rPr dirty="0" u="none" sz="700" spc="42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are</a:t>
            </a:r>
            <a:r>
              <a:rPr dirty="0" u="none" sz="700" spc="42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reproduced</a:t>
            </a:r>
            <a:r>
              <a:rPr dirty="0" u="none" sz="700" spc="42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by</a:t>
            </a:r>
            <a:r>
              <a:rPr dirty="0" u="none" sz="700" spc="42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 spc="-20">
                <a:solidFill>
                  <a:srgbClr val="231F20"/>
                </a:solidFill>
                <a:latin typeface="Times New Roman"/>
                <a:cs typeface="Times New Roman"/>
              </a:rPr>
              <a:t>more</a:t>
            </a:r>
            <a:r>
              <a:rPr dirty="0" u="none" sz="700" spc="5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precise</a:t>
            </a:r>
            <a:r>
              <a:rPr dirty="0" u="none" sz="700" spc="3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 spc="-10">
                <a:solidFill>
                  <a:srgbClr val="231F20"/>
                </a:solidFill>
                <a:latin typeface="Times New Roman"/>
                <a:cs typeface="Times New Roman"/>
              </a:rPr>
              <a:t>dates.</a:t>
            </a:r>
            <a:endParaRPr sz="700">
              <a:latin typeface="Times New Roman"/>
              <a:cs typeface="Times New Roman"/>
            </a:endParaRPr>
          </a:p>
          <a:p>
            <a:pPr marL="288925">
              <a:lnSpc>
                <a:spcPct val="100000"/>
              </a:lnSpc>
              <a:spcBef>
                <a:spcPts val="135"/>
              </a:spcBef>
            </a:pPr>
            <a:r>
              <a:rPr dirty="0" sz="500" spc="-50">
                <a:solidFill>
                  <a:srgbClr val="231F20"/>
                </a:solidFill>
                <a:latin typeface="Myriad Pro"/>
                <a:cs typeface="Myriad Pro"/>
              </a:rPr>
              <a:t>4</a:t>
            </a:r>
            <a:endParaRPr sz="500">
              <a:latin typeface="Myriad Pro"/>
              <a:cs typeface="Myriad Pro"/>
            </a:endParaRPr>
          </a:p>
          <a:p>
            <a:pPr marL="926465">
              <a:lnSpc>
                <a:spcPct val="100000"/>
              </a:lnSpc>
              <a:spcBef>
                <a:spcPts val="175"/>
              </a:spcBef>
            </a:pPr>
            <a:r>
              <a:rPr dirty="0" sz="400">
                <a:solidFill>
                  <a:srgbClr val="231F20"/>
                </a:solidFill>
                <a:latin typeface="Myriad Pro"/>
                <a:cs typeface="Myriad Pro"/>
              </a:rPr>
              <a:t>22.9</a:t>
            </a:r>
            <a:r>
              <a:rPr dirty="0" sz="400" spc="15">
                <a:solidFill>
                  <a:srgbClr val="231F20"/>
                </a:solidFill>
                <a:latin typeface="Myriad Pro"/>
                <a:cs typeface="Myriad Pro"/>
              </a:rPr>
              <a:t> </a:t>
            </a:r>
            <a:r>
              <a:rPr dirty="0" sz="400">
                <a:solidFill>
                  <a:srgbClr val="231F20"/>
                </a:solidFill>
                <a:latin typeface="Myriad Pro"/>
                <a:cs typeface="Myriad Pro"/>
              </a:rPr>
              <a:t>±</a:t>
            </a:r>
            <a:r>
              <a:rPr dirty="0" sz="400" spc="15">
                <a:solidFill>
                  <a:srgbClr val="231F20"/>
                </a:solidFill>
                <a:latin typeface="Myriad Pro"/>
                <a:cs typeface="Myriad Pro"/>
              </a:rPr>
              <a:t> </a:t>
            </a:r>
            <a:r>
              <a:rPr dirty="0" sz="400">
                <a:solidFill>
                  <a:srgbClr val="231F20"/>
                </a:solidFill>
                <a:latin typeface="Myriad Pro"/>
                <a:cs typeface="Myriad Pro"/>
              </a:rPr>
              <a:t>1.9</a:t>
            </a:r>
            <a:r>
              <a:rPr dirty="0" sz="400" spc="15">
                <a:solidFill>
                  <a:srgbClr val="231F20"/>
                </a:solidFill>
                <a:latin typeface="Myriad Pro"/>
                <a:cs typeface="Myriad Pro"/>
              </a:rPr>
              <a:t> </a:t>
            </a:r>
            <a:r>
              <a:rPr dirty="0" sz="400">
                <a:solidFill>
                  <a:srgbClr val="231F20"/>
                </a:solidFill>
                <a:latin typeface="Myriad Pro"/>
                <a:cs typeface="Myriad Pro"/>
              </a:rPr>
              <a:t>Ma</a:t>
            </a:r>
            <a:r>
              <a:rPr dirty="0" sz="400" spc="15">
                <a:solidFill>
                  <a:srgbClr val="231F20"/>
                </a:solidFill>
                <a:latin typeface="Myriad Pro"/>
                <a:cs typeface="Myriad Pro"/>
              </a:rPr>
              <a:t> </a:t>
            </a:r>
            <a:r>
              <a:rPr dirty="0" sz="400" spc="-10">
                <a:solidFill>
                  <a:srgbClr val="231F20"/>
                </a:solidFill>
                <a:latin typeface="Myriad Pro"/>
                <a:cs typeface="Myriad Pro"/>
              </a:rPr>
              <a:t>(n=221)</a:t>
            </a:r>
            <a:endParaRPr sz="400">
              <a:latin typeface="Myriad Pro"/>
              <a:cs typeface="Myriad Pro"/>
            </a:endParaRPr>
          </a:p>
        </p:txBody>
      </p:sp>
      <p:sp>
        <p:nvSpPr>
          <p:cNvPr id="241" name="object 241" descr=""/>
          <p:cNvSpPr txBox="1"/>
          <p:nvPr/>
        </p:nvSpPr>
        <p:spPr>
          <a:xfrm>
            <a:off x="13572033" y="5242783"/>
            <a:ext cx="276860" cy="8826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dirty="0" sz="400">
                <a:solidFill>
                  <a:srgbClr val="231F20"/>
                </a:solidFill>
                <a:latin typeface="Myriad Pro"/>
                <a:cs typeface="Myriad Pro"/>
              </a:rPr>
              <a:t>MSWD</a:t>
            </a:r>
            <a:r>
              <a:rPr dirty="0" sz="400" spc="10">
                <a:solidFill>
                  <a:srgbClr val="231F20"/>
                </a:solidFill>
                <a:latin typeface="Myriad Pro"/>
                <a:cs typeface="Myriad Pro"/>
              </a:rPr>
              <a:t> </a:t>
            </a:r>
            <a:r>
              <a:rPr dirty="0" sz="400">
                <a:solidFill>
                  <a:srgbClr val="231F20"/>
                </a:solidFill>
                <a:latin typeface="Myriad Pro"/>
                <a:cs typeface="Myriad Pro"/>
              </a:rPr>
              <a:t>=</a:t>
            </a:r>
            <a:r>
              <a:rPr dirty="0" sz="400" spc="15">
                <a:solidFill>
                  <a:srgbClr val="231F20"/>
                </a:solidFill>
                <a:latin typeface="Myriad Pro"/>
                <a:cs typeface="Myriad Pro"/>
              </a:rPr>
              <a:t> </a:t>
            </a:r>
            <a:r>
              <a:rPr dirty="0" sz="400" spc="-25">
                <a:solidFill>
                  <a:srgbClr val="231F20"/>
                </a:solidFill>
                <a:latin typeface="Myriad Pro"/>
                <a:cs typeface="Myriad Pro"/>
              </a:rPr>
              <a:t>1.3</a:t>
            </a:r>
            <a:endParaRPr sz="400">
              <a:latin typeface="Myriad Pro"/>
              <a:cs typeface="Myriad Pro"/>
            </a:endParaRPr>
          </a:p>
        </p:txBody>
      </p:sp>
      <p:sp>
        <p:nvSpPr>
          <p:cNvPr id="242" name="object 242" descr=""/>
          <p:cNvSpPr txBox="1"/>
          <p:nvPr/>
        </p:nvSpPr>
        <p:spPr>
          <a:xfrm>
            <a:off x="12729721" y="5549181"/>
            <a:ext cx="88265" cy="25146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434"/>
              </a:lnSpc>
            </a:pPr>
            <a:r>
              <a:rPr dirty="0" sz="200" spc="-10">
                <a:solidFill>
                  <a:srgbClr val="231F20"/>
                </a:solidFill>
                <a:latin typeface="Myriad Pro"/>
                <a:cs typeface="Myriad Pro"/>
              </a:rPr>
              <a:t>207</a:t>
            </a:r>
            <a:r>
              <a:rPr dirty="0" baseline="-20833" sz="600" spc="-15">
                <a:solidFill>
                  <a:srgbClr val="231F20"/>
                </a:solidFill>
                <a:latin typeface="Myriad Pro"/>
                <a:cs typeface="Myriad Pro"/>
              </a:rPr>
              <a:t>Pb/</a:t>
            </a:r>
            <a:r>
              <a:rPr dirty="0" sz="200" spc="-10">
                <a:solidFill>
                  <a:srgbClr val="231F20"/>
                </a:solidFill>
                <a:latin typeface="Myriad Pro"/>
                <a:cs typeface="Myriad Pro"/>
              </a:rPr>
              <a:t>206</a:t>
            </a:r>
            <a:r>
              <a:rPr dirty="0" baseline="-20833" sz="600" spc="-15">
                <a:solidFill>
                  <a:srgbClr val="231F20"/>
                </a:solidFill>
                <a:latin typeface="Myriad Pro"/>
                <a:cs typeface="Myriad Pro"/>
              </a:rPr>
              <a:t>Pb</a:t>
            </a:r>
            <a:endParaRPr baseline="-20833" sz="600">
              <a:latin typeface="Myriad Pro"/>
              <a:cs typeface="Myriad Pro"/>
            </a:endParaRPr>
          </a:p>
        </p:txBody>
      </p:sp>
      <p:sp>
        <p:nvSpPr>
          <p:cNvPr id="243" name="object 243" descr=""/>
          <p:cNvSpPr txBox="1"/>
          <p:nvPr/>
        </p:nvSpPr>
        <p:spPr>
          <a:xfrm>
            <a:off x="12808763" y="5618899"/>
            <a:ext cx="77470" cy="27432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dirty="0" sz="400" spc="-25">
                <a:solidFill>
                  <a:srgbClr val="231F20"/>
                </a:solidFill>
                <a:latin typeface="Myriad Pro"/>
                <a:cs typeface="Myriad Pro"/>
              </a:rPr>
              <a:t>0.4</a:t>
            </a:r>
            <a:endParaRPr sz="400">
              <a:latin typeface="Myriad Pro"/>
              <a:cs typeface="Myriad Pro"/>
            </a:endParaRPr>
          </a:p>
          <a:p>
            <a:pPr>
              <a:lnSpc>
                <a:spcPct val="100000"/>
              </a:lnSpc>
            </a:pPr>
            <a:endParaRPr sz="400">
              <a:latin typeface="Myriad Pro"/>
              <a:cs typeface="Myriad Pro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400">
              <a:latin typeface="Myriad Pro"/>
              <a:cs typeface="Myriad Pro"/>
            </a:endParaRPr>
          </a:p>
          <a:p>
            <a:pPr>
              <a:lnSpc>
                <a:spcPct val="100000"/>
              </a:lnSpc>
            </a:pPr>
            <a:r>
              <a:rPr dirty="0" sz="400" spc="-25">
                <a:solidFill>
                  <a:srgbClr val="231F20"/>
                </a:solidFill>
                <a:latin typeface="Myriad Pro"/>
                <a:cs typeface="Myriad Pro"/>
              </a:rPr>
              <a:t>0.2</a:t>
            </a:r>
            <a:endParaRPr sz="400">
              <a:latin typeface="Myriad Pro"/>
              <a:cs typeface="Myriad Pro"/>
            </a:endParaRPr>
          </a:p>
        </p:txBody>
      </p:sp>
      <p:sp>
        <p:nvSpPr>
          <p:cNvPr id="244" name="object 244" descr=""/>
          <p:cNvSpPr txBox="1"/>
          <p:nvPr/>
        </p:nvSpPr>
        <p:spPr>
          <a:xfrm>
            <a:off x="12810447" y="5419408"/>
            <a:ext cx="77470" cy="8826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dirty="0" sz="400" spc="-25">
                <a:solidFill>
                  <a:srgbClr val="231F20"/>
                </a:solidFill>
                <a:latin typeface="Myriad Pro"/>
                <a:cs typeface="Myriad Pro"/>
              </a:rPr>
              <a:t>0.6</a:t>
            </a:r>
            <a:endParaRPr sz="400">
              <a:latin typeface="Myriad Pro"/>
              <a:cs typeface="Myriad Pro"/>
            </a:endParaRPr>
          </a:p>
        </p:txBody>
      </p:sp>
      <p:sp>
        <p:nvSpPr>
          <p:cNvPr id="245" name="object 245" descr=""/>
          <p:cNvSpPr txBox="1"/>
          <p:nvPr/>
        </p:nvSpPr>
        <p:spPr>
          <a:xfrm>
            <a:off x="12806899" y="5228167"/>
            <a:ext cx="77470" cy="8826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dirty="0" sz="400" spc="-25">
                <a:solidFill>
                  <a:srgbClr val="231F20"/>
                </a:solidFill>
                <a:latin typeface="Myriad Pro"/>
                <a:cs typeface="Myriad Pro"/>
              </a:rPr>
              <a:t>0.8</a:t>
            </a:r>
            <a:endParaRPr sz="400">
              <a:latin typeface="Myriad Pro"/>
              <a:cs typeface="Myriad Pro"/>
            </a:endParaRPr>
          </a:p>
        </p:txBody>
      </p:sp>
      <p:sp>
        <p:nvSpPr>
          <p:cNvPr id="246" name="object 246" descr=""/>
          <p:cNvSpPr txBox="1"/>
          <p:nvPr/>
        </p:nvSpPr>
        <p:spPr>
          <a:xfrm>
            <a:off x="12892027" y="6030016"/>
            <a:ext cx="934719" cy="12700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25400">
              <a:lnSpc>
                <a:spcPts val="390"/>
              </a:lnSpc>
              <a:spcBef>
                <a:spcPts val="110"/>
              </a:spcBef>
              <a:tabLst>
                <a:tab pos="215265" algn="l"/>
                <a:tab pos="405765" algn="l"/>
              </a:tabLst>
            </a:pPr>
            <a:r>
              <a:rPr dirty="0" sz="400" spc="-50">
                <a:solidFill>
                  <a:srgbClr val="231F20"/>
                </a:solidFill>
                <a:latin typeface="Myriad Pro"/>
                <a:cs typeface="Myriad Pro"/>
              </a:rPr>
              <a:t>0</a:t>
            </a:r>
            <a:r>
              <a:rPr dirty="0" sz="400">
                <a:solidFill>
                  <a:srgbClr val="231F20"/>
                </a:solidFill>
                <a:latin typeface="Myriad Pro"/>
                <a:cs typeface="Myriad Pro"/>
              </a:rPr>
              <a:t>	</a:t>
            </a:r>
            <a:r>
              <a:rPr dirty="0" sz="400" spc="-25">
                <a:solidFill>
                  <a:srgbClr val="231F20"/>
                </a:solidFill>
                <a:latin typeface="Myriad Pro"/>
                <a:cs typeface="Myriad Pro"/>
              </a:rPr>
              <a:t>50</a:t>
            </a:r>
            <a:r>
              <a:rPr dirty="0" sz="400">
                <a:solidFill>
                  <a:srgbClr val="231F20"/>
                </a:solidFill>
                <a:latin typeface="Myriad Pro"/>
                <a:cs typeface="Myriad Pro"/>
              </a:rPr>
              <a:t>	100</a:t>
            </a:r>
            <a:r>
              <a:rPr dirty="0" sz="400" spc="430">
                <a:solidFill>
                  <a:srgbClr val="231F20"/>
                </a:solidFill>
                <a:latin typeface="Myriad Pro"/>
                <a:cs typeface="Myriad Pro"/>
              </a:rPr>
              <a:t>  </a:t>
            </a:r>
            <a:r>
              <a:rPr dirty="0" sz="400">
                <a:solidFill>
                  <a:srgbClr val="231F20"/>
                </a:solidFill>
                <a:latin typeface="Myriad Pro"/>
                <a:cs typeface="Myriad Pro"/>
              </a:rPr>
              <a:t>150</a:t>
            </a:r>
            <a:r>
              <a:rPr dirty="0" sz="400" spc="434">
                <a:solidFill>
                  <a:srgbClr val="231F20"/>
                </a:solidFill>
                <a:latin typeface="Myriad Pro"/>
                <a:cs typeface="Myriad Pro"/>
              </a:rPr>
              <a:t>  </a:t>
            </a:r>
            <a:r>
              <a:rPr dirty="0" sz="400" spc="-25">
                <a:solidFill>
                  <a:srgbClr val="231F20"/>
                </a:solidFill>
                <a:latin typeface="Myriad Pro"/>
                <a:cs typeface="Myriad Pro"/>
              </a:rPr>
              <a:t>200</a:t>
            </a:r>
            <a:endParaRPr sz="400">
              <a:latin typeface="Myriad Pro"/>
              <a:cs typeface="Myriad Pro"/>
            </a:endParaRPr>
          </a:p>
          <a:p>
            <a:pPr marL="396240">
              <a:lnSpc>
                <a:spcPts val="390"/>
              </a:lnSpc>
            </a:pPr>
            <a:r>
              <a:rPr dirty="0" sz="200" spc="-10">
                <a:solidFill>
                  <a:srgbClr val="231F20"/>
                </a:solidFill>
                <a:latin typeface="Myriad Pro"/>
                <a:cs typeface="Myriad Pro"/>
              </a:rPr>
              <a:t>238</a:t>
            </a:r>
            <a:r>
              <a:rPr dirty="0" baseline="-20833" sz="600" spc="-15">
                <a:solidFill>
                  <a:srgbClr val="231F20"/>
                </a:solidFill>
                <a:latin typeface="Myriad Pro"/>
                <a:cs typeface="Myriad Pro"/>
              </a:rPr>
              <a:t>U/</a:t>
            </a:r>
            <a:r>
              <a:rPr dirty="0" sz="200" spc="-10">
                <a:solidFill>
                  <a:srgbClr val="231F20"/>
                </a:solidFill>
                <a:latin typeface="Myriad Pro"/>
                <a:cs typeface="Myriad Pro"/>
              </a:rPr>
              <a:t>206</a:t>
            </a:r>
            <a:r>
              <a:rPr dirty="0" baseline="-20833" sz="600" spc="-15">
                <a:solidFill>
                  <a:srgbClr val="231F20"/>
                </a:solidFill>
                <a:latin typeface="Myriad Pro"/>
                <a:cs typeface="Myriad Pro"/>
              </a:rPr>
              <a:t>Pb</a:t>
            </a:r>
            <a:endParaRPr baseline="-20833" sz="600">
              <a:latin typeface="Myriad Pro"/>
              <a:cs typeface="Myriad Pro"/>
            </a:endParaRPr>
          </a:p>
        </p:txBody>
      </p:sp>
      <p:grpSp>
        <p:nvGrpSpPr>
          <p:cNvPr id="247" name="object 247" descr=""/>
          <p:cNvGrpSpPr/>
          <p:nvPr/>
        </p:nvGrpSpPr>
        <p:grpSpPr>
          <a:xfrm>
            <a:off x="12712458" y="6166508"/>
            <a:ext cx="1193165" cy="1064260"/>
            <a:chOff x="12712458" y="6166508"/>
            <a:chExt cx="1193165" cy="1064260"/>
          </a:xfrm>
        </p:grpSpPr>
        <p:pic>
          <p:nvPicPr>
            <p:cNvPr id="248" name="object 248" descr="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2882130" y="6250294"/>
              <a:ext cx="1017954" cy="859928"/>
            </a:xfrm>
            <a:prstGeom prst="rect">
              <a:avLst/>
            </a:prstGeom>
          </p:spPr>
        </p:pic>
        <p:sp>
          <p:nvSpPr>
            <p:cNvPr id="249" name="object 249" descr=""/>
            <p:cNvSpPr/>
            <p:nvPr/>
          </p:nvSpPr>
          <p:spPr>
            <a:xfrm>
              <a:off x="12713410" y="6167460"/>
              <a:ext cx="1191260" cy="1062355"/>
            </a:xfrm>
            <a:custGeom>
              <a:avLst/>
              <a:gdLst/>
              <a:ahLst/>
              <a:cxnLst/>
              <a:rect l="l" t="t" r="r" b="b"/>
              <a:pathLst>
                <a:path w="1191259" h="1062354">
                  <a:moveTo>
                    <a:pt x="1190941" y="1062090"/>
                  </a:moveTo>
                  <a:lnTo>
                    <a:pt x="0" y="1062090"/>
                  </a:lnTo>
                  <a:lnTo>
                    <a:pt x="0" y="0"/>
                  </a:lnTo>
                  <a:lnTo>
                    <a:pt x="1190941" y="0"/>
                  </a:lnTo>
                  <a:lnTo>
                    <a:pt x="1190941" y="1062090"/>
                  </a:lnTo>
                  <a:close/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50" name="object 250" descr=""/>
          <p:cNvSpPr txBox="1"/>
          <p:nvPr/>
        </p:nvSpPr>
        <p:spPr>
          <a:xfrm>
            <a:off x="13373599" y="6447009"/>
            <a:ext cx="508000" cy="15113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dirty="0" sz="400">
                <a:solidFill>
                  <a:srgbClr val="231F20"/>
                </a:solidFill>
                <a:latin typeface="Myriad Pro"/>
                <a:cs typeface="Myriad Pro"/>
              </a:rPr>
              <a:t>17.77</a:t>
            </a:r>
            <a:r>
              <a:rPr dirty="0" sz="400" spc="20">
                <a:solidFill>
                  <a:srgbClr val="231F20"/>
                </a:solidFill>
                <a:latin typeface="Myriad Pro"/>
                <a:cs typeface="Myriad Pro"/>
              </a:rPr>
              <a:t> </a:t>
            </a:r>
            <a:r>
              <a:rPr dirty="0" sz="400">
                <a:solidFill>
                  <a:srgbClr val="231F20"/>
                </a:solidFill>
                <a:latin typeface="Myriad Pro"/>
                <a:cs typeface="Myriad Pro"/>
              </a:rPr>
              <a:t>±</a:t>
            </a:r>
            <a:r>
              <a:rPr dirty="0" sz="400" spc="20">
                <a:solidFill>
                  <a:srgbClr val="231F20"/>
                </a:solidFill>
                <a:latin typeface="Myriad Pro"/>
                <a:cs typeface="Myriad Pro"/>
              </a:rPr>
              <a:t> </a:t>
            </a:r>
            <a:r>
              <a:rPr dirty="0" sz="400">
                <a:solidFill>
                  <a:srgbClr val="231F20"/>
                </a:solidFill>
                <a:latin typeface="Myriad Pro"/>
                <a:cs typeface="Myriad Pro"/>
              </a:rPr>
              <a:t>5.33</a:t>
            </a:r>
            <a:r>
              <a:rPr dirty="0" sz="400" spc="20">
                <a:solidFill>
                  <a:srgbClr val="231F20"/>
                </a:solidFill>
                <a:latin typeface="Myriad Pro"/>
                <a:cs typeface="Myriad Pro"/>
              </a:rPr>
              <a:t> </a:t>
            </a:r>
            <a:r>
              <a:rPr dirty="0" sz="400">
                <a:solidFill>
                  <a:srgbClr val="231F20"/>
                </a:solidFill>
                <a:latin typeface="Myriad Pro"/>
                <a:cs typeface="Myriad Pro"/>
              </a:rPr>
              <a:t>Ma</a:t>
            </a:r>
            <a:r>
              <a:rPr dirty="0" sz="400" spc="20">
                <a:solidFill>
                  <a:srgbClr val="231F20"/>
                </a:solidFill>
                <a:latin typeface="Myriad Pro"/>
                <a:cs typeface="Myriad Pro"/>
              </a:rPr>
              <a:t> </a:t>
            </a:r>
            <a:r>
              <a:rPr dirty="0" sz="400" spc="-10">
                <a:solidFill>
                  <a:srgbClr val="231F20"/>
                </a:solidFill>
                <a:latin typeface="Myriad Pro"/>
                <a:cs typeface="Myriad Pro"/>
              </a:rPr>
              <a:t>(n=72)</a:t>
            </a:r>
            <a:endParaRPr sz="400">
              <a:latin typeface="Myriad Pro"/>
              <a:cs typeface="Myriad Pro"/>
            </a:endParaRPr>
          </a:p>
          <a:p>
            <a:pPr marL="267970">
              <a:lnSpc>
                <a:spcPct val="100000"/>
              </a:lnSpc>
              <a:spcBef>
                <a:spcPts val="10"/>
              </a:spcBef>
            </a:pPr>
            <a:r>
              <a:rPr dirty="0" sz="400">
                <a:solidFill>
                  <a:srgbClr val="231F20"/>
                </a:solidFill>
                <a:latin typeface="Myriad Pro"/>
                <a:cs typeface="Myriad Pro"/>
              </a:rPr>
              <a:t>MSWD</a:t>
            </a:r>
            <a:r>
              <a:rPr dirty="0" sz="400" spc="10">
                <a:solidFill>
                  <a:srgbClr val="231F20"/>
                </a:solidFill>
                <a:latin typeface="Myriad Pro"/>
                <a:cs typeface="Myriad Pro"/>
              </a:rPr>
              <a:t> </a:t>
            </a:r>
            <a:r>
              <a:rPr dirty="0" sz="400">
                <a:solidFill>
                  <a:srgbClr val="231F20"/>
                </a:solidFill>
                <a:latin typeface="Myriad Pro"/>
                <a:cs typeface="Myriad Pro"/>
              </a:rPr>
              <a:t>=</a:t>
            </a:r>
            <a:r>
              <a:rPr dirty="0" sz="400" spc="15">
                <a:solidFill>
                  <a:srgbClr val="231F20"/>
                </a:solidFill>
                <a:latin typeface="Myriad Pro"/>
                <a:cs typeface="Myriad Pro"/>
              </a:rPr>
              <a:t> </a:t>
            </a:r>
            <a:r>
              <a:rPr dirty="0" sz="400" spc="-50">
                <a:solidFill>
                  <a:srgbClr val="231F20"/>
                </a:solidFill>
                <a:latin typeface="Myriad Pro"/>
                <a:cs typeface="Myriad Pro"/>
              </a:rPr>
              <a:t>1</a:t>
            </a:r>
            <a:endParaRPr sz="400">
              <a:latin typeface="Myriad Pro"/>
              <a:cs typeface="Myriad Pro"/>
            </a:endParaRPr>
          </a:p>
        </p:txBody>
      </p:sp>
      <p:sp>
        <p:nvSpPr>
          <p:cNvPr id="251" name="object 251" descr=""/>
          <p:cNvSpPr txBox="1"/>
          <p:nvPr/>
        </p:nvSpPr>
        <p:spPr>
          <a:xfrm>
            <a:off x="12729721" y="6611270"/>
            <a:ext cx="88265" cy="25146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434"/>
              </a:lnSpc>
            </a:pPr>
            <a:r>
              <a:rPr dirty="0" sz="200" spc="-10">
                <a:solidFill>
                  <a:srgbClr val="231F20"/>
                </a:solidFill>
                <a:latin typeface="Myriad Pro"/>
                <a:cs typeface="Myriad Pro"/>
              </a:rPr>
              <a:t>207</a:t>
            </a:r>
            <a:r>
              <a:rPr dirty="0" baseline="-20833" sz="600" spc="-15">
                <a:solidFill>
                  <a:srgbClr val="231F20"/>
                </a:solidFill>
                <a:latin typeface="Myriad Pro"/>
                <a:cs typeface="Myriad Pro"/>
              </a:rPr>
              <a:t>Pb/</a:t>
            </a:r>
            <a:r>
              <a:rPr dirty="0" sz="200" spc="-10">
                <a:solidFill>
                  <a:srgbClr val="231F20"/>
                </a:solidFill>
                <a:latin typeface="Myriad Pro"/>
                <a:cs typeface="Myriad Pro"/>
              </a:rPr>
              <a:t>206</a:t>
            </a:r>
            <a:r>
              <a:rPr dirty="0" baseline="-20833" sz="600" spc="-15">
                <a:solidFill>
                  <a:srgbClr val="231F20"/>
                </a:solidFill>
                <a:latin typeface="Myriad Pro"/>
                <a:cs typeface="Myriad Pro"/>
              </a:rPr>
              <a:t>Pb</a:t>
            </a:r>
            <a:endParaRPr baseline="-20833" sz="600">
              <a:latin typeface="Myriad Pro"/>
              <a:cs typeface="Myriad Pro"/>
            </a:endParaRPr>
          </a:p>
        </p:txBody>
      </p:sp>
      <p:sp>
        <p:nvSpPr>
          <p:cNvPr id="252" name="object 252" descr=""/>
          <p:cNvSpPr txBox="1"/>
          <p:nvPr/>
        </p:nvSpPr>
        <p:spPr>
          <a:xfrm>
            <a:off x="12808763" y="6866686"/>
            <a:ext cx="77470" cy="8826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dirty="0" sz="400" spc="-25">
                <a:solidFill>
                  <a:srgbClr val="231F20"/>
                </a:solidFill>
                <a:latin typeface="Myriad Pro"/>
                <a:cs typeface="Myriad Pro"/>
              </a:rPr>
              <a:t>0.2</a:t>
            </a:r>
            <a:endParaRPr sz="400">
              <a:latin typeface="Myriad Pro"/>
              <a:cs typeface="Myriad Pro"/>
            </a:endParaRPr>
          </a:p>
        </p:txBody>
      </p:sp>
      <p:sp>
        <p:nvSpPr>
          <p:cNvPr id="253" name="object 253" descr=""/>
          <p:cNvSpPr txBox="1"/>
          <p:nvPr/>
        </p:nvSpPr>
        <p:spPr>
          <a:xfrm>
            <a:off x="12808763" y="6680988"/>
            <a:ext cx="71120" cy="8826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dirty="0" sz="400" spc="-25">
                <a:solidFill>
                  <a:srgbClr val="231F20"/>
                </a:solidFill>
                <a:latin typeface="Myriad Pro"/>
                <a:cs typeface="Myriad Pro"/>
              </a:rPr>
              <a:t>0.4</a:t>
            </a:r>
            <a:endParaRPr sz="400">
              <a:latin typeface="Myriad Pro"/>
              <a:cs typeface="Myriad Pro"/>
            </a:endParaRPr>
          </a:p>
        </p:txBody>
      </p:sp>
      <p:sp>
        <p:nvSpPr>
          <p:cNvPr id="254" name="object 254" descr=""/>
          <p:cNvSpPr txBox="1"/>
          <p:nvPr/>
        </p:nvSpPr>
        <p:spPr>
          <a:xfrm>
            <a:off x="12810447" y="6481500"/>
            <a:ext cx="77470" cy="8826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dirty="0" sz="400" spc="-25">
                <a:solidFill>
                  <a:srgbClr val="231F20"/>
                </a:solidFill>
                <a:latin typeface="Myriad Pro"/>
                <a:cs typeface="Myriad Pro"/>
              </a:rPr>
              <a:t>0.6</a:t>
            </a:r>
            <a:endParaRPr sz="400">
              <a:latin typeface="Myriad Pro"/>
              <a:cs typeface="Myriad Pro"/>
            </a:endParaRPr>
          </a:p>
        </p:txBody>
      </p:sp>
      <p:sp>
        <p:nvSpPr>
          <p:cNvPr id="255" name="object 255" descr=""/>
          <p:cNvSpPr txBox="1"/>
          <p:nvPr/>
        </p:nvSpPr>
        <p:spPr>
          <a:xfrm>
            <a:off x="12806899" y="6290260"/>
            <a:ext cx="77470" cy="8826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dirty="0" sz="400" spc="-25">
                <a:solidFill>
                  <a:srgbClr val="231F20"/>
                </a:solidFill>
                <a:latin typeface="Myriad Pro"/>
                <a:cs typeface="Myriad Pro"/>
              </a:rPr>
              <a:t>0.8</a:t>
            </a:r>
            <a:endParaRPr sz="400">
              <a:latin typeface="Myriad Pro"/>
              <a:cs typeface="Myriad Pro"/>
            </a:endParaRPr>
          </a:p>
        </p:txBody>
      </p:sp>
      <p:sp>
        <p:nvSpPr>
          <p:cNvPr id="256" name="object 256" descr=""/>
          <p:cNvSpPr txBox="1"/>
          <p:nvPr/>
        </p:nvSpPr>
        <p:spPr>
          <a:xfrm>
            <a:off x="13112728" y="7079590"/>
            <a:ext cx="40005" cy="8826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dirty="0" sz="400" spc="-50">
                <a:solidFill>
                  <a:srgbClr val="231F20"/>
                </a:solidFill>
                <a:latin typeface="Myriad Pro"/>
                <a:cs typeface="Myriad Pro"/>
              </a:rPr>
              <a:t>5</a:t>
            </a:r>
            <a:endParaRPr sz="400">
              <a:latin typeface="Myriad Pro"/>
              <a:cs typeface="Myriad Pro"/>
            </a:endParaRPr>
          </a:p>
        </p:txBody>
      </p:sp>
      <p:sp>
        <p:nvSpPr>
          <p:cNvPr id="257" name="object 257" descr=""/>
          <p:cNvSpPr txBox="1"/>
          <p:nvPr/>
        </p:nvSpPr>
        <p:spPr>
          <a:xfrm>
            <a:off x="12925724" y="7080156"/>
            <a:ext cx="40005" cy="8826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dirty="0" sz="400" spc="-50">
                <a:solidFill>
                  <a:srgbClr val="231F20"/>
                </a:solidFill>
                <a:latin typeface="Myriad Pro"/>
                <a:cs typeface="Myriad Pro"/>
              </a:rPr>
              <a:t>0</a:t>
            </a:r>
            <a:endParaRPr sz="400">
              <a:latin typeface="Myriad Pro"/>
              <a:cs typeface="Myriad Pro"/>
            </a:endParaRPr>
          </a:p>
        </p:txBody>
      </p:sp>
      <p:sp>
        <p:nvSpPr>
          <p:cNvPr id="258" name="object 258" descr=""/>
          <p:cNvSpPr txBox="1"/>
          <p:nvPr/>
        </p:nvSpPr>
        <p:spPr>
          <a:xfrm>
            <a:off x="13263009" y="7079590"/>
            <a:ext cx="676910" cy="13906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26670">
              <a:lnSpc>
                <a:spcPts val="440"/>
              </a:lnSpc>
              <a:spcBef>
                <a:spcPts val="110"/>
              </a:spcBef>
              <a:tabLst>
                <a:tab pos="396875" algn="l"/>
                <a:tab pos="584835" algn="l"/>
              </a:tabLst>
            </a:pPr>
            <a:r>
              <a:rPr dirty="0" sz="400">
                <a:solidFill>
                  <a:srgbClr val="231F20"/>
                </a:solidFill>
                <a:latin typeface="Myriad Pro"/>
                <a:cs typeface="Myriad Pro"/>
              </a:rPr>
              <a:t>10</a:t>
            </a:r>
            <a:r>
              <a:rPr dirty="0" sz="400" spc="434">
                <a:solidFill>
                  <a:srgbClr val="231F20"/>
                </a:solidFill>
                <a:latin typeface="Myriad Pro"/>
                <a:cs typeface="Myriad Pro"/>
              </a:rPr>
              <a:t>  </a:t>
            </a:r>
            <a:r>
              <a:rPr dirty="0" sz="400" spc="-25">
                <a:solidFill>
                  <a:srgbClr val="231F20"/>
                </a:solidFill>
                <a:latin typeface="Myriad Pro"/>
                <a:cs typeface="Myriad Pro"/>
              </a:rPr>
              <a:t>15</a:t>
            </a:r>
            <a:r>
              <a:rPr dirty="0" sz="400">
                <a:solidFill>
                  <a:srgbClr val="231F20"/>
                </a:solidFill>
                <a:latin typeface="Myriad Pro"/>
                <a:cs typeface="Myriad Pro"/>
              </a:rPr>
              <a:t>	</a:t>
            </a:r>
            <a:r>
              <a:rPr dirty="0" sz="400" spc="-25">
                <a:solidFill>
                  <a:srgbClr val="231F20"/>
                </a:solidFill>
                <a:latin typeface="Myriad Pro"/>
                <a:cs typeface="Myriad Pro"/>
              </a:rPr>
              <a:t>20</a:t>
            </a:r>
            <a:r>
              <a:rPr dirty="0" sz="400">
                <a:solidFill>
                  <a:srgbClr val="231F20"/>
                </a:solidFill>
                <a:latin typeface="Myriad Pro"/>
                <a:cs typeface="Myriad Pro"/>
              </a:rPr>
              <a:t>	</a:t>
            </a:r>
            <a:r>
              <a:rPr dirty="0" sz="400" spc="-25">
                <a:solidFill>
                  <a:srgbClr val="231F20"/>
                </a:solidFill>
                <a:latin typeface="Myriad Pro"/>
                <a:cs typeface="Myriad Pro"/>
              </a:rPr>
              <a:t>25</a:t>
            </a:r>
            <a:endParaRPr sz="400">
              <a:latin typeface="Myriad Pro"/>
              <a:cs typeface="Myriad Pro"/>
            </a:endParaRPr>
          </a:p>
          <a:p>
            <a:pPr marL="25400">
              <a:lnSpc>
                <a:spcPts val="440"/>
              </a:lnSpc>
            </a:pPr>
            <a:r>
              <a:rPr dirty="0" sz="200" spc="-10">
                <a:solidFill>
                  <a:srgbClr val="231F20"/>
                </a:solidFill>
                <a:latin typeface="Myriad Pro"/>
                <a:cs typeface="Myriad Pro"/>
              </a:rPr>
              <a:t>238</a:t>
            </a:r>
            <a:r>
              <a:rPr dirty="0" baseline="-20833" sz="600" spc="-15">
                <a:solidFill>
                  <a:srgbClr val="231F20"/>
                </a:solidFill>
                <a:latin typeface="Myriad Pro"/>
                <a:cs typeface="Myriad Pro"/>
              </a:rPr>
              <a:t>U/</a:t>
            </a:r>
            <a:r>
              <a:rPr dirty="0" sz="200" spc="-10">
                <a:solidFill>
                  <a:srgbClr val="231F20"/>
                </a:solidFill>
                <a:latin typeface="Myriad Pro"/>
                <a:cs typeface="Myriad Pro"/>
              </a:rPr>
              <a:t>206</a:t>
            </a:r>
            <a:r>
              <a:rPr dirty="0" baseline="-20833" sz="600" spc="-15">
                <a:solidFill>
                  <a:srgbClr val="231F20"/>
                </a:solidFill>
                <a:latin typeface="Myriad Pro"/>
                <a:cs typeface="Myriad Pro"/>
              </a:rPr>
              <a:t>Pb</a:t>
            </a:r>
            <a:endParaRPr baseline="-20833" sz="600">
              <a:latin typeface="Myriad Pro"/>
              <a:cs typeface="Myriad Pro"/>
            </a:endParaRPr>
          </a:p>
        </p:txBody>
      </p:sp>
      <p:sp>
        <p:nvSpPr>
          <p:cNvPr id="259" name="object 259" descr=""/>
          <p:cNvSpPr txBox="1"/>
          <p:nvPr/>
        </p:nvSpPr>
        <p:spPr>
          <a:xfrm>
            <a:off x="12549729" y="6505968"/>
            <a:ext cx="166370" cy="28130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dirty="0" sz="1650" spc="-50">
                <a:solidFill>
                  <a:srgbClr val="ED1C24"/>
                </a:solidFill>
                <a:latin typeface="Times New Roman"/>
                <a:cs typeface="Times New Roman"/>
              </a:rPr>
              <a:t>X</a:t>
            </a:r>
            <a:endParaRPr sz="1650">
              <a:latin typeface="Times New Roman"/>
              <a:cs typeface="Times New Roman"/>
            </a:endParaRPr>
          </a:p>
        </p:txBody>
      </p:sp>
      <p:pic>
        <p:nvPicPr>
          <p:cNvPr id="260" name="object 260" descr="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12504417" y="5485577"/>
            <a:ext cx="196388" cy="192706"/>
          </a:xfrm>
          <a:prstGeom prst="rect">
            <a:avLst/>
          </a:prstGeom>
        </p:spPr>
      </p:pic>
      <p:grpSp>
        <p:nvGrpSpPr>
          <p:cNvPr id="261" name="object 261" descr=""/>
          <p:cNvGrpSpPr/>
          <p:nvPr/>
        </p:nvGrpSpPr>
        <p:grpSpPr>
          <a:xfrm>
            <a:off x="14126829" y="4402100"/>
            <a:ext cx="5685790" cy="3951604"/>
            <a:chOff x="14126829" y="4402100"/>
            <a:chExt cx="5685790" cy="3951604"/>
          </a:xfrm>
        </p:grpSpPr>
        <p:sp>
          <p:nvSpPr>
            <p:cNvPr id="262" name="object 262" descr=""/>
            <p:cNvSpPr/>
            <p:nvPr/>
          </p:nvSpPr>
          <p:spPr>
            <a:xfrm>
              <a:off x="14130321" y="4405593"/>
              <a:ext cx="5678805" cy="3944620"/>
            </a:xfrm>
            <a:custGeom>
              <a:avLst/>
              <a:gdLst/>
              <a:ahLst/>
              <a:cxnLst/>
              <a:rect l="l" t="t" r="r" b="b"/>
              <a:pathLst>
                <a:path w="5678805" h="3944620">
                  <a:moveTo>
                    <a:pt x="5678328" y="0"/>
                  </a:moveTo>
                  <a:lnTo>
                    <a:pt x="0" y="0"/>
                  </a:lnTo>
                  <a:lnTo>
                    <a:pt x="0" y="3944063"/>
                  </a:lnTo>
                  <a:lnTo>
                    <a:pt x="5678328" y="3944063"/>
                  </a:lnTo>
                  <a:lnTo>
                    <a:pt x="567832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3" name="object 263" descr=""/>
            <p:cNvSpPr/>
            <p:nvPr/>
          </p:nvSpPr>
          <p:spPr>
            <a:xfrm>
              <a:off x="14130321" y="4405593"/>
              <a:ext cx="5678805" cy="3944620"/>
            </a:xfrm>
            <a:custGeom>
              <a:avLst/>
              <a:gdLst/>
              <a:ahLst/>
              <a:cxnLst/>
              <a:rect l="l" t="t" r="r" b="b"/>
              <a:pathLst>
                <a:path w="5678805" h="3944620">
                  <a:moveTo>
                    <a:pt x="5678328" y="3944063"/>
                  </a:moveTo>
                  <a:lnTo>
                    <a:pt x="0" y="3944063"/>
                  </a:lnTo>
                  <a:lnTo>
                    <a:pt x="0" y="0"/>
                  </a:lnTo>
                  <a:lnTo>
                    <a:pt x="5678328" y="0"/>
                  </a:lnTo>
                  <a:lnTo>
                    <a:pt x="5678328" y="3944063"/>
                  </a:lnTo>
                  <a:close/>
                </a:path>
              </a:pathLst>
            </a:custGeom>
            <a:ln w="6648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64" name="object 264" descr=""/>
          <p:cNvSpPr txBox="1"/>
          <p:nvPr/>
        </p:nvSpPr>
        <p:spPr>
          <a:xfrm>
            <a:off x="14186293" y="4402758"/>
            <a:ext cx="84455" cy="19685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r>
              <a:rPr dirty="0" sz="1100" spc="-50">
                <a:solidFill>
                  <a:srgbClr val="231F20"/>
                </a:solidFill>
                <a:latin typeface="Times New Roman"/>
                <a:cs typeface="Times New Roman"/>
              </a:rPr>
              <a:t>6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65" name="object 265" descr=""/>
          <p:cNvSpPr txBox="1"/>
          <p:nvPr/>
        </p:nvSpPr>
        <p:spPr>
          <a:xfrm>
            <a:off x="16471718" y="4378781"/>
            <a:ext cx="870585" cy="19685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r>
              <a:rPr dirty="0" sz="1100">
                <a:solidFill>
                  <a:srgbClr val="020303"/>
                </a:solidFill>
                <a:latin typeface="Times New Roman"/>
                <a:cs typeface="Times New Roman"/>
              </a:rPr>
              <a:t>Age </a:t>
            </a:r>
            <a:r>
              <a:rPr dirty="0" sz="1100" spc="-10">
                <a:solidFill>
                  <a:srgbClr val="020303"/>
                </a:solidFill>
                <a:latin typeface="Times New Roman"/>
                <a:cs typeface="Times New Roman"/>
              </a:rPr>
              <a:t>Validation</a:t>
            </a:r>
            <a:endParaRPr sz="1100">
              <a:latin typeface="Times New Roman"/>
              <a:cs typeface="Times New Roman"/>
            </a:endParaRPr>
          </a:p>
        </p:txBody>
      </p:sp>
      <p:grpSp>
        <p:nvGrpSpPr>
          <p:cNvPr id="266" name="object 266" descr=""/>
          <p:cNvGrpSpPr/>
          <p:nvPr/>
        </p:nvGrpSpPr>
        <p:grpSpPr>
          <a:xfrm>
            <a:off x="16464633" y="5819644"/>
            <a:ext cx="3038475" cy="1202690"/>
            <a:chOff x="16464633" y="5819644"/>
            <a:chExt cx="3038475" cy="1202690"/>
          </a:xfrm>
        </p:grpSpPr>
        <p:sp>
          <p:nvSpPr>
            <p:cNvPr id="267" name="object 267" descr=""/>
            <p:cNvSpPr/>
            <p:nvPr/>
          </p:nvSpPr>
          <p:spPr>
            <a:xfrm>
              <a:off x="16465903" y="5820914"/>
              <a:ext cx="20320" cy="0"/>
            </a:xfrm>
            <a:custGeom>
              <a:avLst/>
              <a:gdLst/>
              <a:ahLst/>
              <a:cxnLst/>
              <a:rect l="l" t="t" r="r" b="b"/>
              <a:pathLst>
                <a:path w="20319" h="0">
                  <a:moveTo>
                    <a:pt x="19718" y="0"/>
                  </a:moveTo>
                  <a:lnTo>
                    <a:pt x="0" y="0"/>
                  </a:lnTo>
                </a:path>
              </a:pathLst>
            </a:custGeom>
            <a:solidFill>
              <a:srgbClr val="689EC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8" name="object 268" descr=""/>
            <p:cNvSpPr/>
            <p:nvPr/>
          </p:nvSpPr>
          <p:spPr>
            <a:xfrm>
              <a:off x="16465903" y="5820914"/>
              <a:ext cx="20320" cy="0"/>
            </a:xfrm>
            <a:custGeom>
              <a:avLst/>
              <a:gdLst/>
              <a:ahLst/>
              <a:cxnLst/>
              <a:rect l="l" t="t" r="r" b="b"/>
              <a:pathLst>
                <a:path w="20319" h="0">
                  <a:moveTo>
                    <a:pt x="0" y="0"/>
                  </a:moveTo>
                  <a:lnTo>
                    <a:pt x="19721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9" name="object 269" descr=""/>
            <p:cNvSpPr/>
            <p:nvPr/>
          </p:nvSpPr>
          <p:spPr>
            <a:xfrm>
              <a:off x="16465903" y="6239535"/>
              <a:ext cx="20320" cy="0"/>
            </a:xfrm>
            <a:custGeom>
              <a:avLst/>
              <a:gdLst/>
              <a:ahLst/>
              <a:cxnLst/>
              <a:rect l="l" t="t" r="r" b="b"/>
              <a:pathLst>
                <a:path w="20319" h="0">
                  <a:moveTo>
                    <a:pt x="19718" y="0"/>
                  </a:moveTo>
                  <a:lnTo>
                    <a:pt x="0" y="0"/>
                  </a:lnTo>
                </a:path>
              </a:pathLst>
            </a:custGeom>
            <a:solidFill>
              <a:srgbClr val="689EC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0" name="object 270" descr=""/>
            <p:cNvSpPr/>
            <p:nvPr/>
          </p:nvSpPr>
          <p:spPr>
            <a:xfrm>
              <a:off x="16465903" y="6239535"/>
              <a:ext cx="20320" cy="0"/>
            </a:xfrm>
            <a:custGeom>
              <a:avLst/>
              <a:gdLst/>
              <a:ahLst/>
              <a:cxnLst/>
              <a:rect l="l" t="t" r="r" b="b"/>
              <a:pathLst>
                <a:path w="20319" h="0">
                  <a:moveTo>
                    <a:pt x="0" y="0"/>
                  </a:moveTo>
                  <a:lnTo>
                    <a:pt x="19721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1" name="object 271" descr=""/>
            <p:cNvSpPr/>
            <p:nvPr/>
          </p:nvSpPr>
          <p:spPr>
            <a:xfrm>
              <a:off x="16465903" y="6656394"/>
              <a:ext cx="20320" cy="0"/>
            </a:xfrm>
            <a:custGeom>
              <a:avLst/>
              <a:gdLst/>
              <a:ahLst/>
              <a:cxnLst/>
              <a:rect l="l" t="t" r="r" b="b"/>
              <a:pathLst>
                <a:path w="20319" h="0">
                  <a:moveTo>
                    <a:pt x="19718" y="0"/>
                  </a:moveTo>
                  <a:lnTo>
                    <a:pt x="0" y="0"/>
                  </a:lnTo>
                </a:path>
              </a:pathLst>
            </a:custGeom>
            <a:solidFill>
              <a:srgbClr val="689EC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2" name="object 272" descr=""/>
            <p:cNvSpPr/>
            <p:nvPr/>
          </p:nvSpPr>
          <p:spPr>
            <a:xfrm>
              <a:off x="16465903" y="6656392"/>
              <a:ext cx="20320" cy="0"/>
            </a:xfrm>
            <a:custGeom>
              <a:avLst/>
              <a:gdLst/>
              <a:ahLst/>
              <a:cxnLst/>
              <a:rect l="l" t="t" r="r" b="b"/>
              <a:pathLst>
                <a:path w="20319" h="0">
                  <a:moveTo>
                    <a:pt x="0" y="0"/>
                  </a:moveTo>
                  <a:lnTo>
                    <a:pt x="19721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3" name="object 273" descr=""/>
            <p:cNvSpPr/>
            <p:nvPr/>
          </p:nvSpPr>
          <p:spPr>
            <a:xfrm>
              <a:off x="16475765" y="5904416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59" h="0">
                  <a:moveTo>
                    <a:pt x="9855" y="0"/>
                  </a:moveTo>
                  <a:lnTo>
                    <a:pt x="0" y="0"/>
                  </a:lnTo>
                </a:path>
              </a:pathLst>
            </a:custGeom>
            <a:solidFill>
              <a:srgbClr val="689EC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4" name="object 274" descr=""/>
            <p:cNvSpPr/>
            <p:nvPr/>
          </p:nvSpPr>
          <p:spPr>
            <a:xfrm>
              <a:off x="16475765" y="5904414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59" h="0">
                  <a:moveTo>
                    <a:pt x="0" y="0"/>
                  </a:moveTo>
                  <a:lnTo>
                    <a:pt x="9859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5" name="object 275" descr=""/>
            <p:cNvSpPr/>
            <p:nvPr/>
          </p:nvSpPr>
          <p:spPr>
            <a:xfrm>
              <a:off x="16475765" y="5986523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59" h="0">
                  <a:moveTo>
                    <a:pt x="9855" y="0"/>
                  </a:moveTo>
                  <a:lnTo>
                    <a:pt x="0" y="0"/>
                  </a:lnTo>
                </a:path>
              </a:pathLst>
            </a:custGeom>
            <a:solidFill>
              <a:srgbClr val="689EC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6" name="object 276" descr=""/>
            <p:cNvSpPr/>
            <p:nvPr/>
          </p:nvSpPr>
          <p:spPr>
            <a:xfrm>
              <a:off x="16475765" y="5986522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59" h="0">
                  <a:moveTo>
                    <a:pt x="0" y="0"/>
                  </a:moveTo>
                  <a:lnTo>
                    <a:pt x="9859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7" name="object 277" descr=""/>
            <p:cNvSpPr/>
            <p:nvPr/>
          </p:nvSpPr>
          <p:spPr>
            <a:xfrm>
              <a:off x="16475765" y="6072344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59" h="0">
                  <a:moveTo>
                    <a:pt x="9855" y="0"/>
                  </a:moveTo>
                  <a:lnTo>
                    <a:pt x="0" y="0"/>
                  </a:lnTo>
                </a:path>
              </a:pathLst>
            </a:custGeom>
            <a:solidFill>
              <a:srgbClr val="689EC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8" name="object 278" descr=""/>
            <p:cNvSpPr/>
            <p:nvPr/>
          </p:nvSpPr>
          <p:spPr>
            <a:xfrm>
              <a:off x="16475765" y="6072345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59" h="0">
                  <a:moveTo>
                    <a:pt x="0" y="0"/>
                  </a:moveTo>
                  <a:lnTo>
                    <a:pt x="9859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9" name="object 279" descr=""/>
            <p:cNvSpPr/>
            <p:nvPr/>
          </p:nvSpPr>
          <p:spPr>
            <a:xfrm>
              <a:off x="16475765" y="6155942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59" h="0">
                  <a:moveTo>
                    <a:pt x="9855" y="0"/>
                  </a:moveTo>
                  <a:lnTo>
                    <a:pt x="0" y="0"/>
                  </a:lnTo>
                </a:path>
              </a:pathLst>
            </a:custGeom>
            <a:solidFill>
              <a:srgbClr val="689EC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0" name="object 280" descr=""/>
            <p:cNvSpPr/>
            <p:nvPr/>
          </p:nvSpPr>
          <p:spPr>
            <a:xfrm>
              <a:off x="16475765" y="6155940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59" h="0">
                  <a:moveTo>
                    <a:pt x="0" y="0"/>
                  </a:moveTo>
                  <a:lnTo>
                    <a:pt x="9859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1" name="object 281" descr=""/>
            <p:cNvSpPr/>
            <p:nvPr/>
          </p:nvSpPr>
          <p:spPr>
            <a:xfrm>
              <a:off x="16475765" y="6321647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59" h="0">
                  <a:moveTo>
                    <a:pt x="9855" y="0"/>
                  </a:moveTo>
                  <a:lnTo>
                    <a:pt x="0" y="0"/>
                  </a:lnTo>
                </a:path>
              </a:pathLst>
            </a:custGeom>
            <a:solidFill>
              <a:srgbClr val="689EC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2" name="object 282" descr=""/>
            <p:cNvSpPr/>
            <p:nvPr/>
          </p:nvSpPr>
          <p:spPr>
            <a:xfrm>
              <a:off x="16475765" y="6321643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59" h="0">
                  <a:moveTo>
                    <a:pt x="0" y="0"/>
                  </a:moveTo>
                  <a:lnTo>
                    <a:pt x="9859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3" name="object 283" descr=""/>
            <p:cNvSpPr/>
            <p:nvPr/>
          </p:nvSpPr>
          <p:spPr>
            <a:xfrm>
              <a:off x="16475765" y="6407468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59" h="0">
                  <a:moveTo>
                    <a:pt x="9855" y="0"/>
                  </a:moveTo>
                  <a:lnTo>
                    <a:pt x="0" y="0"/>
                  </a:lnTo>
                </a:path>
              </a:pathLst>
            </a:custGeom>
            <a:solidFill>
              <a:srgbClr val="689EC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4" name="object 284" descr=""/>
            <p:cNvSpPr/>
            <p:nvPr/>
          </p:nvSpPr>
          <p:spPr>
            <a:xfrm>
              <a:off x="16475765" y="6407467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59" h="0">
                  <a:moveTo>
                    <a:pt x="0" y="0"/>
                  </a:moveTo>
                  <a:lnTo>
                    <a:pt x="9859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5" name="object 285" descr=""/>
            <p:cNvSpPr/>
            <p:nvPr/>
          </p:nvSpPr>
          <p:spPr>
            <a:xfrm>
              <a:off x="16475765" y="6488832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59" h="0">
                  <a:moveTo>
                    <a:pt x="9855" y="0"/>
                  </a:moveTo>
                  <a:lnTo>
                    <a:pt x="0" y="0"/>
                  </a:lnTo>
                </a:path>
              </a:pathLst>
            </a:custGeom>
            <a:solidFill>
              <a:srgbClr val="689EC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6" name="object 286" descr=""/>
            <p:cNvSpPr/>
            <p:nvPr/>
          </p:nvSpPr>
          <p:spPr>
            <a:xfrm>
              <a:off x="16475765" y="6488832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59" h="0">
                  <a:moveTo>
                    <a:pt x="0" y="0"/>
                  </a:moveTo>
                  <a:lnTo>
                    <a:pt x="9859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7" name="object 287" descr=""/>
            <p:cNvSpPr/>
            <p:nvPr/>
          </p:nvSpPr>
          <p:spPr>
            <a:xfrm>
              <a:off x="16475765" y="6571697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59" h="0">
                  <a:moveTo>
                    <a:pt x="9855" y="0"/>
                  </a:moveTo>
                  <a:lnTo>
                    <a:pt x="0" y="0"/>
                  </a:lnTo>
                </a:path>
              </a:pathLst>
            </a:custGeom>
            <a:solidFill>
              <a:srgbClr val="689EC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8" name="object 288" descr=""/>
            <p:cNvSpPr/>
            <p:nvPr/>
          </p:nvSpPr>
          <p:spPr>
            <a:xfrm>
              <a:off x="16475765" y="6571700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59" h="0">
                  <a:moveTo>
                    <a:pt x="0" y="0"/>
                  </a:moveTo>
                  <a:lnTo>
                    <a:pt x="9859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9" name="object 289" descr=""/>
            <p:cNvSpPr/>
            <p:nvPr/>
          </p:nvSpPr>
          <p:spPr>
            <a:xfrm>
              <a:off x="16475765" y="6738501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59" h="0">
                  <a:moveTo>
                    <a:pt x="9855" y="0"/>
                  </a:moveTo>
                  <a:lnTo>
                    <a:pt x="0" y="0"/>
                  </a:lnTo>
                </a:path>
              </a:pathLst>
            </a:custGeom>
            <a:solidFill>
              <a:srgbClr val="689EC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0" name="object 290" descr=""/>
            <p:cNvSpPr/>
            <p:nvPr/>
          </p:nvSpPr>
          <p:spPr>
            <a:xfrm>
              <a:off x="16475765" y="6738500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59" h="0">
                  <a:moveTo>
                    <a:pt x="0" y="0"/>
                  </a:moveTo>
                  <a:lnTo>
                    <a:pt x="9859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1" name="object 291" descr=""/>
            <p:cNvSpPr/>
            <p:nvPr/>
          </p:nvSpPr>
          <p:spPr>
            <a:xfrm>
              <a:off x="16475765" y="6823580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59" h="0">
                  <a:moveTo>
                    <a:pt x="9855" y="0"/>
                  </a:moveTo>
                  <a:lnTo>
                    <a:pt x="0" y="0"/>
                  </a:lnTo>
                </a:path>
              </a:pathLst>
            </a:custGeom>
            <a:solidFill>
              <a:srgbClr val="689EC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2" name="object 292" descr=""/>
            <p:cNvSpPr/>
            <p:nvPr/>
          </p:nvSpPr>
          <p:spPr>
            <a:xfrm>
              <a:off x="16475765" y="6823581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59" h="0">
                  <a:moveTo>
                    <a:pt x="0" y="0"/>
                  </a:moveTo>
                  <a:lnTo>
                    <a:pt x="9859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3" name="object 293" descr=""/>
            <p:cNvSpPr/>
            <p:nvPr/>
          </p:nvSpPr>
          <p:spPr>
            <a:xfrm>
              <a:off x="16475765" y="6905320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59" h="0">
                  <a:moveTo>
                    <a:pt x="9855" y="0"/>
                  </a:moveTo>
                  <a:lnTo>
                    <a:pt x="0" y="0"/>
                  </a:lnTo>
                </a:path>
              </a:pathLst>
            </a:custGeom>
            <a:solidFill>
              <a:srgbClr val="689EC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4" name="object 294" descr=""/>
            <p:cNvSpPr/>
            <p:nvPr/>
          </p:nvSpPr>
          <p:spPr>
            <a:xfrm>
              <a:off x="16475765" y="6905318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59" h="0">
                  <a:moveTo>
                    <a:pt x="0" y="0"/>
                  </a:moveTo>
                  <a:lnTo>
                    <a:pt x="9859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5" name="object 295" descr=""/>
            <p:cNvSpPr/>
            <p:nvPr/>
          </p:nvSpPr>
          <p:spPr>
            <a:xfrm>
              <a:off x="16475765" y="6990845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59" h="0">
                  <a:moveTo>
                    <a:pt x="9855" y="0"/>
                  </a:moveTo>
                  <a:lnTo>
                    <a:pt x="0" y="0"/>
                  </a:lnTo>
                </a:path>
              </a:pathLst>
            </a:custGeom>
            <a:solidFill>
              <a:srgbClr val="689EC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6" name="object 296" descr=""/>
            <p:cNvSpPr/>
            <p:nvPr/>
          </p:nvSpPr>
          <p:spPr>
            <a:xfrm>
              <a:off x="16475765" y="6990847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59" h="0">
                  <a:moveTo>
                    <a:pt x="0" y="0"/>
                  </a:moveTo>
                  <a:lnTo>
                    <a:pt x="9859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7" name="object 297" descr=""/>
            <p:cNvSpPr/>
            <p:nvPr/>
          </p:nvSpPr>
          <p:spPr>
            <a:xfrm>
              <a:off x="16494853" y="7000201"/>
              <a:ext cx="0" cy="20955"/>
            </a:xfrm>
            <a:custGeom>
              <a:avLst/>
              <a:gdLst/>
              <a:ahLst/>
              <a:cxnLst/>
              <a:rect l="l" t="t" r="r" b="b"/>
              <a:pathLst>
                <a:path w="0" h="20954">
                  <a:moveTo>
                    <a:pt x="0" y="0"/>
                  </a:moveTo>
                  <a:lnTo>
                    <a:pt x="0" y="20473"/>
                  </a:lnTo>
                </a:path>
              </a:pathLst>
            </a:custGeom>
            <a:solidFill>
              <a:srgbClr val="689EC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8" name="object 298" descr=""/>
            <p:cNvSpPr/>
            <p:nvPr/>
          </p:nvSpPr>
          <p:spPr>
            <a:xfrm>
              <a:off x="16494851" y="7000201"/>
              <a:ext cx="0" cy="20955"/>
            </a:xfrm>
            <a:custGeom>
              <a:avLst/>
              <a:gdLst/>
              <a:ahLst/>
              <a:cxnLst/>
              <a:rect l="l" t="t" r="r" b="b"/>
              <a:pathLst>
                <a:path w="0" h="20954">
                  <a:moveTo>
                    <a:pt x="0" y="2047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9" name="object 299" descr=""/>
            <p:cNvSpPr/>
            <p:nvPr/>
          </p:nvSpPr>
          <p:spPr>
            <a:xfrm>
              <a:off x="16695897" y="7000201"/>
              <a:ext cx="0" cy="20955"/>
            </a:xfrm>
            <a:custGeom>
              <a:avLst/>
              <a:gdLst/>
              <a:ahLst/>
              <a:cxnLst/>
              <a:rect l="l" t="t" r="r" b="b"/>
              <a:pathLst>
                <a:path w="0" h="20954">
                  <a:moveTo>
                    <a:pt x="0" y="0"/>
                  </a:moveTo>
                  <a:lnTo>
                    <a:pt x="0" y="20473"/>
                  </a:lnTo>
                </a:path>
              </a:pathLst>
            </a:custGeom>
            <a:solidFill>
              <a:srgbClr val="689EC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0" name="object 300" descr=""/>
            <p:cNvSpPr/>
            <p:nvPr/>
          </p:nvSpPr>
          <p:spPr>
            <a:xfrm>
              <a:off x="16695897" y="7000201"/>
              <a:ext cx="0" cy="20955"/>
            </a:xfrm>
            <a:custGeom>
              <a:avLst/>
              <a:gdLst/>
              <a:ahLst/>
              <a:cxnLst/>
              <a:rect l="l" t="t" r="r" b="b"/>
              <a:pathLst>
                <a:path w="0" h="20954">
                  <a:moveTo>
                    <a:pt x="0" y="2047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1" name="object 301" descr=""/>
            <p:cNvSpPr/>
            <p:nvPr/>
          </p:nvSpPr>
          <p:spPr>
            <a:xfrm>
              <a:off x="16896941" y="7000201"/>
              <a:ext cx="0" cy="20955"/>
            </a:xfrm>
            <a:custGeom>
              <a:avLst/>
              <a:gdLst/>
              <a:ahLst/>
              <a:cxnLst/>
              <a:rect l="l" t="t" r="r" b="b"/>
              <a:pathLst>
                <a:path w="0" h="20954">
                  <a:moveTo>
                    <a:pt x="0" y="0"/>
                  </a:moveTo>
                  <a:lnTo>
                    <a:pt x="0" y="20473"/>
                  </a:lnTo>
                </a:path>
              </a:pathLst>
            </a:custGeom>
            <a:solidFill>
              <a:srgbClr val="689EC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2" name="object 302" descr=""/>
            <p:cNvSpPr/>
            <p:nvPr/>
          </p:nvSpPr>
          <p:spPr>
            <a:xfrm>
              <a:off x="16896941" y="7000201"/>
              <a:ext cx="0" cy="20955"/>
            </a:xfrm>
            <a:custGeom>
              <a:avLst/>
              <a:gdLst/>
              <a:ahLst/>
              <a:cxnLst/>
              <a:rect l="l" t="t" r="r" b="b"/>
              <a:pathLst>
                <a:path w="0" h="20954">
                  <a:moveTo>
                    <a:pt x="0" y="2047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3" name="object 303" descr=""/>
            <p:cNvSpPr/>
            <p:nvPr/>
          </p:nvSpPr>
          <p:spPr>
            <a:xfrm>
              <a:off x="17095124" y="7000201"/>
              <a:ext cx="0" cy="20955"/>
            </a:xfrm>
            <a:custGeom>
              <a:avLst/>
              <a:gdLst/>
              <a:ahLst/>
              <a:cxnLst/>
              <a:rect l="l" t="t" r="r" b="b"/>
              <a:pathLst>
                <a:path w="0" h="20954">
                  <a:moveTo>
                    <a:pt x="0" y="0"/>
                  </a:moveTo>
                  <a:lnTo>
                    <a:pt x="0" y="20473"/>
                  </a:lnTo>
                </a:path>
              </a:pathLst>
            </a:custGeom>
            <a:solidFill>
              <a:srgbClr val="689EC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4" name="object 304" descr=""/>
            <p:cNvSpPr/>
            <p:nvPr/>
          </p:nvSpPr>
          <p:spPr>
            <a:xfrm>
              <a:off x="17095124" y="7000201"/>
              <a:ext cx="0" cy="20955"/>
            </a:xfrm>
            <a:custGeom>
              <a:avLst/>
              <a:gdLst/>
              <a:ahLst/>
              <a:cxnLst/>
              <a:rect l="l" t="t" r="r" b="b"/>
              <a:pathLst>
                <a:path w="0" h="20954">
                  <a:moveTo>
                    <a:pt x="0" y="2047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5" name="object 305" descr=""/>
            <p:cNvSpPr/>
            <p:nvPr/>
          </p:nvSpPr>
          <p:spPr>
            <a:xfrm>
              <a:off x="17295852" y="7000201"/>
              <a:ext cx="0" cy="20955"/>
            </a:xfrm>
            <a:custGeom>
              <a:avLst/>
              <a:gdLst/>
              <a:ahLst/>
              <a:cxnLst/>
              <a:rect l="l" t="t" r="r" b="b"/>
              <a:pathLst>
                <a:path w="0" h="20954">
                  <a:moveTo>
                    <a:pt x="0" y="0"/>
                  </a:moveTo>
                  <a:lnTo>
                    <a:pt x="0" y="20473"/>
                  </a:lnTo>
                </a:path>
              </a:pathLst>
            </a:custGeom>
            <a:solidFill>
              <a:srgbClr val="689EC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6" name="object 306" descr=""/>
            <p:cNvSpPr/>
            <p:nvPr/>
          </p:nvSpPr>
          <p:spPr>
            <a:xfrm>
              <a:off x="17295852" y="7000201"/>
              <a:ext cx="0" cy="20955"/>
            </a:xfrm>
            <a:custGeom>
              <a:avLst/>
              <a:gdLst/>
              <a:ahLst/>
              <a:cxnLst/>
              <a:rect l="l" t="t" r="r" b="b"/>
              <a:pathLst>
                <a:path w="0" h="20954">
                  <a:moveTo>
                    <a:pt x="0" y="2047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7" name="object 307" descr=""/>
            <p:cNvSpPr/>
            <p:nvPr/>
          </p:nvSpPr>
          <p:spPr>
            <a:xfrm>
              <a:off x="17497212" y="7000201"/>
              <a:ext cx="0" cy="20955"/>
            </a:xfrm>
            <a:custGeom>
              <a:avLst/>
              <a:gdLst/>
              <a:ahLst/>
              <a:cxnLst/>
              <a:rect l="l" t="t" r="r" b="b"/>
              <a:pathLst>
                <a:path w="0" h="20954">
                  <a:moveTo>
                    <a:pt x="0" y="0"/>
                  </a:moveTo>
                  <a:lnTo>
                    <a:pt x="0" y="20473"/>
                  </a:lnTo>
                </a:path>
              </a:pathLst>
            </a:custGeom>
            <a:solidFill>
              <a:srgbClr val="689EC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8" name="object 308" descr=""/>
            <p:cNvSpPr/>
            <p:nvPr/>
          </p:nvSpPr>
          <p:spPr>
            <a:xfrm>
              <a:off x="17497214" y="7000201"/>
              <a:ext cx="0" cy="20955"/>
            </a:xfrm>
            <a:custGeom>
              <a:avLst/>
              <a:gdLst/>
              <a:ahLst/>
              <a:cxnLst/>
              <a:rect l="l" t="t" r="r" b="b"/>
              <a:pathLst>
                <a:path w="0" h="20954">
                  <a:moveTo>
                    <a:pt x="0" y="2047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9" name="object 309" descr=""/>
            <p:cNvSpPr/>
            <p:nvPr/>
          </p:nvSpPr>
          <p:spPr>
            <a:xfrm>
              <a:off x="17697940" y="7000201"/>
              <a:ext cx="0" cy="20955"/>
            </a:xfrm>
            <a:custGeom>
              <a:avLst/>
              <a:gdLst/>
              <a:ahLst/>
              <a:cxnLst/>
              <a:rect l="l" t="t" r="r" b="b"/>
              <a:pathLst>
                <a:path w="0" h="20954">
                  <a:moveTo>
                    <a:pt x="0" y="0"/>
                  </a:moveTo>
                  <a:lnTo>
                    <a:pt x="0" y="20473"/>
                  </a:lnTo>
                </a:path>
              </a:pathLst>
            </a:custGeom>
            <a:solidFill>
              <a:srgbClr val="689EC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0" name="object 310" descr=""/>
            <p:cNvSpPr/>
            <p:nvPr/>
          </p:nvSpPr>
          <p:spPr>
            <a:xfrm>
              <a:off x="17697942" y="7000201"/>
              <a:ext cx="0" cy="20955"/>
            </a:xfrm>
            <a:custGeom>
              <a:avLst/>
              <a:gdLst/>
              <a:ahLst/>
              <a:cxnLst/>
              <a:rect l="l" t="t" r="r" b="b"/>
              <a:pathLst>
                <a:path w="0" h="20954">
                  <a:moveTo>
                    <a:pt x="0" y="2047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1" name="object 311" descr=""/>
            <p:cNvSpPr/>
            <p:nvPr/>
          </p:nvSpPr>
          <p:spPr>
            <a:xfrm>
              <a:off x="17896441" y="7000201"/>
              <a:ext cx="0" cy="20955"/>
            </a:xfrm>
            <a:custGeom>
              <a:avLst/>
              <a:gdLst/>
              <a:ahLst/>
              <a:cxnLst/>
              <a:rect l="l" t="t" r="r" b="b"/>
              <a:pathLst>
                <a:path w="0" h="20954">
                  <a:moveTo>
                    <a:pt x="0" y="0"/>
                  </a:moveTo>
                  <a:lnTo>
                    <a:pt x="0" y="20473"/>
                  </a:lnTo>
                </a:path>
              </a:pathLst>
            </a:custGeom>
            <a:solidFill>
              <a:srgbClr val="689EC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2" name="object 312" descr=""/>
            <p:cNvSpPr/>
            <p:nvPr/>
          </p:nvSpPr>
          <p:spPr>
            <a:xfrm>
              <a:off x="17896442" y="7000201"/>
              <a:ext cx="0" cy="20955"/>
            </a:xfrm>
            <a:custGeom>
              <a:avLst/>
              <a:gdLst/>
              <a:ahLst/>
              <a:cxnLst/>
              <a:rect l="l" t="t" r="r" b="b"/>
              <a:pathLst>
                <a:path w="0" h="20954">
                  <a:moveTo>
                    <a:pt x="0" y="2047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3" name="object 313" descr=""/>
            <p:cNvSpPr/>
            <p:nvPr/>
          </p:nvSpPr>
          <p:spPr>
            <a:xfrm>
              <a:off x="18097169" y="7000201"/>
              <a:ext cx="0" cy="20955"/>
            </a:xfrm>
            <a:custGeom>
              <a:avLst/>
              <a:gdLst/>
              <a:ahLst/>
              <a:cxnLst/>
              <a:rect l="l" t="t" r="r" b="b"/>
              <a:pathLst>
                <a:path w="0" h="20954">
                  <a:moveTo>
                    <a:pt x="0" y="0"/>
                  </a:moveTo>
                  <a:lnTo>
                    <a:pt x="0" y="20473"/>
                  </a:lnTo>
                </a:path>
              </a:pathLst>
            </a:custGeom>
            <a:solidFill>
              <a:srgbClr val="689EC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4" name="object 314" descr=""/>
            <p:cNvSpPr/>
            <p:nvPr/>
          </p:nvSpPr>
          <p:spPr>
            <a:xfrm>
              <a:off x="18097169" y="7000201"/>
              <a:ext cx="0" cy="20955"/>
            </a:xfrm>
            <a:custGeom>
              <a:avLst/>
              <a:gdLst/>
              <a:ahLst/>
              <a:cxnLst/>
              <a:rect l="l" t="t" r="r" b="b"/>
              <a:pathLst>
                <a:path w="0" h="20954">
                  <a:moveTo>
                    <a:pt x="0" y="2047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5" name="object 315" descr=""/>
            <p:cNvSpPr/>
            <p:nvPr/>
          </p:nvSpPr>
          <p:spPr>
            <a:xfrm>
              <a:off x="18298212" y="7000201"/>
              <a:ext cx="0" cy="20955"/>
            </a:xfrm>
            <a:custGeom>
              <a:avLst/>
              <a:gdLst/>
              <a:ahLst/>
              <a:cxnLst/>
              <a:rect l="l" t="t" r="r" b="b"/>
              <a:pathLst>
                <a:path w="0" h="20954">
                  <a:moveTo>
                    <a:pt x="0" y="0"/>
                  </a:moveTo>
                  <a:lnTo>
                    <a:pt x="0" y="20473"/>
                  </a:lnTo>
                </a:path>
              </a:pathLst>
            </a:custGeom>
            <a:solidFill>
              <a:srgbClr val="689EC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6" name="object 316" descr=""/>
            <p:cNvSpPr/>
            <p:nvPr/>
          </p:nvSpPr>
          <p:spPr>
            <a:xfrm>
              <a:off x="18298214" y="7000201"/>
              <a:ext cx="0" cy="20955"/>
            </a:xfrm>
            <a:custGeom>
              <a:avLst/>
              <a:gdLst/>
              <a:ahLst/>
              <a:cxnLst/>
              <a:rect l="l" t="t" r="r" b="b"/>
              <a:pathLst>
                <a:path w="0" h="20954">
                  <a:moveTo>
                    <a:pt x="0" y="2047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7" name="object 317" descr=""/>
            <p:cNvSpPr/>
            <p:nvPr/>
          </p:nvSpPr>
          <p:spPr>
            <a:xfrm>
              <a:off x="18499257" y="7000201"/>
              <a:ext cx="0" cy="20955"/>
            </a:xfrm>
            <a:custGeom>
              <a:avLst/>
              <a:gdLst/>
              <a:ahLst/>
              <a:cxnLst/>
              <a:rect l="l" t="t" r="r" b="b"/>
              <a:pathLst>
                <a:path w="0" h="20954">
                  <a:moveTo>
                    <a:pt x="0" y="0"/>
                  </a:moveTo>
                  <a:lnTo>
                    <a:pt x="0" y="20473"/>
                  </a:lnTo>
                </a:path>
              </a:pathLst>
            </a:custGeom>
            <a:solidFill>
              <a:srgbClr val="689EC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8" name="object 318" descr=""/>
            <p:cNvSpPr/>
            <p:nvPr/>
          </p:nvSpPr>
          <p:spPr>
            <a:xfrm>
              <a:off x="18499259" y="7000201"/>
              <a:ext cx="0" cy="20955"/>
            </a:xfrm>
            <a:custGeom>
              <a:avLst/>
              <a:gdLst/>
              <a:ahLst/>
              <a:cxnLst/>
              <a:rect l="l" t="t" r="r" b="b"/>
              <a:pathLst>
                <a:path w="0" h="20954">
                  <a:moveTo>
                    <a:pt x="0" y="2047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9" name="object 319" descr=""/>
            <p:cNvSpPr/>
            <p:nvPr/>
          </p:nvSpPr>
          <p:spPr>
            <a:xfrm>
              <a:off x="18697439" y="7000201"/>
              <a:ext cx="0" cy="20955"/>
            </a:xfrm>
            <a:custGeom>
              <a:avLst/>
              <a:gdLst/>
              <a:ahLst/>
              <a:cxnLst/>
              <a:rect l="l" t="t" r="r" b="b"/>
              <a:pathLst>
                <a:path w="0" h="20954">
                  <a:moveTo>
                    <a:pt x="0" y="0"/>
                  </a:moveTo>
                  <a:lnTo>
                    <a:pt x="0" y="20473"/>
                  </a:lnTo>
                </a:path>
              </a:pathLst>
            </a:custGeom>
            <a:solidFill>
              <a:srgbClr val="689EC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0" name="object 320" descr=""/>
            <p:cNvSpPr/>
            <p:nvPr/>
          </p:nvSpPr>
          <p:spPr>
            <a:xfrm>
              <a:off x="18697441" y="7000201"/>
              <a:ext cx="0" cy="20955"/>
            </a:xfrm>
            <a:custGeom>
              <a:avLst/>
              <a:gdLst/>
              <a:ahLst/>
              <a:cxnLst/>
              <a:rect l="l" t="t" r="r" b="b"/>
              <a:pathLst>
                <a:path w="0" h="20954">
                  <a:moveTo>
                    <a:pt x="0" y="2047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1" name="object 321" descr=""/>
            <p:cNvSpPr/>
            <p:nvPr/>
          </p:nvSpPr>
          <p:spPr>
            <a:xfrm>
              <a:off x="18898488" y="7000201"/>
              <a:ext cx="0" cy="20955"/>
            </a:xfrm>
            <a:custGeom>
              <a:avLst/>
              <a:gdLst/>
              <a:ahLst/>
              <a:cxnLst/>
              <a:rect l="l" t="t" r="r" b="b"/>
              <a:pathLst>
                <a:path w="0" h="20954">
                  <a:moveTo>
                    <a:pt x="0" y="0"/>
                  </a:moveTo>
                  <a:lnTo>
                    <a:pt x="0" y="20473"/>
                  </a:lnTo>
                </a:path>
              </a:pathLst>
            </a:custGeom>
            <a:solidFill>
              <a:srgbClr val="689EC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2" name="object 322" descr=""/>
            <p:cNvSpPr/>
            <p:nvPr/>
          </p:nvSpPr>
          <p:spPr>
            <a:xfrm>
              <a:off x="18898487" y="7000201"/>
              <a:ext cx="0" cy="20955"/>
            </a:xfrm>
            <a:custGeom>
              <a:avLst/>
              <a:gdLst/>
              <a:ahLst/>
              <a:cxnLst/>
              <a:rect l="l" t="t" r="r" b="b"/>
              <a:pathLst>
                <a:path w="0" h="20954">
                  <a:moveTo>
                    <a:pt x="0" y="2047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3" name="object 323" descr=""/>
            <p:cNvSpPr/>
            <p:nvPr/>
          </p:nvSpPr>
          <p:spPr>
            <a:xfrm>
              <a:off x="19099211" y="7000201"/>
              <a:ext cx="0" cy="20955"/>
            </a:xfrm>
            <a:custGeom>
              <a:avLst/>
              <a:gdLst/>
              <a:ahLst/>
              <a:cxnLst/>
              <a:rect l="l" t="t" r="r" b="b"/>
              <a:pathLst>
                <a:path w="0" h="20954">
                  <a:moveTo>
                    <a:pt x="0" y="0"/>
                  </a:moveTo>
                  <a:lnTo>
                    <a:pt x="0" y="20473"/>
                  </a:lnTo>
                </a:path>
              </a:pathLst>
            </a:custGeom>
            <a:solidFill>
              <a:srgbClr val="689EC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4" name="object 324" descr=""/>
            <p:cNvSpPr/>
            <p:nvPr/>
          </p:nvSpPr>
          <p:spPr>
            <a:xfrm>
              <a:off x="19099215" y="7000201"/>
              <a:ext cx="0" cy="20955"/>
            </a:xfrm>
            <a:custGeom>
              <a:avLst/>
              <a:gdLst/>
              <a:ahLst/>
              <a:cxnLst/>
              <a:rect l="l" t="t" r="r" b="b"/>
              <a:pathLst>
                <a:path w="0" h="20954">
                  <a:moveTo>
                    <a:pt x="0" y="2047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5" name="object 325" descr=""/>
            <p:cNvSpPr/>
            <p:nvPr/>
          </p:nvSpPr>
          <p:spPr>
            <a:xfrm>
              <a:off x="19300577" y="7000201"/>
              <a:ext cx="0" cy="20955"/>
            </a:xfrm>
            <a:custGeom>
              <a:avLst/>
              <a:gdLst/>
              <a:ahLst/>
              <a:cxnLst/>
              <a:rect l="l" t="t" r="r" b="b"/>
              <a:pathLst>
                <a:path w="0" h="20954">
                  <a:moveTo>
                    <a:pt x="0" y="0"/>
                  </a:moveTo>
                  <a:lnTo>
                    <a:pt x="0" y="20473"/>
                  </a:lnTo>
                </a:path>
              </a:pathLst>
            </a:custGeom>
            <a:solidFill>
              <a:srgbClr val="689EC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6" name="object 326" descr=""/>
            <p:cNvSpPr/>
            <p:nvPr/>
          </p:nvSpPr>
          <p:spPr>
            <a:xfrm>
              <a:off x="19300577" y="7000201"/>
              <a:ext cx="0" cy="20955"/>
            </a:xfrm>
            <a:custGeom>
              <a:avLst/>
              <a:gdLst/>
              <a:ahLst/>
              <a:cxnLst/>
              <a:rect l="l" t="t" r="r" b="b"/>
              <a:pathLst>
                <a:path w="0" h="20954">
                  <a:moveTo>
                    <a:pt x="0" y="2047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7" name="object 327" descr=""/>
            <p:cNvSpPr/>
            <p:nvPr/>
          </p:nvSpPr>
          <p:spPr>
            <a:xfrm>
              <a:off x="19501305" y="7000201"/>
              <a:ext cx="0" cy="20955"/>
            </a:xfrm>
            <a:custGeom>
              <a:avLst/>
              <a:gdLst/>
              <a:ahLst/>
              <a:cxnLst/>
              <a:rect l="l" t="t" r="r" b="b"/>
              <a:pathLst>
                <a:path w="0" h="20954">
                  <a:moveTo>
                    <a:pt x="0" y="0"/>
                  </a:moveTo>
                  <a:lnTo>
                    <a:pt x="0" y="20473"/>
                  </a:lnTo>
                </a:path>
              </a:pathLst>
            </a:custGeom>
            <a:solidFill>
              <a:srgbClr val="689EC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8" name="object 328" descr=""/>
            <p:cNvSpPr/>
            <p:nvPr/>
          </p:nvSpPr>
          <p:spPr>
            <a:xfrm>
              <a:off x="19501305" y="7000201"/>
              <a:ext cx="0" cy="20955"/>
            </a:xfrm>
            <a:custGeom>
              <a:avLst/>
              <a:gdLst/>
              <a:ahLst/>
              <a:cxnLst/>
              <a:rect l="l" t="t" r="r" b="b"/>
              <a:pathLst>
                <a:path w="0" h="20954">
                  <a:moveTo>
                    <a:pt x="0" y="2047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9" name="object 329" descr=""/>
            <p:cNvSpPr/>
            <p:nvPr/>
          </p:nvSpPr>
          <p:spPr>
            <a:xfrm>
              <a:off x="16533976" y="7000201"/>
              <a:ext cx="0" cy="10795"/>
            </a:xfrm>
            <a:custGeom>
              <a:avLst/>
              <a:gdLst/>
              <a:ahLst/>
              <a:cxnLst/>
              <a:rect l="l" t="t" r="r" b="b"/>
              <a:pathLst>
                <a:path w="0" h="10795">
                  <a:moveTo>
                    <a:pt x="0" y="0"/>
                  </a:moveTo>
                  <a:lnTo>
                    <a:pt x="0" y="10238"/>
                  </a:lnTo>
                </a:path>
              </a:pathLst>
            </a:custGeom>
            <a:solidFill>
              <a:srgbClr val="689EC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0" name="object 330" descr=""/>
            <p:cNvSpPr/>
            <p:nvPr/>
          </p:nvSpPr>
          <p:spPr>
            <a:xfrm>
              <a:off x="16533979" y="7000200"/>
              <a:ext cx="0" cy="10795"/>
            </a:xfrm>
            <a:custGeom>
              <a:avLst/>
              <a:gdLst/>
              <a:ahLst/>
              <a:cxnLst/>
              <a:rect l="l" t="t" r="r" b="b"/>
              <a:pathLst>
                <a:path w="0" h="10795">
                  <a:moveTo>
                    <a:pt x="0" y="1023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1" name="object 331" descr=""/>
            <p:cNvSpPr/>
            <p:nvPr/>
          </p:nvSpPr>
          <p:spPr>
            <a:xfrm>
              <a:off x="16575967" y="7000201"/>
              <a:ext cx="0" cy="10795"/>
            </a:xfrm>
            <a:custGeom>
              <a:avLst/>
              <a:gdLst/>
              <a:ahLst/>
              <a:cxnLst/>
              <a:rect l="l" t="t" r="r" b="b"/>
              <a:pathLst>
                <a:path w="0" h="10795">
                  <a:moveTo>
                    <a:pt x="0" y="0"/>
                  </a:moveTo>
                  <a:lnTo>
                    <a:pt x="0" y="10238"/>
                  </a:lnTo>
                </a:path>
              </a:pathLst>
            </a:custGeom>
            <a:solidFill>
              <a:srgbClr val="689EC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2" name="object 332" descr=""/>
            <p:cNvSpPr/>
            <p:nvPr/>
          </p:nvSpPr>
          <p:spPr>
            <a:xfrm>
              <a:off x="16575969" y="7000200"/>
              <a:ext cx="0" cy="10795"/>
            </a:xfrm>
            <a:custGeom>
              <a:avLst/>
              <a:gdLst/>
              <a:ahLst/>
              <a:cxnLst/>
              <a:rect l="l" t="t" r="r" b="b"/>
              <a:pathLst>
                <a:path w="0" h="10795">
                  <a:moveTo>
                    <a:pt x="0" y="1023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3" name="object 333" descr=""/>
            <p:cNvSpPr/>
            <p:nvPr/>
          </p:nvSpPr>
          <p:spPr>
            <a:xfrm>
              <a:off x="16614934" y="7000201"/>
              <a:ext cx="0" cy="10795"/>
            </a:xfrm>
            <a:custGeom>
              <a:avLst/>
              <a:gdLst/>
              <a:ahLst/>
              <a:cxnLst/>
              <a:rect l="l" t="t" r="r" b="b"/>
              <a:pathLst>
                <a:path w="0" h="10795">
                  <a:moveTo>
                    <a:pt x="0" y="0"/>
                  </a:moveTo>
                  <a:lnTo>
                    <a:pt x="0" y="10238"/>
                  </a:lnTo>
                </a:path>
              </a:pathLst>
            </a:custGeom>
            <a:solidFill>
              <a:srgbClr val="689EC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4" name="object 334" descr=""/>
            <p:cNvSpPr/>
            <p:nvPr/>
          </p:nvSpPr>
          <p:spPr>
            <a:xfrm>
              <a:off x="16614937" y="7000200"/>
              <a:ext cx="0" cy="10795"/>
            </a:xfrm>
            <a:custGeom>
              <a:avLst/>
              <a:gdLst/>
              <a:ahLst/>
              <a:cxnLst/>
              <a:rect l="l" t="t" r="r" b="b"/>
              <a:pathLst>
                <a:path w="0" h="10795">
                  <a:moveTo>
                    <a:pt x="0" y="1023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5" name="object 335" descr=""/>
            <p:cNvSpPr/>
            <p:nvPr/>
          </p:nvSpPr>
          <p:spPr>
            <a:xfrm>
              <a:off x="16653908" y="7000201"/>
              <a:ext cx="0" cy="10795"/>
            </a:xfrm>
            <a:custGeom>
              <a:avLst/>
              <a:gdLst/>
              <a:ahLst/>
              <a:cxnLst/>
              <a:rect l="l" t="t" r="r" b="b"/>
              <a:pathLst>
                <a:path w="0" h="10795">
                  <a:moveTo>
                    <a:pt x="0" y="0"/>
                  </a:moveTo>
                  <a:lnTo>
                    <a:pt x="0" y="10238"/>
                  </a:lnTo>
                </a:path>
              </a:pathLst>
            </a:custGeom>
            <a:solidFill>
              <a:srgbClr val="689EC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6" name="object 336" descr=""/>
            <p:cNvSpPr/>
            <p:nvPr/>
          </p:nvSpPr>
          <p:spPr>
            <a:xfrm>
              <a:off x="16653906" y="7000200"/>
              <a:ext cx="0" cy="10795"/>
            </a:xfrm>
            <a:custGeom>
              <a:avLst/>
              <a:gdLst/>
              <a:ahLst/>
              <a:cxnLst/>
              <a:rect l="l" t="t" r="r" b="b"/>
              <a:pathLst>
                <a:path w="0" h="10795">
                  <a:moveTo>
                    <a:pt x="0" y="1023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7" name="object 337" descr=""/>
            <p:cNvSpPr/>
            <p:nvPr/>
          </p:nvSpPr>
          <p:spPr>
            <a:xfrm>
              <a:off x="16735025" y="7000201"/>
              <a:ext cx="0" cy="10795"/>
            </a:xfrm>
            <a:custGeom>
              <a:avLst/>
              <a:gdLst/>
              <a:ahLst/>
              <a:cxnLst/>
              <a:rect l="l" t="t" r="r" b="b"/>
              <a:pathLst>
                <a:path w="0" h="10795">
                  <a:moveTo>
                    <a:pt x="0" y="0"/>
                  </a:moveTo>
                  <a:lnTo>
                    <a:pt x="0" y="10238"/>
                  </a:lnTo>
                </a:path>
              </a:pathLst>
            </a:custGeom>
            <a:solidFill>
              <a:srgbClr val="689EC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8" name="object 338" descr=""/>
            <p:cNvSpPr/>
            <p:nvPr/>
          </p:nvSpPr>
          <p:spPr>
            <a:xfrm>
              <a:off x="16735023" y="7000200"/>
              <a:ext cx="0" cy="10795"/>
            </a:xfrm>
            <a:custGeom>
              <a:avLst/>
              <a:gdLst/>
              <a:ahLst/>
              <a:cxnLst/>
              <a:rect l="l" t="t" r="r" b="b"/>
              <a:pathLst>
                <a:path w="0" h="10795">
                  <a:moveTo>
                    <a:pt x="0" y="1023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9" name="object 339" descr=""/>
            <p:cNvSpPr/>
            <p:nvPr/>
          </p:nvSpPr>
          <p:spPr>
            <a:xfrm>
              <a:off x="16777016" y="7000201"/>
              <a:ext cx="0" cy="10795"/>
            </a:xfrm>
            <a:custGeom>
              <a:avLst/>
              <a:gdLst/>
              <a:ahLst/>
              <a:cxnLst/>
              <a:rect l="l" t="t" r="r" b="b"/>
              <a:pathLst>
                <a:path w="0" h="10795">
                  <a:moveTo>
                    <a:pt x="0" y="0"/>
                  </a:moveTo>
                  <a:lnTo>
                    <a:pt x="0" y="10238"/>
                  </a:lnTo>
                </a:path>
              </a:pathLst>
            </a:custGeom>
            <a:solidFill>
              <a:srgbClr val="689EC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0" name="object 340" descr=""/>
            <p:cNvSpPr/>
            <p:nvPr/>
          </p:nvSpPr>
          <p:spPr>
            <a:xfrm>
              <a:off x="16777014" y="7000200"/>
              <a:ext cx="0" cy="10795"/>
            </a:xfrm>
            <a:custGeom>
              <a:avLst/>
              <a:gdLst/>
              <a:ahLst/>
              <a:cxnLst/>
              <a:rect l="l" t="t" r="r" b="b"/>
              <a:pathLst>
                <a:path w="0" h="10795">
                  <a:moveTo>
                    <a:pt x="0" y="1023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1" name="object 341" descr=""/>
            <p:cNvSpPr/>
            <p:nvPr/>
          </p:nvSpPr>
          <p:spPr>
            <a:xfrm>
              <a:off x="16815978" y="7000201"/>
              <a:ext cx="0" cy="10795"/>
            </a:xfrm>
            <a:custGeom>
              <a:avLst/>
              <a:gdLst/>
              <a:ahLst/>
              <a:cxnLst/>
              <a:rect l="l" t="t" r="r" b="b"/>
              <a:pathLst>
                <a:path w="0" h="10795">
                  <a:moveTo>
                    <a:pt x="0" y="0"/>
                  </a:moveTo>
                  <a:lnTo>
                    <a:pt x="0" y="10238"/>
                  </a:lnTo>
                </a:path>
              </a:pathLst>
            </a:custGeom>
            <a:solidFill>
              <a:srgbClr val="689EC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2" name="object 342" descr=""/>
            <p:cNvSpPr/>
            <p:nvPr/>
          </p:nvSpPr>
          <p:spPr>
            <a:xfrm>
              <a:off x="16815983" y="7000200"/>
              <a:ext cx="0" cy="10795"/>
            </a:xfrm>
            <a:custGeom>
              <a:avLst/>
              <a:gdLst/>
              <a:ahLst/>
              <a:cxnLst/>
              <a:rect l="l" t="t" r="r" b="b"/>
              <a:pathLst>
                <a:path w="0" h="10795">
                  <a:moveTo>
                    <a:pt x="0" y="1023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3" name="object 343" descr=""/>
            <p:cNvSpPr/>
            <p:nvPr/>
          </p:nvSpPr>
          <p:spPr>
            <a:xfrm>
              <a:off x="16854952" y="7000201"/>
              <a:ext cx="0" cy="10795"/>
            </a:xfrm>
            <a:custGeom>
              <a:avLst/>
              <a:gdLst/>
              <a:ahLst/>
              <a:cxnLst/>
              <a:rect l="l" t="t" r="r" b="b"/>
              <a:pathLst>
                <a:path w="0" h="10795">
                  <a:moveTo>
                    <a:pt x="0" y="0"/>
                  </a:moveTo>
                  <a:lnTo>
                    <a:pt x="0" y="10238"/>
                  </a:lnTo>
                </a:path>
              </a:pathLst>
            </a:custGeom>
            <a:solidFill>
              <a:srgbClr val="689EC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4" name="object 344" descr=""/>
            <p:cNvSpPr/>
            <p:nvPr/>
          </p:nvSpPr>
          <p:spPr>
            <a:xfrm>
              <a:off x="16854952" y="7000200"/>
              <a:ext cx="0" cy="10795"/>
            </a:xfrm>
            <a:custGeom>
              <a:avLst/>
              <a:gdLst/>
              <a:ahLst/>
              <a:cxnLst/>
              <a:rect l="l" t="t" r="r" b="b"/>
              <a:pathLst>
                <a:path w="0" h="10795">
                  <a:moveTo>
                    <a:pt x="0" y="1023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5" name="object 345" descr=""/>
            <p:cNvSpPr/>
            <p:nvPr/>
          </p:nvSpPr>
          <p:spPr>
            <a:xfrm>
              <a:off x="16936069" y="7000201"/>
              <a:ext cx="0" cy="10795"/>
            </a:xfrm>
            <a:custGeom>
              <a:avLst/>
              <a:gdLst/>
              <a:ahLst/>
              <a:cxnLst/>
              <a:rect l="l" t="t" r="r" b="b"/>
              <a:pathLst>
                <a:path w="0" h="10795">
                  <a:moveTo>
                    <a:pt x="0" y="0"/>
                  </a:moveTo>
                  <a:lnTo>
                    <a:pt x="0" y="10238"/>
                  </a:lnTo>
                </a:path>
              </a:pathLst>
            </a:custGeom>
            <a:solidFill>
              <a:srgbClr val="689EC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6" name="object 346" descr=""/>
            <p:cNvSpPr/>
            <p:nvPr/>
          </p:nvSpPr>
          <p:spPr>
            <a:xfrm>
              <a:off x="16936069" y="7000200"/>
              <a:ext cx="0" cy="10795"/>
            </a:xfrm>
            <a:custGeom>
              <a:avLst/>
              <a:gdLst/>
              <a:ahLst/>
              <a:cxnLst/>
              <a:rect l="l" t="t" r="r" b="b"/>
              <a:pathLst>
                <a:path w="0" h="10795">
                  <a:moveTo>
                    <a:pt x="0" y="1023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7" name="object 347" descr=""/>
            <p:cNvSpPr/>
            <p:nvPr/>
          </p:nvSpPr>
          <p:spPr>
            <a:xfrm>
              <a:off x="16976549" y="7000201"/>
              <a:ext cx="0" cy="10795"/>
            </a:xfrm>
            <a:custGeom>
              <a:avLst/>
              <a:gdLst/>
              <a:ahLst/>
              <a:cxnLst/>
              <a:rect l="l" t="t" r="r" b="b"/>
              <a:pathLst>
                <a:path w="0" h="10795">
                  <a:moveTo>
                    <a:pt x="0" y="0"/>
                  </a:moveTo>
                  <a:lnTo>
                    <a:pt x="0" y="10238"/>
                  </a:lnTo>
                </a:path>
              </a:pathLst>
            </a:custGeom>
            <a:solidFill>
              <a:srgbClr val="689EC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8" name="object 348" descr=""/>
            <p:cNvSpPr/>
            <p:nvPr/>
          </p:nvSpPr>
          <p:spPr>
            <a:xfrm>
              <a:off x="16976549" y="7000200"/>
              <a:ext cx="0" cy="10795"/>
            </a:xfrm>
            <a:custGeom>
              <a:avLst/>
              <a:gdLst/>
              <a:ahLst/>
              <a:cxnLst/>
              <a:rect l="l" t="t" r="r" b="b"/>
              <a:pathLst>
                <a:path w="0" h="10795">
                  <a:moveTo>
                    <a:pt x="0" y="1023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9" name="object 349" descr=""/>
            <p:cNvSpPr/>
            <p:nvPr/>
          </p:nvSpPr>
          <p:spPr>
            <a:xfrm>
              <a:off x="17017023" y="7000201"/>
              <a:ext cx="0" cy="10795"/>
            </a:xfrm>
            <a:custGeom>
              <a:avLst/>
              <a:gdLst/>
              <a:ahLst/>
              <a:cxnLst/>
              <a:rect l="l" t="t" r="r" b="b"/>
              <a:pathLst>
                <a:path w="0" h="10795">
                  <a:moveTo>
                    <a:pt x="0" y="0"/>
                  </a:moveTo>
                  <a:lnTo>
                    <a:pt x="0" y="10238"/>
                  </a:lnTo>
                </a:path>
              </a:pathLst>
            </a:custGeom>
            <a:solidFill>
              <a:srgbClr val="689EC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0" name="object 350" descr=""/>
            <p:cNvSpPr/>
            <p:nvPr/>
          </p:nvSpPr>
          <p:spPr>
            <a:xfrm>
              <a:off x="17017029" y="7000200"/>
              <a:ext cx="0" cy="10795"/>
            </a:xfrm>
            <a:custGeom>
              <a:avLst/>
              <a:gdLst/>
              <a:ahLst/>
              <a:cxnLst/>
              <a:rect l="l" t="t" r="r" b="b"/>
              <a:pathLst>
                <a:path w="0" h="10795">
                  <a:moveTo>
                    <a:pt x="0" y="1023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1" name="object 351" descr=""/>
            <p:cNvSpPr/>
            <p:nvPr/>
          </p:nvSpPr>
          <p:spPr>
            <a:xfrm>
              <a:off x="17055996" y="7000201"/>
              <a:ext cx="0" cy="10795"/>
            </a:xfrm>
            <a:custGeom>
              <a:avLst/>
              <a:gdLst/>
              <a:ahLst/>
              <a:cxnLst/>
              <a:rect l="l" t="t" r="r" b="b"/>
              <a:pathLst>
                <a:path w="0" h="10795">
                  <a:moveTo>
                    <a:pt x="0" y="0"/>
                  </a:moveTo>
                  <a:lnTo>
                    <a:pt x="0" y="10238"/>
                  </a:lnTo>
                </a:path>
              </a:pathLst>
            </a:custGeom>
            <a:solidFill>
              <a:srgbClr val="689EC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2" name="object 352" descr=""/>
            <p:cNvSpPr/>
            <p:nvPr/>
          </p:nvSpPr>
          <p:spPr>
            <a:xfrm>
              <a:off x="17055996" y="7000200"/>
              <a:ext cx="0" cy="10795"/>
            </a:xfrm>
            <a:custGeom>
              <a:avLst/>
              <a:gdLst/>
              <a:ahLst/>
              <a:cxnLst/>
              <a:rect l="l" t="t" r="r" b="b"/>
              <a:pathLst>
                <a:path w="0" h="10795">
                  <a:moveTo>
                    <a:pt x="0" y="1023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3" name="object 353" descr=""/>
            <p:cNvSpPr/>
            <p:nvPr/>
          </p:nvSpPr>
          <p:spPr>
            <a:xfrm>
              <a:off x="17135523" y="7000201"/>
              <a:ext cx="0" cy="10795"/>
            </a:xfrm>
            <a:custGeom>
              <a:avLst/>
              <a:gdLst/>
              <a:ahLst/>
              <a:cxnLst/>
              <a:rect l="l" t="t" r="r" b="b"/>
              <a:pathLst>
                <a:path w="0" h="10795">
                  <a:moveTo>
                    <a:pt x="0" y="0"/>
                  </a:moveTo>
                  <a:lnTo>
                    <a:pt x="0" y="10238"/>
                  </a:lnTo>
                </a:path>
              </a:pathLst>
            </a:custGeom>
            <a:solidFill>
              <a:srgbClr val="689EC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4" name="object 354" descr=""/>
            <p:cNvSpPr/>
            <p:nvPr/>
          </p:nvSpPr>
          <p:spPr>
            <a:xfrm>
              <a:off x="17135524" y="7000200"/>
              <a:ext cx="0" cy="10795"/>
            </a:xfrm>
            <a:custGeom>
              <a:avLst/>
              <a:gdLst/>
              <a:ahLst/>
              <a:cxnLst/>
              <a:rect l="l" t="t" r="r" b="b"/>
              <a:pathLst>
                <a:path w="0" h="10795">
                  <a:moveTo>
                    <a:pt x="0" y="1023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5" name="object 355" descr=""/>
            <p:cNvSpPr/>
            <p:nvPr/>
          </p:nvSpPr>
          <p:spPr>
            <a:xfrm>
              <a:off x="17176003" y="7000201"/>
              <a:ext cx="0" cy="10795"/>
            </a:xfrm>
            <a:custGeom>
              <a:avLst/>
              <a:gdLst/>
              <a:ahLst/>
              <a:cxnLst/>
              <a:rect l="l" t="t" r="r" b="b"/>
              <a:pathLst>
                <a:path w="0" h="10795">
                  <a:moveTo>
                    <a:pt x="0" y="0"/>
                  </a:moveTo>
                  <a:lnTo>
                    <a:pt x="0" y="10238"/>
                  </a:lnTo>
                </a:path>
              </a:pathLst>
            </a:custGeom>
            <a:solidFill>
              <a:srgbClr val="689EC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6" name="object 356" descr=""/>
            <p:cNvSpPr/>
            <p:nvPr/>
          </p:nvSpPr>
          <p:spPr>
            <a:xfrm>
              <a:off x="17176003" y="7000200"/>
              <a:ext cx="0" cy="10795"/>
            </a:xfrm>
            <a:custGeom>
              <a:avLst/>
              <a:gdLst/>
              <a:ahLst/>
              <a:cxnLst/>
              <a:rect l="l" t="t" r="r" b="b"/>
              <a:pathLst>
                <a:path w="0" h="10795">
                  <a:moveTo>
                    <a:pt x="0" y="1023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7" name="object 357" descr=""/>
            <p:cNvSpPr/>
            <p:nvPr/>
          </p:nvSpPr>
          <p:spPr>
            <a:xfrm>
              <a:off x="17216481" y="7000201"/>
              <a:ext cx="0" cy="10795"/>
            </a:xfrm>
            <a:custGeom>
              <a:avLst/>
              <a:gdLst/>
              <a:ahLst/>
              <a:cxnLst/>
              <a:rect l="l" t="t" r="r" b="b"/>
              <a:pathLst>
                <a:path w="0" h="10795">
                  <a:moveTo>
                    <a:pt x="0" y="0"/>
                  </a:moveTo>
                  <a:lnTo>
                    <a:pt x="0" y="10238"/>
                  </a:lnTo>
                </a:path>
              </a:pathLst>
            </a:custGeom>
            <a:solidFill>
              <a:srgbClr val="689EC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8" name="object 358" descr=""/>
            <p:cNvSpPr/>
            <p:nvPr/>
          </p:nvSpPr>
          <p:spPr>
            <a:xfrm>
              <a:off x="17216483" y="7000200"/>
              <a:ext cx="0" cy="10795"/>
            </a:xfrm>
            <a:custGeom>
              <a:avLst/>
              <a:gdLst/>
              <a:ahLst/>
              <a:cxnLst/>
              <a:rect l="l" t="t" r="r" b="b"/>
              <a:pathLst>
                <a:path w="0" h="10795">
                  <a:moveTo>
                    <a:pt x="0" y="1023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9" name="object 359" descr=""/>
            <p:cNvSpPr/>
            <p:nvPr/>
          </p:nvSpPr>
          <p:spPr>
            <a:xfrm>
              <a:off x="17255448" y="7000201"/>
              <a:ext cx="0" cy="10795"/>
            </a:xfrm>
            <a:custGeom>
              <a:avLst/>
              <a:gdLst/>
              <a:ahLst/>
              <a:cxnLst/>
              <a:rect l="l" t="t" r="r" b="b"/>
              <a:pathLst>
                <a:path w="0" h="10795">
                  <a:moveTo>
                    <a:pt x="0" y="0"/>
                  </a:moveTo>
                  <a:lnTo>
                    <a:pt x="0" y="10238"/>
                  </a:lnTo>
                </a:path>
              </a:pathLst>
            </a:custGeom>
            <a:solidFill>
              <a:srgbClr val="689EC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0" name="object 360" descr=""/>
            <p:cNvSpPr/>
            <p:nvPr/>
          </p:nvSpPr>
          <p:spPr>
            <a:xfrm>
              <a:off x="17255451" y="7000200"/>
              <a:ext cx="0" cy="10795"/>
            </a:xfrm>
            <a:custGeom>
              <a:avLst/>
              <a:gdLst/>
              <a:ahLst/>
              <a:cxnLst/>
              <a:rect l="l" t="t" r="r" b="b"/>
              <a:pathLst>
                <a:path w="0" h="10795">
                  <a:moveTo>
                    <a:pt x="0" y="1023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1" name="object 361" descr=""/>
            <p:cNvSpPr/>
            <p:nvPr/>
          </p:nvSpPr>
          <p:spPr>
            <a:xfrm>
              <a:off x="17336969" y="7000201"/>
              <a:ext cx="0" cy="10795"/>
            </a:xfrm>
            <a:custGeom>
              <a:avLst/>
              <a:gdLst/>
              <a:ahLst/>
              <a:cxnLst/>
              <a:rect l="l" t="t" r="r" b="b"/>
              <a:pathLst>
                <a:path w="0" h="10795">
                  <a:moveTo>
                    <a:pt x="0" y="0"/>
                  </a:moveTo>
                  <a:lnTo>
                    <a:pt x="0" y="10238"/>
                  </a:lnTo>
                </a:path>
              </a:pathLst>
            </a:custGeom>
            <a:solidFill>
              <a:srgbClr val="689EC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2" name="object 362" descr=""/>
            <p:cNvSpPr/>
            <p:nvPr/>
          </p:nvSpPr>
          <p:spPr>
            <a:xfrm>
              <a:off x="17336966" y="7000200"/>
              <a:ext cx="0" cy="10795"/>
            </a:xfrm>
            <a:custGeom>
              <a:avLst/>
              <a:gdLst/>
              <a:ahLst/>
              <a:cxnLst/>
              <a:rect l="l" t="t" r="r" b="b"/>
              <a:pathLst>
                <a:path w="0" h="10795">
                  <a:moveTo>
                    <a:pt x="0" y="1023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3" name="object 363" descr=""/>
            <p:cNvSpPr/>
            <p:nvPr/>
          </p:nvSpPr>
          <p:spPr>
            <a:xfrm>
              <a:off x="17377443" y="7000201"/>
              <a:ext cx="0" cy="10795"/>
            </a:xfrm>
            <a:custGeom>
              <a:avLst/>
              <a:gdLst/>
              <a:ahLst/>
              <a:cxnLst/>
              <a:rect l="l" t="t" r="r" b="b"/>
              <a:pathLst>
                <a:path w="0" h="10795">
                  <a:moveTo>
                    <a:pt x="0" y="0"/>
                  </a:moveTo>
                  <a:lnTo>
                    <a:pt x="0" y="10238"/>
                  </a:lnTo>
                </a:path>
              </a:pathLst>
            </a:custGeom>
            <a:solidFill>
              <a:srgbClr val="689EC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4" name="object 364" descr=""/>
            <p:cNvSpPr/>
            <p:nvPr/>
          </p:nvSpPr>
          <p:spPr>
            <a:xfrm>
              <a:off x="17377446" y="7000200"/>
              <a:ext cx="0" cy="10795"/>
            </a:xfrm>
            <a:custGeom>
              <a:avLst/>
              <a:gdLst/>
              <a:ahLst/>
              <a:cxnLst/>
              <a:rect l="l" t="t" r="r" b="b"/>
              <a:pathLst>
                <a:path w="0" h="10795">
                  <a:moveTo>
                    <a:pt x="0" y="1023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5" name="object 365" descr=""/>
            <p:cNvSpPr/>
            <p:nvPr/>
          </p:nvSpPr>
          <p:spPr>
            <a:xfrm>
              <a:off x="17417926" y="7000201"/>
              <a:ext cx="0" cy="10795"/>
            </a:xfrm>
            <a:custGeom>
              <a:avLst/>
              <a:gdLst/>
              <a:ahLst/>
              <a:cxnLst/>
              <a:rect l="l" t="t" r="r" b="b"/>
              <a:pathLst>
                <a:path w="0" h="10795">
                  <a:moveTo>
                    <a:pt x="0" y="0"/>
                  </a:moveTo>
                  <a:lnTo>
                    <a:pt x="0" y="10238"/>
                  </a:lnTo>
                </a:path>
              </a:pathLst>
            </a:custGeom>
            <a:solidFill>
              <a:srgbClr val="689EC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6" name="object 366" descr=""/>
            <p:cNvSpPr/>
            <p:nvPr/>
          </p:nvSpPr>
          <p:spPr>
            <a:xfrm>
              <a:off x="17417926" y="7000200"/>
              <a:ext cx="0" cy="10795"/>
            </a:xfrm>
            <a:custGeom>
              <a:avLst/>
              <a:gdLst/>
              <a:ahLst/>
              <a:cxnLst/>
              <a:rect l="l" t="t" r="r" b="b"/>
              <a:pathLst>
                <a:path w="0" h="10795">
                  <a:moveTo>
                    <a:pt x="0" y="1023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7" name="object 367" descr=""/>
            <p:cNvSpPr/>
            <p:nvPr/>
          </p:nvSpPr>
          <p:spPr>
            <a:xfrm>
              <a:off x="17456895" y="7000201"/>
              <a:ext cx="0" cy="10795"/>
            </a:xfrm>
            <a:custGeom>
              <a:avLst/>
              <a:gdLst/>
              <a:ahLst/>
              <a:cxnLst/>
              <a:rect l="l" t="t" r="r" b="b"/>
              <a:pathLst>
                <a:path w="0" h="10795">
                  <a:moveTo>
                    <a:pt x="0" y="0"/>
                  </a:moveTo>
                  <a:lnTo>
                    <a:pt x="0" y="10238"/>
                  </a:lnTo>
                </a:path>
              </a:pathLst>
            </a:custGeom>
            <a:solidFill>
              <a:srgbClr val="689EC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8" name="object 368" descr=""/>
            <p:cNvSpPr/>
            <p:nvPr/>
          </p:nvSpPr>
          <p:spPr>
            <a:xfrm>
              <a:off x="17456893" y="7000200"/>
              <a:ext cx="0" cy="10795"/>
            </a:xfrm>
            <a:custGeom>
              <a:avLst/>
              <a:gdLst/>
              <a:ahLst/>
              <a:cxnLst/>
              <a:rect l="l" t="t" r="r" b="b"/>
              <a:pathLst>
                <a:path w="0" h="10795">
                  <a:moveTo>
                    <a:pt x="0" y="1023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9" name="object 369" descr=""/>
            <p:cNvSpPr/>
            <p:nvPr/>
          </p:nvSpPr>
          <p:spPr>
            <a:xfrm>
              <a:off x="17537611" y="7000201"/>
              <a:ext cx="0" cy="10795"/>
            </a:xfrm>
            <a:custGeom>
              <a:avLst/>
              <a:gdLst/>
              <a:ahLst/>
              <a:cxnLst/>
              <a:rect l="l" t="t" r="r" b="b"/>
              <a:pathLst>
                <a:path w="0" h="10795">
                  <a:moveTo>
                    <a:pt x="0" y="0"/>
                  </a:moveTo>
                  <a:lnTo>
                    <a:pt x="0" y="10238"/>
                  </a:lnTo>
                </a:path>
              </a:pathLst>
            </a:custGeom>
            <a:solidFill>
              <a:srgbClr val="689EC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0" name="object 370" descr=""/>
            <p:cNvSpPr/>
            <p:nvPr/>
          </p:nvSpPr>
          <p:spPr>
            <a:xfrm>
              <a:off x="17537614" y="7000200"/>
              <a:ext cx="0" cy="10795"/>
            </a:xfrm>
            <a:custGeom>
              <a:avLst/>
              <a:gdLst/>
              <a:ahLst/>
              <a:cxnLst/>
              <a:rect l="l" t="t" r="r" b="b"/>
              <a:pathLst>
                <a:path w="0" h="10795">
                  <a:moveTo>
                    <a:pt x="0" y="1023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1" name="object 371" descr=""/>
            <p:cNvSpPr/>
            <p:nvPr/>
          </p:nvSpPr>
          <p:spPr>
            <a:xfrm>
              <a:off x="17578089" y="7000201"/>
              <a:ext cx="0" cy="10795"/>
            </a:xfrm>
            <a:custGeom>
              <a:avLst/>
              <a:gdLst/>
              <a:ahLst/>
              <a:cxnLst/>
              <a:rect l="l" t="t" r="r" b="b"/>
              <a:pathLst>
                <a:path w="0" h="10795">
                  <a:moveTo>
                    <a:pt x="0" y="0"/>
                  </a:moveTo>
                  <a:lnTo>
                    <a:pt x="0" y="10238"/>
                  </a:lnTo>
                </a:path>
              </a:pathLst>
            </a:custGeom>
            <a:solidFill>
              <a:srgbClr val="689EC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2" name="object 372" descr=""/>
            <p:cNvSpPr/>
            <p:nvPr/>
          </p:nvSpPr>
          <p:spPr>
            <a:xfrm>
              <a:off x="17578094" y="7000200"/>
              <a:ext cx="0" cy="10795"/>
            </a:xfrm>
            <a:custGeom>
              <a:avLst/>
              <a:gdLst/>
              <a:ahLst/>
              <a:cxnLst/>
              <a:rect l="l" t="t" r="r" b="b"/>
              <a:pathLst>
                <a:path w="0" h="10795">
                  <a:moveTo>
                    <a:pt x="0" y="1023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3" name="object 373" descr=""/>
            <p:cNvSpPr/>
            <p:nvPr/>
          </p:nvSpPr>
          <p:spPr>
            <a:xfrm>
              <a:off x="17618574" y="7000201"/>
              <a:ext cx="0" cy="10795"/>
            </a:xfrm>
            <a:custGeom>
              <a:avLst/>
              <a:gdLst/>
              <a:ahLst/>
              <a:cxnLst/>
              <a:rect l="l" t="t" r="r" b="b"/>
              <a:pathLst>
                <a:path w="0" h="10795">
                  <a:moveTo>
                    <a:pt x="0" y="0"/>
                  </a:moveTo>
                  <a:lnTo>
                    <a:pt x="0" y="10238"/>
                  </a:lnTo>
                </a:path>
              </a:pathLst>
            </a:custGeom>
            <a:solidFill>
              <a:srgbClr val="689EC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4" name="object 374" descr=""/>
            <p:cNvSpPr/>
            <p:nvPr/>
          </p:nvSpPr>
          <p:spPr>
            <a:xfrm>
              <a:off x="17618573" y="7000200"/>
              <a:ext cx="0" cy="10795"/>
            </a:xfrm>
            <a:custGeom>
              <a:avLst/>
              <a:gdLst/>
              <a:ahLst/>
              <a:cxnLst/>
              <a:rect l="l" t="t" r="r" b="b"/>
              <a:pathLst>
                <a:path w="0" h="10795">
                  <a:moveTo>
                    <a:pt x="0" y="1023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5" name="object 375" descr=""/>
            <p:cNvSpPr/>
            <p:nvPr/>
          </p:nvSpPr>
          <p:spPr>
            <a:xfrm>
              <a:off x="17657543" y="7000201"/>
              <a:ext cx="0" cy="10795"/>
            </a:xfrm>
            <a:custGeom>
              <a:avLst/>
              <a:gdLst/>
              <a:ahLst/>
              <a:cxnLst/>
              <a:rect l="l" t="t" r="r" b="b"/>
              <a:pathLst>
                <a:path w="0" h="10795">
                  <a:moveTo>
                    <a:pt x="0" y="0"/>
                  </a:moveTo>
                  <a:lnTo>
                    <a:pt x="0" y="10238"/>
                  </a:lnTo>
                </a:path>
              </a:pathLst>
            </a:custGeom>
            <a:solidFill>
              <a:srgbClr val="689EC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6" name="object 376" descr=""/>
            <p:cNvSpPr/>
            <p:nvPr/>
          </p:nvSpPr>
          <p:spPr>
            <a:xfrm>
              <a:off x="17657541" y="7000200"/>
              <a:ext cx="0" cy="10795"/>
            </a:xfrm>
            <a:custGeom>
              <a:avLst/>
              <a:gdLst/>
              <a:ahLst/>
              <a:cxnLst/>
              <a:rect l="l" t="t" r="r" b="b"/>
              <a:pathLst>
                <a:path w="0" h="10795">
                  <a:moveTo>
                    <a:pt x="0" y="1023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7" name="object 377" descr=""/>
            <p:cNvSpPr/>
            <p:nvPr/>
          </p:nvSpPr>
          <p:spPr>
            <a:xfrm>
              <a:off x="17737230" y="7000201"/>
              <a:ext cx="0" cy="10795"/>
            </a:xfrm>
            <a:custGeom>
              <a:avLst/>
              <a:gdLst/>
              <a:ahLst/>
              <a:cxnLst/>
              <a:rect l="l" t="t" r="r" b="b"/>
              <a:pathLst>
                <a:path w="0" h="10795">
                  <a:moveTo>
                    <a:pt x="0" y="0"/>
                  </a:moveTo>
                  <a:lnTo>
                    <a:pt x="0" y="10238"/>
                  </a:lnTo>
                </a:path>
              </a:pathLst>
            </a:custGeom>
            <a:solidFill>
              <a:srgbClr val="689EC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8" name="object 378" descr=""/>
            <p:cNvSpPr/>
            <p:nvPr/>
          </p:nvSpPr>
          <p:spPr>
            <a:xfrm>
              <a:off x="17737229" y="7000200"/>
              <a:ext cx="0" cy="10795"/>
            </a:xfrm>
            <a:custGeom>
              <a:avLst/>
              <a:gdLst/>
              <a:ahLst/>
              <a:cxnLst/>
              <a:rect l="l" t="t" r="r" b="b"/>
              <a:pathLst>
                <a:path w="0" h="10795">
                  <a:moveTo>
                    <a:pt x="0" y="1023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9" name="object 379" descr=""/>
            <p:cNvSpPr/>
            <p:nvPr/>
          </p:nvSpPr>
          <p:spPr>
            <a:xfrm>
              <a:off x="17777703" y="7000201"/>
              <a:ext cx="0" cy="10795"/>
            </a:xfrm>
            <a:custGeom>
              <a:avLst/>
              <a:gdLst/>
              <a:ahLst/>
              <a:cxnLst/>
              <a:rect l="l" t="t" r="r" b="b"/>
              <a:pathLst>
                <a:path w="0" h="10795">
                  <a:moveTo>
                    <a:pt x="0" y="0"/>
                  </a:moveTo>
                  <a:lnTo>
                    <a:pt x="0" y="10238"/>
                  </a:lnTo>
                </a:path>
              </a:pathLst>
            </a:custGeom>
            <a:solidFill>
              <a:srgbClr val="689EC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0" name="object 380" descr=""/>
            <p:cNvSpPr/>
            <p:nvPr/>
          </p:nvSpPr>
          <p:spPr>
            <a:xfrm>
              <a:off x="17777707" y="7000200"/>
              <a:ext cx="0" cy="10795"/>
            </a:xfrm>
            <a:custGeom>
              <a:avLst/>
              <a:gdLst/>
              <a:ahLst/>
              <a:cxnLst/>
              <a:rect l="l" t="t" r="r" b="b"/>
              <a:pathLst>
                <a:path w="0" h="10795">
                  <a:moveTo>
                    <a:pt x="0" y="1023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1" name="object 381" descr=""/>
            <p:cNvSpPr/>
            <p:nvPr/>
          </p:nvSpPr>
          <p:spPr>
            <a:xfrm>
              <a:off x="17818188" y="7000201"/>
              <a:ext cx="0" cy="10795"/>
            </a:xfrm>
            <a:custGeom>
              <a:avLst/>
              <a:gdLst/>
              <a:ahLst/>
              <a:cxnLst/>
              <a:rect l="l" t="t" r="r" b="b"/>
              <a:pathLst>
                <a:path w="0" h="10795">
                  <a:moveTo>
                    <a:pt x="0" y="0"/>
                  </a:moveTo>
                  <a:lnTo>
                    <a:pt x="0" y="10238"/>
                  </a:lnTo>
                </a:path>
              </a:pathLst>
            </a:custGeom>
            <a:solidFill>
              <a:srgbClr val="689EC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2" name="object 382" descr=""/>
            <p:cNvSpPr/>
            <p:nvPr/>
          </p:nvSpPr>
          <p:spPr>
            <a:xfrm>
              <a:off x="17818187" y="7000200"/>
              <a:ext cx="0" cy="10795"/>
            </a:xfrm>
            <a:custGeom>
              <a:avLst/>
              <a:gdLst/>
              <a:ahLst/>
              <a:cxnLst/>
              <a:rect l="l" t="t" r="r" b="b"/>
              <a:pathLst>
                <a:path w="0" h="10795">
                  <a:moveTo>
                    <a:pt x="0" y="1023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3" name="object 383" descr=""/>
            <p:cNvSpPr/>
            <p:nvPr/>
          </p:nvSpPr>
          <p:spPr>
            <a:xfrm>
              <a:off x="17857151" y="7000201"/>
              <a:ext cx="0" cy="10795"/>
            </a:xfrm>
            <a:custGeom>
              <a:avLst/>
              <a:gdLst/>
              <a:ahLst/>
              <a:cxnLst/>
              <a:rect l="l" t="t" r="r" b="b"/>
              <a:pathLst>
                <a:path w="0" h="10795">
                  <a:moveTo>
                    <a:pt x="0" y="0"/>
                  </a:moveTo>
                  <a:lnTo>
                    <a:pt x="0" y="10238"/>
                  </a:lnTo>
                </a:path>
              </a:pathLst>
            </a:custGeom>
            <a:solidFill>
              <a:srgbClr val="689EC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4" name="object 384" descr=""/>
            <p:cNvSpPr/>
            <p:nvPr/>
          </p:nvSpPr>
          <p:spPr>
            <a:xfrm>
              <a:off x="17857156" y="7000200"/>
              <a:ext cx="0" cy="10795"/>
            </a:xfrm>
            <a:custGeom>
              <a:avLst/>
              <a:gdLst/>
              <a:ahLst/>
              <a:cxnLst/>
              <a:rect l="l" t="t" r="r" b="b"/>
              <a:pathLst>
                <a:path w="0" h="10795">
                  <a:moveTo>
                    <a:pt x="0" y="1023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5" name="object 385" descr=""/>
            <p:cNvSpPr/>
            <p:nvPr/>
          </p:nvSpPr>
          <p:spPr>
            <a:xfrm>
              <a:off x="17936838" y="7000201"/>
              <a:ext cx="0" cy="10795"/>
            </a:xfrm>
            <a:custGeom>
              <a:avLst/>
              <a:gdLst/>
              <a:ahLst/>
              <a:cxnLst/>
              <a:rect l="l" t="t" r="r" b="b"/>
              <a:pathLst>
                <a:path w="0" h="10795">
                  <a:moveTo>
                    <a:pt x="0" y="0"/>
                  </a:moveTo>
                  <a:lnTo>
                    <a:pt x="0" y="10238"/>
                  </a:lnTo>
                </a:path>
              </a:pathLst>
            </a:custGeom>
            <a:solidFill>
              <a:srgbClr val="689EC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6" name="object 386" descr=""/>
            <p:cNvSpPr/>
            <p:nvPr/>
          </p:nvSpPr>
          <p:spPr>
            <a:xfrm>
              <a:off x="17936841" y="7000200"/>
              <a:ext cx="0" cy="10795"/>
            </a:xfrm>
            <a:custGeom>
              <a:avLst/>
              <a:gdLst/>
              <a:ahLst/>
              <a:cxnLst/>
              <a:rect l="l" t="t" r="r" b="b"/>
              <a:pathLst>
                <a:path w="0" h="10795">
                  <a:moveTo>
                    <a:pt x="0" y="1023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7" name="object 387" descr=""/>
            <p:cNvSpPr/>
            <p:nvPr/>
          </p:nvSpPr>
          <p:spPr>
            <a:xfrm>
              <a:off x="17977318" y="7000201"/>
              <a:ext cx="0" cy="10795"/>
            </a:xfrm>
            <a:custGeom>
              <a:avLst/>
              <a:gdLst/>
              <a:ahLst/>
              <a:cxnLst/>
              <a:rect l="l" t="t" r="r" b="b"/>
              <a:pathLst>
                <a:path w="0" h="10795">
                  <a:moveTo>
                    <a:pt x="0" y="0"/>
                  </a:moveTo>
                  <a:lnTo>
                    <a:pt x="0" y="10238"/>
                  </a:lnTo>
                </a:path>
              </a:pathLst>
            </a:custGeom>
            <a:solidFill>
              <a:srgbClr val="689EC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8" name="object 388" descr=""/>
            <p:cNvSpPr/>
            <p:nvPr/>
          </p:nvSpPr>
          <p:spPr>
            <a:xfrm>
              <a:off x="17977321" y="7000200"/>
              <a:ext cx="0" cy="10795"/>
            </a:xfrm>
            <a:custGeom>
              <a:avLst/>
              <a:gdLst/>
              <a:ahLst/>
              <a:cxnLst/>
              <a:rect l="l" t="t" r="r" b="b"/>
              <a:pathLst>
                <a:path w="0" h="10795">
                  <a:moveTo>
                    <a:pt x="0" y="1023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9" name="object 389" descr=""/>
            <p:cNvSpPr/>
            <p:nvPr/>
          </p:nvSpPr>
          <p:spPr>
            <a:xfrm>
              <a:off x="18017801" y="7000201"/>
              <a:ext cx="0" cy="10795"/>
            </a:xfrm>
            <a:custGeom>
              <a:avLst/>
              <a:gdLst/>
              <a:ahLst/>
              <a:cxnLst/>
              <a:rect l="l" t="t" r="r" b="b"/>
              <a:pathLst>
                <a:path w="0" h="10795">
                  <a:moveTo>
                    <a:pt x="0" y="0"/>
                  </a:moveTo>
                  <a:lnTo>
                    <a:pt x="0" y="10238"/>
                  </a:lnTo>
                </a:path>
              </a:pathLst>
            </a:custGeom>
            <a:solidFill>
              <a:srgbClr val="689EC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0" name="object 390" descr=""/>
            <p:cNvSpPr/>
            <p:nvPr/>
          </p:nvSpPr>
          <p:spPr>
            <a:xfrm>
              <a:off x="18017801" y="7000200"/>
              <a:ext cx="0" cy="10795"/>
            </a:xfrm>
            <a:custGeom>
              <a:avLst/>
              <a:gdLst/>
              <a:ahLst/>
              <a:cxnLst/>
              <a:rect l="l" t="t" r="r" b="b"/>
              <a:pathLst>
                <a:path w="0" h="10795">
                  <a:moveTo>
                    <a:pt x="0" y="1023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1" name="object 391" descr=""/>
            <p:cNvSpPr/>
            <p:nvPr/>
          </p:nvSpPr>
          <p:spPr>
            <a:xfrm>
              <a:off x="18056770" y="7000201"/>
              <a:ext cx="0" cy="10795"/>
            </a:xfrm>
            <a:custGeom>
              <a:avLst/>
              <a:gdLst/>
              <a:ahLst/>
              <a:cxnLst/>
              <a:rect l="l" t="t" r="r" b="b"/>
              <a:pathLst>
                <a:path w="0" h="10795">
                  <a:moveTo>
                    <a:pt x="0" y="0"/>
                  </a:moveTo>
                  <a:lnTo>
                    <a:pt x="0" y="10238"/>
                  </a:lnTo>
                </a:path>
              </a:pathLst>
            </a:custGeom>
            <a:solidFill>
              <a:srgbClr val="689EC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2" name="object 392" descr=""/>
            <p:cNvSpPr/>
            <p:nvPr/>
          </p:nvSpPr>
          <p:spPr>
            <a:xfrm>
              <a:off x="18056768" y="7000200"/>
              <a:ext cx="0" cy="10795"/>
            </a:xfrm>
            <a:custGeom>
              <a:avLst/>
              <a:gdLst/>
              <a:ahLst/>
              <a:cxnLst/>
              <a:rect l="l" t="t" r="r" b="b"/>
              <a:pathLst>
                <a:path w="0" h="10795">
                  <a:moveTo>
                    <a:pt x="0" y="1023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3" name="object 393" descr=""/>
            <p:cNvSpPr/>
            <p:nvPr/>
          </p:nvSpPr>
          <p:spPr>
            <a:xfrm>
              <a:off x="18137728" y="7000201"/>
              <a:ext cx="0" cy="10795"/>
            </a:xfrm>
            <a:custGeom>
              <a:avLst/>
              <a:gdLst/>
              <a:ahLst/>
              <a:cxnLst/>
              <a:rect l="l" t="t" r="r" b="b"/>
              <a:pathLst>
                <a:path w="0" h="10795">
                  <a:moveTo>
                    <a:pt x="0" y="0"/>
                  </a:moveTo>
                  <a:lnTo>
                    <a:pt x="0" y="10238"/>
                  </a:lnTo>
                </a:path>
              </a:pathLst>
            </a:custGeom>
            <a:solidFill>
              <a:srgbClr val="689EC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4" name="object 394" descr=""/>
            <p:cNvSpPr/>
            <p:nvPr/>
          </p:nvSpPr>
          <p:spPr>
            <a:xfrm>
              <a:off x="18137728" y="7000200"/>
              <a:ext cx="0" cy="10795"/>
            </a:xfrm>
            <a:custGeom>
              <a:avLst/>
              <a:gdLst/>
              <a:ahLst/>
              <a:cxnLst/>
              <a:rect l="l" t="t" r="r" b="b"/>
              <a:pathLst>
                <a:path w="0" h="10795">
                  <a:moveTo>
                    <a:pt x="0" y="1023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5" name="object 395" descr=""/>
            <p:cNvSpPr/>
            <p:nvPr/>
          </p:nvSpPr>
          <p:spPr>
            <a:xfrm>
              <a:off x="18178206" y="7000201"/>
              <a:ext cx="0" cy="10795"/>
            </a:xfrm>
            <a:custGeom>
              <a:avLst/>
              <a:gdLst/>
              <a:ahLst/>
              <a:cxnLst/>
              <a:rect l="l" t="t" r="r" b="b"/>
              <a:pathLst>
                <a:path w="0" h="10795">
                  <a:moveTo>
                    <a:pt x="0" y="0"/>
                  </a:moveTo>
                  <a:lnTo>
                    <a:pt x="0" y="10238"/>
                  </a:lnTo>
                </a:path>
              </a:pathLst>
            </a:custGeom>
            <a:solidFill>
              <a:srgbClr val="689EC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6" name="object 396" descr=""/>
            <p:cNvSpPr/>
            <p:nvPr/>
          </p:nvSpPr>
          <p:spPr>
            <a:xfrm>
              <a:off x="18178208" y="7000200"/>
              <a:ext cx="0" cy="10795"/>
            </a:xfrm>
            <a:custGeom>
              <a:avLst/>
              <a:gdLst/>
              <a:ahLst/>
              <a:cxnLst/>
              <a:rect l="l" t="t" r="r" b="b"/>
              <a:pathLst>
                <a:path w="0" h="10795">
                  <a:moveTo>
                    <a:pt x="0" y="1023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7" name="object 397" descr=""/>
            <p:cNvSpPr/>
            <p:nvPr/>
          </p:nvSpPr>
          <p:spPr>
            <a:xfrm>
              <a:off x="18218684" y="7000201"/>
              <a:ext cx="0" cy="10795"/>
            </a:xfrm>
            <a:custGeom>
              <a:avLst/>
              <a:gdLst/>
              <a:ahLst/>
              <a:cxnLst/>
              <a:rect l="l" t="t" r="r" b="b"/>
              <a:pathLst>
                <a:path w="0" h="10795">
                  <a:moveTo>
                    <a:pt x="0" y="0"/>
                  </a:moveTo>
                  <a:lnTo>
                    <a:pt x="0" y="10238"/>
                  </a:lnTo>
                </a:path>
              </a:pathLst>
            </a:custGeom>
            <a:solidFill>
              <a:srgbClr val="689EC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8" name="object 398" descr=""/>
            <p:cNvSpPr/>
            <p:nvPr/>
          </p:nvSpPr>
          <p:spPr>
            <a:xfrm>
              <a:off x="18218688" y="7000200"/>
              <a:ext cx="0" cy="10795"/>
            </a:xfrm>
            <a:custGeom>
              <a:avLst/>
              <a:gdLst/>
              <a:ahLst/>
              <a:cxnLst/>
              <a:rect l="l" t="t" r="r" b="b"/>
              <a:pathLst>
                <a:path w="0" h="10795">
                  <a:moveTo>
                    <a:pt x="0" y="1023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9" name="object 399" descr=""/>
            <p:cNvSpPr/>
            <p:nvPr/>
          </p:nvSpPr>
          <p:spPr>
            <a:xfrm>
              <a:off x="18257653" y="7000201"/>
              <a:ext cx="0" cy="10795"/>
            </a:xfrm>
            <a:custGeom>
              <a:avLst/>
              <a:gdLst/>
              <a:ahLst/>
              <a:cxnLst/>
              <a:rect l="l" t="t" r="r" b="b"/>
              <a:pathLst>
                <a:path w="0" h="10795">
                  <a:moveTo>
                    <a:pt x="0" y="0"/>
                  </a:moveTo>
                  <a:lnTo>
                    <a:pt x="0" y="10238"/>
                  </a:lnTo>
                </a:path>
              </a:pathLst>
            </a:custGeom>
            <a:solidFill>
              <a:srgbClr val="689EC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0" name="object 400" descr=""/>
            <p:cNvSpPr/>
            <p:nvPr/>
          </p:nvSpPr>
          <p:spPr>
            <a:xfrm>
              <a:off x="18257655" y="7000200"/>
              <a:ext cx="0" cy="10795"/>
            </a:xfrm>
            <a:custGeom>
              <a:avLst/>
              <a:gdLst/>
              <a:ahLst/>
              <a:cxnLst/>
              <a:rect l="l" t="t" r="r" b="b"/>
              <a:pathLst>
                <a:path w="0" h="10795">
                  <a:moveTo>
                    <a:pt x="0" y="1023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1" name="object 401" descr=""/>
            <p:cNvSpPr/>
            <p:nvPr/>
          </p:nvSpPr>
          <p:spPr>
            <a:xfrm>
              <a:off x="18338772" y="7000201"/>
              <a:ext cx="0" cy="10795"/>
            </a:xfrm>
            <a:custGeom>
              <a:avLst/>
              <a:gdLst/>
              <a:ahLst/>
              <a:cxnLst/>
              <a:rect l="l" t="t" r="r" b="b"/>
              <a:pathLst>
                <a:path w="0" h="10795">
                  <a:moveTo>
                    <a:pt x="0" y="0"/>
                  </a:moveTo>
                  <a:lnTo>
                    <a:pt x="0" y="10238"/>
                  </a:lnTo>
                </a:path>
              </a:pathLst>
            </a:custGeom>
            <a:solidFill>
              <a:srgbClr val="689EC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2" name="object 402" descr=""/>
            <p:cNvSpPr/>
            <p:nvPr/>
          </p:nvSpPr>
          <p:spPr>
            <a:xfrm>
              <a:off x="18338774" y="7000200"/>
              <a:ext cx="0" cy="10795"/>
            </a:xfrm>
            <a:custGeom>
              <a:avLst/>
              <a:gdLst/>
              <a:ahLst/>
              <a:cxnLst/>
              <a:rect l="l" t="t" r="r" b="b"/>
              <a:pathLst>
                <a:path w="0" h="10795">
                  <a:moveTo>
                    <a:pt x="0" y="1023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3" name="object 403" descr=""/>
            <p:cNvSpPr/>
            <p:nvPr/>
          </p:nvSpPr>
          <p:spPr>
            <a:xfrm>
              <a:off x="18379255" y="7000201"/>
              <a:ext cx="0" cy="10795"/>
            </a:xfrm>
            <a:custGeom>
              <a:avLst/>
              <a:gdLst/>
              <a:ahLst/>
              <a:cxnLst/>
              <a:rect l="l" t="t" r="r" b="b"/>
              <a:pathLst>
                <a:path w="0" h="10795">
                  <a:moveTo>
                    <a:pt x="0" y="0"/>
                  </a:moveTo>
                  <a:lnTo>
                    <a:pt x="0" y="10238"/>
                  </a:lnTo>
                </a:path>
              </a:pathLst>
            </a:custGeom>
            <a:solidFill>
              <a:srgbClr val="689EC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4" name="object 404" descr=""/>
            <p:cNvSpPr/>
            <p:nvPr/>
          </p:nvSpPr>
          <p:spPr>
            <a:xfrm>
              <a:off x="18379252" y="7000200"/>
              <a:ext cx="0" cy="10795"/>
            </a:xfrm>
            <a:custGeom>
              <a:avLst/>
              <a:gdLst/>
              <a:ahLst/>
              <a:cxnLst/>
              <a:rect l="l" t="t" r="r" b="b"/>
              <a:pathLst>
                <a:path w="0" h="10795">
                  <a:moveTo>
                    <a:pt x="0" y="1023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5" name="object 405" descr=""/>
            <p:cNvSpPr/>
            <p:nvPr/>
          </p:nvSpPr>
          <p:spPr>
            <a:xfrm>
              <a:off x="18419729" y="7000201"/>
              <a:ext cx="0" cy="10795"/>
            </a:xfrm>
            <a:custGeom>
              <a:avLst/>
              <a:gdLst/>
              <a:ahLst/>
              <a:cxnLst/>
              <a:rect l="l" t="t" r="r" b="b"/>
              <a:pathLst>
                <a:path w="0" h="10795">
                  <a:moveTo>
                    <a:pt x="0" y="0"/>
                  </a:moveTo>
                  <a:lnTo>
                    <a:pt x="0" y="10238"/>
                  </a:lnTo>
                </a:path>
              </a:pathLst>
            </a:custGeom>
            <a:solidFill>
              <a:srgbClr val="689EC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6" name="object 406" descr=""/>
            <p:cNvSpPr/>
            <p:nvPr/>
          </p:nvSpPr>
          <p:spPr>
            <a:xfrm>
              <a:off x="18419732" y="7000200"/>
              <a:ext cx="0" cy="10795"/>
            </a:xfrm>
            <a:custGeom>
              <a:avLst/>
              <a:gdLst/>
              <a:ahLst/>
              <a:cxnLst/>
              <a:rect l="l" t="t" r="r" b="b"/>
              <a:pathLst>
                <a:path w="0" h="10795">
                  <a:moveTo>
                    <a:pt x="0" y="1023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7" name="object 407" descr=""/>
            <p:cNvSpPr/>
            <p:nvPr/>
          </p:nvSpPr>
          <p:spPr>
            <a:xfrm>
              <a:off x="18458702" y="7000201"/>
              <a:ext cx="0" cy="10795"/>
            </a:xfrm>
            <a:custGeom>
              <a:avLst/>
              <a:gdLst/>
              <a:ahLst/>
              <a:cxnLst/>
              <a:rect l="l" t="t" r="r" b="b"/>
              <a:pathLst>
                <a:path w="0" h="10795">
                  <a:moveTo>
                    <a:pt x="0" y="0"/>
                  </a:moveTo>
                  <a:lnTo>
                    <a:pt x="0" y="10238"/>
                  </a:lnTo>
                </a:path>
              </a:pathLst>
            </a:custGeom>
            <a:solidFill>
              <a:srgbClr val="689EC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8" name="object 408" descr=""/>
            <p:cNvSpPr/>
            <p:nvPr/>
          </p:nvSpPr>
          <p:spPr>
            <a:xfrm>
              <a:off x="18458701" y="7000200"/>
              <a:ext cx="0" cy="10795"/>
            </a:xfrm>
            <a:custGeom>
              <a:avLst/>
              <a:gdLst/>
              <a:ahLst/>
              <a:cxnLst/>
              <a:rect l="l" t="t" r="r" b="b"/>
              <a:pathLst>
                <a:path w="0" h="10795">
                  <a:moveTo>
                    <a:pt x="0" y="1023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9" name="object 409" descr=""/>
            <p:cNvSpPr/>
            <p:nvPr/>
          </p:nvSpPr>
          <p:spPr>
            <a:xfrm>
              <a:off x="18538385" y="7000201"/>
              <a:ext cx="0" cy="10795"/>
            </a:xfrm>
            <a:custGeom>
              <a:avLst/>
              <a:gdLst/>
              <a:ahLst/>
              <a:cxnLst/>
              <a:rect l="l" t="t" r="r" b="b"/>
              <a:pathLst>
                <a:path w="0" h="10795">
                  <a:moveTo>
                    <a:pt x="0" y="0"/>
                  </a:moveTo>
                  <a:lnTo>
                    <a:pt x="0" y="10238"/>
                  </a:lnTo>
                </a:path>
              </a:pathLst>
            </a:custGeom>
            <a:solidFill>
              <a:srgbClr val="689EC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0" name="object 410" descr=""/>
            <p:cNvSpPr/>
            <p:nvPr/>
          </p:nvSpPr>
          <p:spPr>
            <a:xfrm>
              <a:off x="18538386" y="7000200"/>
              <a:ext cx="0" cy="10795"/>
            </a:xfrm>
            <a:custGeom>
              <a:avLst/>
              <a:gdLst/>
              <a:ahLst/>
              <a:cxnLst/>
              <a:rect l="l" t="t" r="r" b="b"/>
              <a:pathLst>
                <a:path w="0" h="10795">
                  <a:moveTo>
                    <a:pt x="0" y="1023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1" name="object 411" descr=""/>
            <p:cNvSpPr/>
            <p:nvPr/>
          </p:nvSpPr>
          <p:spPr>
            <a:xfrm>
              <a:off x="18578870" y="7000201"/>
              <a:ext cx="0" cy="10795"/>
            </a:xfrm>
            <a:custGeom>
              <a:avLst/>
              <a:gdLst/>
              <a:ahLst/>
              <a:cxnLst/>
              <a:rect l="l" t="t" r="r" b="b"/>
              <a:pathLst>
                <a:path w="0" h="10795">
                  <a:moveTo>
                    <a:pt x="0" y="0"/>
                  </a:moveTo>
                  <a:lnTo>
                    <a:pt x="0" y="10238"/>
                  </a:lnTo>
                </a:path>
              </a:pathLst>
            </a:custGeom>
            <a:solidFill>
              <a:srgbClr val="689EC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2" name="object 412" descr=""/>
            <p:cNvSpPr/>
            <p:nvPr/>
          </p:nvSpPr>
          <p:spPr>
            <a:xfrm>
              <a:off x="18578866" y="7000200"/>
              <a:ext cx="0" cy="10795"/>
            </a:xfrm>
            <a:custGeom>
              <a:avLst/>
              <a:gdLst/>
              <a:ahLst/>
              <a:cxnLst/>
              <a:rect l="l" t="t" r="r" b="b"/>
              <a:pathLst>
                <a:path w="0" h="10795">
                  <a:moveTo>
                    <a:pt x="0" y="1023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3" name="object 413" descr=""/>
            <p:cNvSpPr/>
            <p:nvPr/>
          </p:nvSpPr>
          <p:spPr>
            <a:xfrm>
              <a:off x="18619347" y="7000201"/>
              <a:ext cx="0" cy="10795"/>
            </a:xfrm>
            <a:custGeom>
              <a:avLst/>
              <a:gdLst/>
              <a:ahLst/>
              <a:cxnLst/>
              <a:rect l="l" t="t" r="r" b="b"/>
              <a:pathLst>
                <a:path w="0" h="10795">
                  <a:moveTo>
                    <a:pt x="0" y="0"/>
                  </a:moveTo>
                  <a:lnTo>
                    <a:pt x="0" y="10238"/>
                  </a:lnTo>
                </a:path>
              </a:pathLst>
            </a:custGeom>
            <a:solidFill>
              <a:srgbClr val="689EC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4" name="object 414" descr=""/>
            <p:cNvSpPr/>
            <p:nvPr/>
          </p:nvSpPr>
          <p:spPr>
            <a:xfrm>
              <a:off x="18619346" y="7000200"/>
              <a:ext cx="0" cy="10795"/>
            </a:xfrm>
            <a:custGeom>
              <a:avLst/>
              <a:gdLst/>
              <a:ahLst/>
              <a:cxnLst/>
              <a:rect l="l" t="t" r="r" b="b"/>
              <a:pathLst>
                <a:path w="0" h="10795">
                  <a:moveTo>
                    <a:pt x="0" y="1023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5" name="object 415" descr=""/>
            <p:cNvSpPr/>
            <p:nvPr/>
          </p:nvSpPr>
          <p:spPr>
            <a:xfrm>
              <a:off x="18658317" y="7000201"/>
              <a:ext cx="0" cy="10795"/>
            </a:xfrm>
            <a:custGeom>
              <a:avLst/>
              <a:gdLst/>
              <a:ahLst/>
              <a:cxnLst/>
              <a:rect l="l" t="t" r="r" b="b"/>
              <a:pathLst>
                <a:path w="0" h="10795">
                  <a:moveTo>
                    <a:pt x="0" y="0"/>
                  </a:moveTo>
                  <a:lnTo>
                    <a:pt x="0" y="10238"/>
                  </a:lnTo>
                </a:path>
              </a:pathLst>
            </a:custGeom>
            <a:solidFill>
              <a:srgbClr val="689EC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6" name="object 416" descr=""/>
            <p:cNvSpPr/>
            <p:nvPr/>
          </p:nvSpPr>
          <p:spPr>
            <a:xfrm>
              <a:off x="18658313" y="7000200"/>
              <a:ext cx="0" cy="10795"/>
            </a:xfrm>
            <a:custGeom>
              <a:avLst/>
              <a:gdLst/>
              <a:ahLst/>
              <a:cxnLst/>
              <a:rect l="l" t="t" r="r" b="b"/>
              <a:pathLst>
                <a:path w="0" h="10795">
                  <a:moveTo>
                    <a:pt x="0" y="1023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7" name="object 417" descr=""/>
            <p:cNvSpPr/>
            <p:nvPr/>
          </p:nvSpPr>
          <p:spPr>
            <a:xfrm>
              <a:off x="18737999" y="7001746"/>
              <a:ext cx="0" cy="10795"/>
            </a:xfrm>
            <a:custGeom>
              <a:avLst/>
              <a:gdLst/>
              <a:ahLst/>
              <a:cxnLst/>
              <a:rect l="l" t="t" r="r" b="b"/>
              <a:pathLst>
                <a:path w="0" h="10795">
                  <a:moveTo>
                    <a:pt x="0" y="0"/>
                  </a:moveTo>
                  <a:lnTo>
                    <a:pt x="0" y="10234"/>
                  </a:lnTo>
                </a:path>
              </a:pathLst>
            </a:custGeom>
            <a:solidFill>
              <a:srgbClr val="689EC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8" name="object 418" descr=""/>
            <p:cNvSpPr/>
            <p:nvPr/>
          </p:nvSpPr>
          <p:spPr>
            <a:xfrm>
              <a:off x="18738001" y="7001741"/>
              <a:ext cx="0" cy="10795"/>
            </a:xfrm>
            <a:custGeom>
              <a:avLst/>
              <a:gdLst/>
              <a:ahLst/>
              <a:cxnLst/>
              <a:rect l="l" t="t" r="r" b="b"/>
              <a:pathLst>
                <a:path w="0" h="10795">
                  <a:moveTo>
                    <a:pt x="0" y="1023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9" name="object 419" descr=""/>
            <p:cNvSpPr/>
            <p:nvPr/>
          </p:nvSpPr>
          <p:spPr>
            <a:xfrm>
              <a:off x="18778482" y="7001746"/>
              <a:ext cx="0" cy="10795"/>
            </a:xfrm>
            <a:custGeom>
              <a:avLst/>
              <a:gdLst/>
              <a:ahLst/>
              <a:cxnLst/>
              <a:rect l="l" t="t" r="r" b="b"/>
              <a:pathLst>
                <a:path w="0" h="10795">
                  <a:moveTo>
                    <a:pt x="0" y="0"/>
                  </a:moveTo>
                  <a:lnTo>
                    <a:pt x="0" y="10234"/>
                  </a:lnTo>
                </a:path>
              </a:pathLst>
            </a:custGeom>
            <a:solidFill>
              <a:srgbClr val="689EC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0" name="object 420" descr=""/>
            <p:cNvSpPr/>
            <p:nvPr/>
          </p:nvSpPr>
          <p:spPr>
            <a:xfrm>
              <a:off x="18778480" y="7001741"/>
              <a:ext cx="0" cy="10795"/>
            </a:xfrm>
            <a:custGeom>
              <a:avLst/>
              <a:gdLst/>
              <a:ahLst/>
              <a:cxnLst/>
              <a:rect l="l" t="t" r="r" b="b"/>
              <a:pathLst>
                <a:path w="0" h="10795">
                  <a:moveTo>
                    <a:pt x="0" y="1023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1" name="object 421" descr=""/>
            <p:cNvSpPr/>
            <p:nvPr/>
          </p:nvSpPr>
          <p:spPr>
            <a:xfrm>
              <a:off x="18818957" y="7001746"/>
              <a:ext cx="0" cy="10795"/>
            </a:xfrm>
            <a:custGeom>
              <a:avLst/>
              <a:gdLst/>
              <a:ahLst/>
              <a:cxnLst/>
              <a:rect l="l" t="t" r="r" b="b"/>
              <a:pathLst>
                <a:path w="0" h="10795">
                  <a:moveTo>
                    <a:pt x="0" y="0"/>
                  </a:moveTo>
                  <a:lnTo>
                    <a:pt x="0" y="10234"/>
                  </a:lnTo>
                </a:path>
              </a:pathLst>
            </a:custGeom>
            <a:solidFill>
              <a:srgbClr val="689EC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2" name="object 422" descr=""/>
            <p:cNvSpPr/>
            <p:nvPr/>
          </p:nvSpPr>
          <p:spPr>
            <a:xfrm>
              <a:off x="18818959" y="7001741"/>
              <a:ext cx="0" cy="10795"/>
            </a:xfrm>
            <a:custGeom>
              <a:avLst/>
              <a:gdLst/>
              <a:ahLst/>
              <a:cxnLst/>
              <a:rect l="l" t="t" r="r" b="b"/>
              <a:pathLst>
                <a:path w="0" h="10795">
                  <a:moveTo>
                    <a:pt x="0" y="1023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3" name="object 423" descr=""/>
            <p:cNvSpPr/>
            <p:nvPr/>
          </p:nvSpPr>
          <p:spPr>
            <a:xfrm>
              <a:off x="18857929" y="7001746"/>
              <a:ext cx="0" cy="10795"/>
            </a:xfrm>
            <a:custGeom>
              <a:avLst/>
              <a:gdLst/>
              <a:ahLst/>
              <a:cxnLst/>
              <a:rect l="l" t="t" r="r" b="b"/>
              <a:pathLst>
                <a:path w="0" h="10795">
                  <a:moveTo>
                    <a:pt x="0" y="0"/>
                  </a:moveTo>
                  <a:lnTo>
                    <a:pt x="0" y="10234"/>
                  </a:lnTo>
                </a:path>
              </a:pathLst>
            </a:custGeom>
            <a:solidFill>
              <a:srgbClr val="689EC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4" name="object 424" descr=""/>
            <p:cNvSpPr/>
            <p:nvPr/>
          </p:nvSpPr>
          <p:spPr>
            <a:xfrm>
              <a:off x="18857928" y="7001741"/>
              <a:ext cx="0" cy="10795"/>
            </a:xfrm>
            <a:custGeom>
              <a:avLst/>
              <a:gdLst/>
              <a:ahLst/>
              <a:cxnLst/>
              <a:rect l="l" t="t" r="r" b="b"/>
              <a:pathLst>
                <a:path w="0" h="10795">
                  <a:moveTo>
                    <a:pt x="0" y="1023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5" name="object 425" descr=""/>
            <p:cNvSpPr/>
            <p:nvPr/>
          </p:nvSpPr>
          <p:spPr>
            <a:xfrm>
              <a:off x="18938887" y="7000201"/>
              <a:ext cx="0" cy="10795"/>
            </a:xfrm>
            <a:custGeom>
              <a:avLst/>
              <a:gdLst/>
              <a:ahLst/>
              <a:cxnLst/>
              <a:rect l="l" t="t" r="r" b="b"/>
              <a:pathLst>
                <a:path w="0" h="10795">
                  <a:moveTo>
                    <a:pt x="0" y="0"/>
                  </a:moveTo>
                  <a:lnTo>
                    <a:pt x="0" y="10238"/>
                  </a:lnTo>
                </a:path>
              </a:pathLst>
            </a:custGeom>
            <a:solidFill>
              <a:srgbClr val="689EC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6" name="object 426" descr=""/>
            <p:cNvSpPr/>
            <p:nvPr/>
          </p:nvSpPr>
          <p:spPr>
            <a:xfrm>
              <a:off x="18938887" y="7000200"/>
              <a:ext cx="0" cy="10795"/>
            </a:xfrm>
            <a:custGeom>
              <a:avLst/>
              <a:gdLst/>
              <a:ahLst/>
              <a:cxnLst/>
              <a:rect l="l" t="t" r="r" b="b"/>
              <a:pathLst>
                <a:path w="0" h="10795">
                  <a:moveTo>
                    <a:pt x="0" y="1023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7" name="object 427" descr=""/>
            <p:cNvSpPr/>
            <p:nvPr/>
          </p:nvSpPr>
          <p:spPr>
            <a:xfrm>
              <a:off x="18979365" y="7000201"/>
              <a:ext cx="0" cy="10795"/>
            </a:xfrm>
            <a:custGeom>
              <a:avLst/>
              <a:gdLst/>
              <a:ahLst/>
              <a:cxnLst/>
              <a:rect l="l" t="t" r="r" b="b"/>
              <a:pathLst>
                <a:path w="0" h="10795">
                  <a:moveTo>
                    <a:pt x="0" y="0"/>
                  </a:moveTo>
                  <a:lnTo>
                    <a:pt x="0" y="10238"/>
                  </a:lnTo>
                </a:path>
              </a:pathLst>
            </a:custGeom>
            <a:solidFill>
              <a:srgbClr val="689EC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8" name="object 428" descr=""/>
            <p:cNvSpPr/>
            <p:nvPr/>
          </p:nvSpPr>
          <p:spPr>
            <a:xfrm>
              <a:off x="18979365" y="7000200"/>
              <a:ext cx="0" cy="10795"/>
            </a:xfrm>
            <a:custGeom>
              <a:avLst/>
              <a:gdLst/>
              <a:ahLst/>
              <a:cxnLst/>
              <a:rect l="l" t="t" r="r" b="b"/>
              <a:pathLst>
                <a:path w="0" h="10795">
                  <a:moveTo>
                    <a:pt x="0" y="1023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9" name="object 429" descr=""/>
            <p:cNvSpPr/>
            <p:nvPr/>
          </p:nvSpPr>
          <p:spPr>
            <a:xfrm>
              <a:off x="19019845" y="7000201"/>
              <a:ext cx="0" cy="10795"/>
            </a:xfrm>
            <a:custGeom>
              <a:avLst/>
              <a:gdLst/>
              <a:ahLst/>
              <a:cxnLst/>
              <a:rect l="l" t="t" r="r" b="b"/>
              <a:pathLst>
                <a:path w="0" h="10795">
                  <a:moveTo>
                    <a:pt x="0" y="0"/>
                  </a:moveTo>
                  <a:lnTo>
                    <a:pt x="0" y="10238"/>
                  </a:lnTo>
                </a:path>
              </a:pathLst>
            </a:custGeom>
            <a:solidFill>
              <a:srgbClr val="689EC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0" name="object 430" descr=""/>
            <p:cNvSpPr/>
            <p:nvPr/>
          </p:nvSpPr>
          <p:spPr>
            <a:xfrm>
              <a:off x="19019845" y="7000200"/>
              <a:ext cx="0" cy="10795"/>
            </a:xfrm>
            <a:custGeom>
              <a:avLst/>
              <a:gdLst/>
              <a:ahLst/>
              <a:cxnLst/>
              <a:rect l="l" t="t" r="r" b="b"/>
              <a:pathLst>
                <a:path w="0" h="10795">
                  <a:moveTo>
                    <a:pt x="0" y="1023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1" name="object 431" descr=""/>
            <p:cNvSpPr/>
            <p:nvPr/>
          </p:nvSpPr>
          <p:spPr>
            <a:xfrm>
              <a:off x="19058813" y="7000201"/>
              <a:ext cx="0" cy="10795"/>
            </a:xfrm>
            <a:custGeom>
              <a:avLst/>
              <a:gdLst/>
              <a:ahLst/>
              <a:cxnLst/>
              <a:rect l="l" t="t" r="r" b="b"/>
              <a:pathLst>
                <a:path w="0" h="10795">
                  <a:moveTo>
                    <a:pt x="0" y="0"/>
                  </a:moveTo>
                  <a:lnTo>
                    <a:pt x="0" y="10238"/>
                  </a:lnTo>
                </a:path>
              </a:pathLst>
            </a:custGeom>
            <a:solidFill>
              <a:srgbClr val="689EC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2" name="object 432" descr=""/>
            <p:cNvSpPr/>
            <p:nvPr/>
          </p:nvSpPr>
          <p:spPr>
            <a:xfrm>
              <a:off x="19058814" y="7000200"/>
              <a:ext cx="0" cy="10795"/>
            </a:xfrm>
            <a:custGeom>
              <a:avLst/>
              <a:gdLst/>
              <a:ahLst/>
              <a:cxnLst/>
              <a:rect l="l" t="t" r="r" b="b"/>
              <a:pathLst>
                <a:path w="0" h="10795">
                  <a:moveTo>
                    <a:pt x="0" y="1023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3" name="object 433" descr=""/>
            <p:cNvSpPr/>
            <p:nvPr/>
          </p:nvSpPr>
          <p:spPr>
            <a:xfrm>
              <a:off x="19139936" y="7000201"/>
              <a:ext cx="0" cy="10795"/>
            </a:xfrm>
            <a:custGeom>
              <a:avLst/>
              <a:gdLst/>
              <a:ahLst/>
              <a:cxnLst/>
              <a:rect l="l" t="t" r="r" b="b"/>
              <a:pathLst>
                <a:path w="0" h="10795">
                  <a:moveTo>
                    <a:pt x="0" y="0"/>
                  </a:moveTo>
                  <a:lnTo>
                    <a:pt x="0" y="10238"/>
                  </a:lnTo>
                </a:path>
              </a:pathLst>
            </a:custGeom>
            <a:solidFill>
              <a:srgbClr val="689EC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4" name="object 434" descr=""/>
            <p:cNvSpPr/>
            <p:nvPr/>
          </p:nvSpPr>
          <p:spPr>
            <a:xfrm>
              <a:off x="19139931" y="7000200"/>
              <a:ext cx="0" cy="10795"/>
            </a:xfrm>
            <a:custGeom>
              <a:avLst/>
              <a:gdLst/>
              <a:ahLst/>
              <a:cxnLst/>
              <a:rect l="l" t="t" r="r" b="b"/>
              <a:pathLst>
                <a:path w="0" h="10795">
                  <a:moveTo>
                    <a:pt x="0" y="1023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5" name="object 435" descr=""/>
            <p:cNvSpPr/>
            <p:nvPr/>
          </p:nvSpPr>
          <p:spPr>
            <a:xfrm>
              <a:off x="19180410" y="7000201"/>
              <a:ext cx="0" cy="10795"/>
            </a:xfrm>
            <a:custGeom>
              <a:avLst/>
              <a:gdLst/>
              <a:ahLst/>
              <a:cxnLst/>
              <a:rect l="l" t="t" r="r" b="b"/>
              <a:pathLst>
                <a:path w="0" h="10795">
                  <a:moveTo>
                    <a:pt x="0" y="0"/>
                  </a:moveTo>
                  <a:lnTo>
                    <a:pt x="0" y="10238"/>
                  </a:lnTo>
                </a:path>
              </a:pathLst>
            </a:custGeom>
            <a:solidFill>
              <a:srgbClr val="689EC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6" name="object 436" descr=""/>
            <p:cNvSpPr/>
            <p:nvPr/>
          </p:nvSpPr>
          <p:spPr>
            <a:xfrm>
              <a:off x="19180411" y="7000200"/>
              <a:ext cx="0" cy="10795"/>
            </a:xfrm>
            <a:custGeom>
              <a:avLst/>
              <a:gdLst/>
              <a:ahLst/>
              <a:cxnLst/>
              <a:rect l="l" t="t" r="r" b="b"/>
              <a:pathLst>
                <a:path w="0" h="10795">
                  <a:moveTo>
                    <a:pt x="0" y="1023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7" name="object 437" descr=""/>
            <p:cNvSpPr/>
            <p:nvPr/>
          </p:nvSpPr>
          <p:spPr>
            <a:xfrm>
              <a:off x="19220890" y="7000201"/>
              <a:ext cx="0" cy="10795"/>
            </a:xfrm>
            <a:custGeom>
              <a:avLst/>
              <a:gdLst/>
              <a:ahLst/>
              <a:cxnLst/>
              <a:rect l="l" t="t" r="r" b="b"/>
              <a:pathLst>
                <a:path w="0" h="10795">
                  <a:moveTo>
                    <a:pt x="0" y="0"/>
                  </a:moveTo>
                  <a:lnTo>
                    <a:pt x="0" y="10238"/>
                  </a:lnTo>
                </a:path>
              </a:pathLst>
            </a:custGeom>
            <a:solidFill>
              <a:srgbClr val="689EC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8" name="object 438" descr=""/>
            <p:cNvSpPr/>
            <p:nvPr/>
          </p:nvSpPr>
          <p:spPr>
            <a:xfrm>
              <a:off x="19220891" y="7000200"/>
              <a:ext cx="0" cy="10795"/>
            </a:xfrm>
            <a:custGeom>
              <a:avLst/>
              <a:gdLst/>
              <a:ahLst/>
              <a:cxnLst/>
              <a:rect l="l" t="t" r="r" b="b"/>
              <a:pathLst>
                <a:path w="0" h="10795">
                  <a:moveTo>
                    <a:pt x="0" y="1023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9" name="object 439" descr=""/>
            <p:cNvSpPr/>
            <p:nvPr/>
          </p:nvSpPr>
          <p:spPr>
            <a:xfrm>
              <a:off x="19259857" y="7000201"/>
              <a:ext cx="0" cy="10795"/>
            </a:xfrm>
            <a:custGeom>
              <a:avLst/>
              <a:gdLst/>
              <a:ahLst/>
              <a:cxnLst/>
              <a:rect l="l" t="t" r="r" b="b"/>
              <a:pathLst>
                <a:path w="0" h="10795">
                  <a:moveTo>
                    <a:pt x="0" y="0"/>
                  </a:moveTo>
                  <a:lnTo>
                    <a:pt x="0" y="10238"/>
                  </a:lnTo>
                </a:path>
              </a:pathLst>
            </a:custGeom>
            <a:solidFill>
              <a:srgbClr val="689EC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0" name="object 440" descr=""/>
            <p:cNvSpPr/>
            <p:nvPr/>
          </p:nvSpPr>
          <p:spPr>
            <a:xfrm>
              <a:off x="19259858" y="7000200"/>
              <a:ext cx="0" cy="10795"/>
            </a:xfrm>
            <a:custGeom>
              <a:avLst/>
              <a:gdLst/>
              <a:ahLst/>
              <a:cxnLst/>
              <a:rect l="l" t="t" r="r" b="b"/>
              <a:pathLst>
                <a:path w="0" h="10795">
                  <a:moveTo>
                    <a:pt x="0" y="1023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1" name="object 441" descr=""/>
            <p:cNvSpPr/>
            <p:nvPr/>
          </p:nvSpPr>
          <p:spPr>
            <a:xfrm>
              <a:off x="19340980" y="7000201"/>
              <a:ext cx="0" cy="10795"/>
            </a:xfrm>
            <a:custGeom>
              <a:avLst/>
              <a:gdLst/>
              <a:ahLst/>
              <a:cxnLst/>
              <a:rect l="l" t="t" r="r" b="b"/>
              <a:pathLst>
                <a:path w="0" h="10795">
                  <a:moveTo>
                    <a:pt x="0" y="0"/>
                  </a:moveTo>
                  <a:lnTo>
                    <a:pt x="0" y="10238"/>
                  </a:lnTo>
                </a:path>
              </a:pathLst>
            </a:custGeom>
            <a:solidFill>
              <a:srgbClr val="689EC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2" name="object 442" descr=""/>
            <p:cNvSpPr/>
            <p:nvPr/>
          </p:nvSpPr>
          <p:spPr>
            <a:xfrm>
              <a:off x="19340977" y="7000200"/>
              <a:ext cx="0" cy="10795"/>
            </a:xfrm>
            <a:custGeom>
              <a:avLst/>
              <a:gdLst/>
              <a:ahLst/>
              <a:cxnLst/>
              <a:rect l="l" t="t" r="r" b="b"/>
              <a:pathLst>
                <a:path w="0" h="10795">
                  <a:moveTo>
                    <a:pt x="0" y="1023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3" name="object 443" descr=""/>
            <p:cNvSpPr/>
            <p:nvPr/>
          </p:nvSpPr>
          <p:spPr>
            <a:xfrm>
              <a:off x="19381454" y="7000201"/>
              <a:ext cx="0" cy="10795"/>
            </a:xfrm>
            <a:custGeom>
              <a:avLst/>
              <a:gdLst/>
              <a:ahLst/>
              <a:cxnLst/>
              <a:rect l="l" t="t" r="r" b="b"/>
              <a:pathLst>
                <a:path w="0" h="10795">
                  <a:moveTo>
                    <a:pt x="0" y="0"/>
                  </a:moveTo>
                  <a:lnTo>
                    <a:pt x="0" y="10238"/>
                  </a:lnTo>
                </a:path>
              </a:pathLst>
            </a:custGeom>
            <a:solidFill>
              <a:srgbClr val="689EC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4" name="object 444" descr=""/>
            <p:cNvSpPr/>
            <p:nvPr/>
          </p:nvSpPr>
          <p:spPr>
            <a:xfrm>
              <a:off x="19381457" y="7000200"/>
              <a:ext cx="0" cy="10795"/>
            </a:xfrm>
            <a:custGeom>
              <a:avLst/>
              <a:gdLst/>
              <a:ahLst/>
              <a:cxnLst/>
              <a:rect l="l" t="t" r="r" b="b"/>
              <a:pathLst>
                <a:path w="0" h="10795">
                  <a:moveTo>
                    <a:pt x="0" y="1023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5" name="object 445" descr=""/>
            <p:cNvSpPr/>
            <p:nvPr/>
          </p:nvSpPr>
          <p:spPr>
            <a:xfrm>
              <a:off x="19421934" y="7000201"/>
              <a:ext cx="0" cy="10795"/>
            </a:xfrm>
            <a:custGeom>
              <a:avLst/>
              <a:gdLst/>
              <a:ahLst/>
              <a:cxnLst/>
              <a:rect l="l" t="t" r="r" b="b"/>
              <a:pathLst>
                <a:path w="0" h="10795">
                  <a:moveTo>
                    <a:pt x="0" y="0"/>
                  </a:moveTo>
                  <a:lnTo>
                    <a:pt x="0" y="10238"/>
                  </a:lnTo>
                </a:path>
              </a:pathLst>
            </a:custGeom>
            <a:solidFill>
              <a:srgbClr val="689EC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6" name="object 446" descr=""/>
            <p:cNvSpPr/>
            <p:nvPr/>
          </p:nvSpPr>
          <p:spPr>
            <a:xfrm>
              <a:off x="19421935" y="7000200"/>
              <a:ext cx="0" cy="10795"/>
            </a:xfrm>
            <a:custGeom>
              <a:avLst/>
              <a:gdLst/>
              <a:ahLst/>
              <a:cxnLst/>
              <a:rect l="l" t="t" r="r" b="b"/>
              <a:pathLst>
                <a:path w="0" h="10795">
                  <a:moveTo>
                    <a:pt x="0" y="1023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7" name="object 447" descr=""/>
            <p:cNvSpPr/>
            <p:nvPr/>
          </p:nvSpPr>
          <p:spPr>
            <a:xfrm>
              <a:off x="19460901" y="7000201"/>
              <a:ext cx="0" cy="10795"/>
            </a:xfrm>
            <a:custGeom>
              <a:avLst/>
              <a:gdLst/>
              <a:ahLst/>
              <a:cxnLst/>
              <a:rect l="l" t="t" r="r" b="b"/>
              <a:pathLst>
                <a:path w="0" h="10795">
                  <a:moveTo>
                    <a:pt x="0" y="0"/>
                  </a:moveTo>
                  <a:lnTo>
                    <a:pt x="0" y="10238"/>
                  </a:lnTo>
                </a:path>
              </a:pathLst>
            </a:custGeom>
            <a:solidFill>
              <a:srgbClr val="689EC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8" name="object 448" descr=""/>
            <p:cNvSpPr/>
            <p:nvPr/>
          </p:nvSpPr>
          <p:spPr>
            <a:xfrm>
              <a:off x="19460904" y="7000200"/>
              <a:ext cx="0" cy="10795"/>
            </a:xfrm>
            <a:custGeom>
              <a:avLst/>
              <a:gdLst/>
              <a:ahLst/>
              <a:cxnLst/>
              <a:rect l="l" t="t" r="r" b="b"/>
              <a:pathLst>
                <a:path w="0" h="10795">
                  <a:moveTo>
                    <a:pt x="0" y="1023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49" name="object 449" descr=""/>
          <p:cNvSpPr txBox="1"/>
          <p:nvPr/>
        </p:nvSpPr>
        <p:spPr>
          <a:xfrm>
            <a:off x="16468235" y="6994308"/>
            <a:ext cx="1071880" cy="755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  <a:tabLst>
                <a:tab pos="197485" algn="l"/>
                <a:tab pos="398145" algn="l"/>
                <a:tab pos="599440" algn="l"/>
                <a:tab pos="801370" algn="l"/>
                <a:tab pos="998219" algn="l"/>
              </a:tabLst>
            </a:pPr>
            <a:r>
              <a:rPr dirty="0" sz="300" spc="-25">
                <a:solidFill>
                  <a:srgbClr val="231F20"/>
                </a:solidFill>
                <a:latin typeface="Times New Roman"/>
                <a:cs typeface="Times New Roman"/>
              </a:rPr>
              <a:t>300</a:t>
            </a:r>
            <a:r>
              <a:rPr dirty="0" sz="300">
                <a:solidFill>
                  <a:srgbClr val="231F20"/>
                </a:solidFill>
                <a:latin typeface="Times New Roman"/>
                <a:cs typeface="Times New Roman"/>
              </a:rPr>
              <a:t>	</a:t>
            </a:r>
            <a:r>
              <a:rPr dirty="0" sz="300" spc="-25">
                <a:solidFill>
                  <a:srgbClr val="231F20"/>
                </a:solidFill>
                <a:latin typeface="Times New Roman"/>
                <a:cs typeface="Times New Roman"/>
              </a:rPr>
              <a:t>280</a:t>
            </a:r>
            <a:r>
              <a:rPr dirty="0" sz="300">
                <a:solidFill>
                  <a:srgbClr val="231F20"/>
                </a:solidFill>
                <a:latin typeface="Times New Roman"/>
                <a:cs typeface="Times New Roman"/>
              </a:rPr>
              <a:t>	</a:t>
            </a:r>
            <a:r>
              <a:rPr dirty="0" sz="300" spc="-25">
                <a:solidFill>
                  <a:srgbClr val="231F20"/>
                </a:solidFill>
                <a:latin typeface="Times New Roman"/>
                <a:cs typeface="Times New Roman"/>
              </a:rPr>
              <a:t>260</a:t>
            </a:r>
            <a:r>
              <a:rPr dirty="0" sz="300">
                <a:solidFill>
                  <a:srgbClr val="231F20"/>
                </a:solidFill>
                <a:latin typeface="Times New Roman"/>
                <a:cs typeface="Times New Roman"/>
              </a:rPr>
              <a:t>	</a:t>
            </a:r>
            <a:r>
              <a:rPr dirty="0" sz="300" spc="-25">
                <a:solidFill>
                  <a:srgbClr val="231F20"/>
                </a:solidFill>
                <a:latin typeface="Times New Roman"/>
                <a:cs typeface="Times New Roman"/>
              </a:rPr>
              <a:t>240</a:t>
            </a:r>
            <a:r>
              <a:rPr dirty="0" sz="300">
                <a:solidFill>
                  <a:srgbClr val="231F20"/>
                </a:solidFill>
                <a:latin typeface="Times New Roman"/>
                <a:cs typeface="Times New Roman"/>
              </a:rPr>
              <a:t>	</a:t>
            </a:r>
            <a:r>
              <a:rPr dirty="0" sz="300" spc="-25">
                <a:solidFill>
                  <a:srgbClr val="231F20"/>
                </a:solidFill>
                <a:latin typeface="Times New Roman"/>
                <a:cs typeface="Times New Roman"/>
              </a:rPr>
              <a:t>220</a:t>
            </a:r>
            <a:r>
              <a:rPr dirty="0" sz="300">
                <a:solidFill>
                  <a:srgbClr val="231F20"/>
                </a:solidFill>
                <a:latin typeface="Times New Roman"/>
                <a:cs typeface="Times New Roman"/>
              </a:rPr>
              <a:t>	</a:t>
            </a:r>
            <a:r>
              <a:rPr dirty="0" sz="300" spc="-25">
                <a:solidFill>
                  <a:srgbClr val="231F20"/>
                </a:solidFill>
                <a:latin typeface="Times New Roman"/>
                <a:cs typeface="Times New Roman"/>
              </a:rPr>
              <a:t>200</a:t>
            </a:r>
            <a:endParaRPr sz="300">
              <a:latin typeface="Times New Roman"/>
              <a:cs typeface="Times New Roman"/>
            </a:endParaRPr>
          </a:p>
        </p:txBody>
      </p:sp>
      <p:sp>
        <p:nvSpPr>
          <p:cNvPr id="450" name="object 450" descr=""/>
          <p:cNvSpPr txBox="1"/>
          <p:nvPr/>
        </p:nvSpPr>
        <p:spPr>
          <a:xfrm>
            <a:off x="17669017" y="6994766"/>
            <a:ext cx="1854835" cy="11303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>
              <a:lnSpc>
                <a:spcPts val="325"/>
              </a:lnSpc>
              <a:spcBef>
                <a:spcPts val="125"/>
              </a:spcBef>
              <a:tabLst>
                <a:tab pos="201295" algn="l"/>
                <a:tab pos="401955" algn="l"/>
                <a:tab pos="600075" algn="l"/>
                <a:tab pos="801370" algn="l"/>
                <a:tab pos="1008380" algn="l"/>
                <a:tab pos="1210310" algn="l"/>
                <a:tab pos="1410970" algn="l"/>
                <a:tab pos="1611630" algn="l"/>
                <a:tab pos="1821180" algn="l"/>
              </a:tabLst>
            </a:pPr>
            <a:r>
              <a:rPr dirty="0" sz="300" spc="-25">
                <a:solidFill>
                  <a:srgbClr val="231F20"/>
                </a:solidFill>
                <a:latin typeface="Times New Roman"/>
                <a:cs typeface="Times New Roman"/>
              </a:rPr>
              <a:t>180</a:t>
            </a:r>
            <a:r>
              <a:rPr dirty="0" sz="300">
                <a:solidFill>
                  <a:srgbClr val="231F20"/>
                </a:solidFill>
                <a:latin typeface="Times New Roman"/>
                <a:cs typeface="Times New Roman"/>
              </a:rPr>
              <a:t>	</a:t>
            </a:r>
            <a:r>
              <a:rPr dirty="0" sz="300" spc="-25">
                <a:solidFill>
                  <a:srgbClr val="231F20"/>
                </a:solidFill>
                <a:latin typeface="Times New Roman"/>
                <a:cs typeface="Times New Roman"/>
              </a:rPr>
              <a:t>160</a:t>
            </a:r>
            <a:r>
              <a:rPr dirty="0" sz="300">
                <a:solidFill>
                  <a:srgbClr val="231F20"/>
                </a:solidFill>
                <a:latin typeface="Times New Roman"/>
                <a:cs typeface="Times New Roman"/>
              </a:rPr>
              <a:t>	</a:t>
            </a:r>
            <a:r>
              <a:rPr dirty="0" sz="300" spc="-25">
                <a:solidFill>
                  <a:srgbClr val="231F20"/>
                </a:solidFill>
                <a:latin typeface="Times New Roman"/>
                <a:cs typeface="Times New Roman"/>
              </a:rPr>
              <a:t>140</a:t>
            </a:r>
            <a:r>
              <a:rPr dirty="0" sz="300">
                <a:solidFill>
                  <a:srgbClr val="231F20"/>
                </a:solidFill>
                <a:latin typeface="Times New Roman"/>
                <a:cs typeface="Times New Roman"/>
              </a:rPr>
              <a:t>	</a:t>
            </a:r>
            <a:r>
              <a:rPr dirty="0" sz="300" spc="-25">
                <a:solidFill>
                  <a:srgbClr val="231F20"/>
                </a:solidFill>
                <a:latin typeface="Times New Roman"/>
                <a:cs typeface="Times New Roman"/>
              </a:rPr>
              <a:t>120</a:t>
            </a:r>
            <a:r>
              <a:rPr dirty="0" sz="300">
                <a:solidFill>
                  <a:srgbClr val="231F20"/>
                </a:solidFill>
                <a:latin typeface="Times New Roman"/>
                <a:cs typeface="Times New Roman"/>
              </a:rPr>
              <a:t>	</a:t>
            </a:r>
            <a:r>
              <a:rPr dirty="0" sz="300" spc="-25">
                <a:solidFill>
                  <a:srgbClr val="231F20"/>
                </a:solidFill>
                <a:latin typeface="Times New Roman"/>
                <a:cs typeface="Times New Roman"/>
              </a:rPr>
              <a:t>100</a:t>
            </a:r>
            <a:r>
              <a:rPr dirty="0" sz="300">
                <a:solidFill>
                  <a:srgbClr val="231F20"/>
                </a:solidFill>
                <a:latin typeface="Times New Roman"/>
                <a:cs typeface="Times New Roman"/>
              </a:rPr>
              <a:t>	</a:t>
            </a:r>
            <a:r>
              <a:rPr dirty="0" sz="300" spc="-25">
                <a:solidFill>
                  <a:srgbClr val="231F20"/>
                </a:solidFill>
                <a:latin typeface="Times New Roman"/>
                <a:cs typeface="Times New Roman"/>
              </a:rPr>
              <a:t>80</a:t>
            </a:r>
            <a:r>
              <a:rPr dirty="0" sz="300">
                <a:solidFill>
                  <a:srgbClr val="231F20"/>
                </a:solidFill>
                <a:latin typeface="Times New Roman"/>
                <a:cs typeface="Times New Roman"/>
              </a:rPr>
              <a:t>	</a:t>
            </a:r>
            <a:r>
              <a:rPr dirty="0" sz="300" spc="-25">
                <a:solidFill>
                  <a:srgbClr val="231F20"/>
                </a:solidFill>
                <a:latin typeface="Times New Roman"/>
                <a:cs typeface="Times New Roman"/>
              </a:rPr>
              <a:t>60</a:t>
            </a:r>
            <a:r>
              <a:rPr dirty="0" sz="300">
                <a:solidFill>
                  <a:srgbClr val="231F20"/>
                </a:solidFill>
                <a:latin typeface="Times New Roman"/>
                <a:cs typeface="Times New Roman"/>
              </a:rPr>
              <a:t>	</a:t>
            </a:r>
            <a:r>
              <a:rPr dirty="0" sz="300" spc="-25">
                <a:solidFill>
                  <a:srgbClr val="231F20"/>
                </a:solidFill>
                <a:latin typeface="Times New Roman"/>
                <a:cs typeface="Times New Roman"/>
              </a:rPr>
              <a:t>40</a:t>
            </a:r>
            <a:r>
              <a:rPr dirty="0" sz="300">
                <a:solidFill>
                  <a:srgbClr val="231F20"/>
                </a:solidFill>
                <a:latin typeface="Times New Roman"/>
                <a:cs typeface="Times New Roman"/>
              </a:rPr>
              <a:t>	</a:t>
            </a:r>
            <a:r>
              <a:rPr dirty="0" sz="300" spc="-25">
                <a:solidFill>
                  <a:srgbClr val="231F20"/>
                </a:solidFill>
                <a:latin typeface="Times New Roman"/>
                <a:cs typeface="Times New Roman"/>
              </a:rPr>
              <a:t>20</a:t>
            </a:r>
            <a:r>
              <a:rPr dirty="0" sz="300">
                <a:solidFill>
                  <a:srgbClr val="231F20"/>
                </a:solidFill>
                <a:latin typeface="Times New Roman"/>
                <a:cs typeface="Times New Roman"/>
              </a:rPr>
              <a:t>	</a:t>
            </a:r>
            <a:r>
              <a:rPr dirty="0" sz="300" spc="-50">
                <a:solidFill>
                  <a:srgbClr val="231F20"/>
                </a:solidFill>
                <a:latin typeface="Times New Roman"/>
                <a:cs typeface="Times New Roman"/>
              </a:rPr>
              <a:t>0</a:t>
            </a:r>
            <a:endParaRPr sz="300">
              <a:latin typeface="Times New Roman"/>
              <a:cs typeface="Times New Roman"/>
            </a:endParaRPr>
          </a:p>
          <a:p>
            <a:pPr marL="254635">
              <a:lnSpc>
                <a:spcPts val="325"/>
              </a:lnSpc>
            </a:pPr>
            <a:r>
              <a:rPr dirty="0" sz="300">
                <a:solidFill>
                  <a:srgbClr val="231F20"/>
                </a:solidFill>
                <a:latin typeface="Times New Roman"/>
                <a:cs typeface="Times New Roman"/>
              </a:rPr>
              <a:t>Age</a:t>
            </a:r>
            <a:r>
              <a:rPr dirty="0" sz="300" spc="2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300" spc="-20">
                <a:solidFill>
                  <a:srgbClr val="231F20"/>
                </a:solidFill>
                <a:latin typeface="Times New Roman"/>
                <a:cs typeface="Times New Roman"/>
              </a:rPr>
              <a:t>(Ma)</a:t>
            </a:r>
            <a:endParaRPr sz="300">
              <a:latin typeface="Times New Roman"/>
              <a:cs typeface="Times New Roman"/>
            </a:endParaRPr>
          </a:p>
        </p:txBody>
      </p:sp>
      <p:sp>
        <p:nvSpPr>
          <p:cNvPr id="451" name="object 451" descr=""/>
          <p:cNvSpPr txBox="1"/>
          <p:nvPr/>
        </p:nvSpPr>
        <p:spPr>
          <a:xfrm>
            <a:off x="16443183" y="6615067"/>
            <a:ext cx="33020" cy="755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dirty="0" sz="300" spc="-50">
                <a:solidFill>
                  <a:srgbClr val="231F20"/>
                </a:solidFill>
                <a:latin typeface="Times New Roman"/>
                <a:cs typeface="Times New Roman"/>
              </a:rPr>
              <a:t>4</a:t>
            </a:r>
            <a:endParaRPr sz="300">
              <a:latin typeface="Times New Roman"/>
              <a:cs typeface="Times New Roman"/>
            </a:endParaRPr>
          </a:p>
        </p:txBody>
      </p:sp>
      <p:sp>
        <p:nvSpPr>
          <p:cNvPr id="452" name="object 452" descr=""/>
          <p:cNvSpPr txBox="1"/>
          <p:nvPr/>
        </p:nvSpPr>
        <p:spPr>
          <a:xfrm>
            <a:off x="16440777" y="6197797"/>
            <a:ext cx="33020" cy="755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dirty="0" sz="300" spc="-50">
                <a:solidFill>
                  <a:srgbClr val="231F20"/>
                </a:solidFill>
                <a:latin typeface="Times New Roman"/>
                <a:cs typeface="Times New Roman"/>
              </a:rPr>
              <a:t>2</a:t>
            </a:r>
            <a:endParaRPr sz="300">
              <a:latin typeface="Times New Roman"/>
              <a:cs typeface="Times New Roman"/>
            </a:endParaRPr>
          </a:p>
        </p:txBody>
      </p:sp>
      <p:sp>
        <p:nvSpPr>
          <p:cNvPr id="453" name="object 453" descr=""/>
          <p:cNvSpPr txBox="1"/>
          <p:nvPr/>
        </p:nvSpPr>
        <p:spPr>
          <a:xfrm>
            <a:off x="16383817" y="6187767"/>
            <a:ext cx="69850" cy="414020"/>
          </a:xfrm>
          <a:prstGeom prst="rect">
            <a:avLst/>
          </a:prstGeom>
        </p:spPr>
        <p:txBody>
          <a:bodyPr wrap="square" lIns="0" tIns="1016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dirty="0" sz="300" spc="10">
                <a:solidFill>
                  <a:srgbClr val="231F20"/>
                </a:solidFill>
                <a:latin typeface="Times New Roman"/>
                <a:cs typeface="Times New Roman"/>
              </a:rPr>
              <a:t>Depth Subsurface</a:t>
            </a:r>
            <a:r>
              <a:rPr dirty="0" sz="300" spc="1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300" spc="-20">
                <a:solidFill>
                  <a:srgbClr val="231F20"/>
                </a:solidFill>
                <a:latin typeface="Times New Roman"/>
                <a:cs typeface="Times New Roman"/>
              </a:rPr>
              <a:t>(km)</a:t>
            </a:r>
            <a:endParaRPr sz="300">
              <a:latin typeface="Times New Roman"/>
              <a:cs typeface="Times New Roman"/>
            </a:endParaRPr>
          </a:p>
        </p:txBody>
      </p:sp>
      <p:grpSp>
        <p:nvGrpSpPr>
          <p:cNvPr id="454" name="object 454" descr=""/>
          <p:cNvGrpSpPr/>
          <p:nvPr/>
        </p:nvGrpSpPr>
        <p:grpSpPr>
          <a:xfrm>
            <a:off x="16484356" y="5696804"/>
            <a:ext cx="3039745" cy="1304925"/>
            <a:chOff x="16484356" y="5696804"/>
            <a:chExt cx="3039745" cy="1304925"/>
          </a:xfrm>
        </p:grpSpPr>
        <p:sp>
          <p:nvSpPr>
            <p:cNvPr id="455" name="object 455" descr=""/>
            <p:cNvSpPr/>
            <p:nvPr/>
          </p:nvSpPr>
          <p:spPr>
            <a:xfrm>
              <a:off x="19501723" y="6884361"/>
              <a:ext cx="20320" cy="0"/>
            </a:xfrm>
            <a:custGeom>
              <a:avLst/>
              <a:gdLst/>
              <a:ahLst/>
              <a:cxnLst/>
              <a:rect l="l" t="t" r="r" b="b"/>
              <a:pathLst>
                <a:path w="20319" h="0">
                  <a:moveTo>
                    <a:pt x="20240" y="0"/>
                  </a:moveTo>
                  <a:lnTo>
                    <a:pt x="0" y="0"/>
                  </a:lnTo>
                </a:path>
              </a:pathLst>
            </a:custGeom>
            <a:solidFill>
              <a:srgbClr val="689EC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6" name="object 456" descr=""/>
            <p:cNvSpPr/>
            <p:nvPr/>
          </p:nvSpPr>
          <p:spPr>
            <a:xfrm>
              <a:off x="19501723" y="6884360"/>
              <a:ext cx="20320" cy="0"/>
            </a:xfrm>
            <a:custGeom>
              <a:avLst/>
              <a:gdLst/>
              <a:ahLst/>
              <a:cxnLst/>
              <a:rect l="l" t="t" r="r" b="b"/>
              <a:pathLst>
                <a:path w="20319" h="0">
                  <a:moveTo>
                    <a:pt x="2024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7" name="object 457" descr=""/>
            <p:cNvSpPr/>
            <p:nvPr/>
          </p:nvSpPr>
          <p:spPr>
            <a:xfrm>
              <a:off x="19502500" y="6479893"/>
              <a:ext cx="20320" cy="0"/>
            </a:xfrm>
            <a:custGeom>
              <a:avLst/>
              <a:gdLst/>
              <a:ahLst/>
              <a:cxnLst/>
              <a:rect l="l" t="t" r="r" b="b"/>
              <a:pathLst>
                <a:path w="20319" h="0">
                  <a:moveTo>
                    <a:pt x="20240" y="0"/>
                  </a:moveTo>
                  <a:lnTo>
                    <a:pt x="0" y="0"/>
                  </a:lnTo>
                </a:path>
              </a:pathLst>
            </a:custGeom>
            <a:solidFill>
              <a:srgbClr val="689EC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8" name="object 458" descr=""/>
            <p:cNvSpPr/>
            <p:nvPr/>
          </p:nvSpPr>
          <p:spPr>
            <a:xfrm>
              <a:off x="19502501" y="6479896"/>
              <a:ext cx="20320" cy="0"/>
            </a:xfrm>
            <a:custGeom>
              <a:avLst/>
              <a:gdLst/>
              <a:ahLst/>
              <a:cxnLst/>
              <a:rect l="l" t="t" r="r" b="b"/>
              <a:pathLst>
                <a:path w="20319" h="0">
                  <a:moveTo>
                    <a:pt x="2024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9" name="object 459" descr=""/>
            <p:cNvSpPr/>
            <p:nvPr/>
          </p:nvSpPr>
          <p:spPr>
            <a:xfrm>
              <a:off x="19501923" y="6079712"/>
              <a:ext cx="20320" cy="0"/>
            </a:xfrm>
            <a:custGeom>
              <a:avLst/>
              <a:gdLst/>
              <a:ahLst/>
              <a:cxnLst/>
              <a:rect l="l" t="t" r="r" b="b"/>
              <a:pathLst>
                <a:path w="20319" h="0">
                  <a:moveTo>
                    <a:pt x="20240" y="0"/>
                  </a:moveTo>
                  <a:lnTo>
                    <a:pt x="0" y="0"/>
                  </a:lnTo>
                </a:path>
              </a:pathLst>
            </a:custGeom>
            <a:solidFill>
              <a:srgbClr val="689EC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0" name="object 460" descr=""/>
            <p:cNvSpPr/>
            <p:nvPr/>
          </p:nvSpPr>
          <p:spPr>
            <a:xfrm>
              <a:off x="19501926" y="6079710"/>
              <a:ext cx="20320" cy="0"/>
            </a:xfrm>
            <a:custGeom>
              <a:avLst/>
              <a:gdLst/>
              <a:ahLst/>
              <a:cxnLst/>
              <a:rect l="l" t="t" r="r" b="b"/>
              <a:pathLst>
                <a:path w="20319" h="0">
                  <a:moveTo>
                    <a:pt x="2024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1" name="object 461" descr=""/>
            <p:cNvSpPr/>
            <p:nvPr/>
          </p:nvSpPr>
          <p:spPr>
            <a:xfrm>
              <a:off x="16485629" y="5820914"/>
              <a:ext cx="3016250" cy="1179830"/>
            </a:xfrm>
            <a:custGeom>
              <a:avLst/>
              <a:gdLst/>
              <a:ahLst/>
              <a:cxnLst/>
              <a:rect l="l" t="t" r="r" b="b"/>
              <a:pathLst>
                <a:path w="3016250" h="1179829">
                  <a:moveTo>
                    <a:pt x="3015678" y="0"/>
                  </a:moveTo>
                  <a:lnTo>
                    <a:pt x="0" y="0"/>
                  </a:lnTo>
                  <a:lnTo>
                    <a:pt x="0" y="1179287"/>
                  </a:lnTo>
                  <a:lnTo>
                    <a:pt x="3015678" y="1179287"/>
                  </a:lnTo>
                  <a:lnTo>
                    <a:pt x="3015678" y="0"/>
                  </a:lnTo>
                  <a:close/>
                </a:path>
              </a:pathLst>
            </a:custGeom>
            <a:solidFill>
              <a:srgbClr val="E6E7E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2" name="object 462" descr=""/>
            <p:cNvSpPr/>
            <p:nvPr/>
          </p:nvSpPr>
          <p:spPr>
            <a:xfrm>
              <a:off x="16485627" y="5820915"/>
              <a:ext cx="3016250" cy="1179830"/>
            </a:xfrm>
            <a:custGeom>
              <a:avLst/>
              <a:gdLst/>
              <a:ahLst/>
              <a:cxnLst/>
              <a:rect l="l" t="t" r="r" b="b"/>
              <a:pathLst>
                <a:path w="3016250" h="1179829">
                  <a:moveTo>
                    <a:pt x="3015678" y="1179287"/>
                  </a:moveTo>
                  <a:lnTo>
                    <a:pt x="0" y="1179287"/>
                  </a:lnTo>
                  <a:lnTo>
                    <a:pt x="0" y="0"/>
                  </a:lnTo>
                  <a:lnTo>
                    <a:pt x="3015678" y="0"/>
                  </a:lnTo>
                  <a:lnTo>
                    <a:pt x="3015678" y="1179287"/>
                  </a:lnTo>
                  <a:close/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3" name="object 463" descr=""/>
            <p:cNvSpPr/>
            <p:nvPr/>
          </p:nvSpPr>
          <p:spPr>
            <a:xfrm>
              <a:off x="16485629" y="5698076"/>
              <a:ext cx="531495" cy="41275"/>
            </a:xfrm>
            <a:custGeom>
              <a:avLst/>
              <a:gdLst/>
              <a:ahLst/>
              <a:cxnLst/>
              <a:rect l="l" t="t" r="r" b="b"/>
              <a:pathLst>
                <a:path w="531494" h="41275">
                  <a:moveTo>
                    <a:pt x="531242" y="0"/>
                  </a:moveTo>
                  <a:lnTo>
                    <a:pt x="0" y="0"/>
                  </a:lnTo>
                  <a:lnTo>
                    <a:pt x="0" y="40949"/>
                  </a:lnTo>
                  <a:lnTo>
                    <a:pt x="531242" y="40949"/>
                  </a:lnTo>
                  <a:lnTo>
                    <a:pt x="531242" y="0"/>
                  </a:lnTo>
                  <a:close/>
                </a:path>
              </a:pathLst>
            </a:custGeom>
            <a:solidFill>
              <a:srgbClr val="9DC2A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4" name="object 464" descr=""/>
            <p:cNvSpPr/>
            <p:nvPr/>
          </p:nvSpPr>
          <p:spPr>
            <a:xfrm>
              <a:off x="16485628" y="5698074"/>
              <a:ext cx="531495" cy="41275"/>
            </a:xfrm>
            <a:custGeom>
              <a:avLst/>
              <a:gdLst/>
              <a:ahLst/>
              <a:cxnLst/>
              <a:rect l="l" t="t" r="r" b="b"/>
              <a:pathLst>
                <a:path w="531494" h="41275">
                  <a:moveTo>
                    <a:pt x="531242" y="40949"/>
                  </a:moveTo>
                  <a:lnTo>
                    <a:pt x="0" y="40949"/>
                  </a:lnTo>
                  <a:lnTo>
                    <a:pt x="0" y="0"/>
                  </a:lnTo>
                  <a:lnTo>
                    <a:pt x="531242" y="0"/>
                  </a:lnTo>
                  <a:lnTo>
                    <a:pt x="531242" y="40949"/>
                  </a:lnTo>
                  <a:close/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5" name="object 465" descr=""/>
            <p:cNvSpPr/>
            <p:nvPr/>
          </p:nvSpPr>
          <p:spPr>
            <a:xfrm>
              <a:off x="17016872" y="5698076"/>
              <a:ext cx="1831339" cy="41275"/>
            </a:xfrm>
            <a:custGeom>
              <a:avLst/>
              <a:gdLst/>
              <a:ahLst/>
              <a:cxnLst/>
              <a:rect l="l" t="t" r="r" b="b"/>
              <a:pathLst>
                <a:path w="1831340" h="41275">
                  <a:moveTo>
                    <a:pt x="1831038" y="0"/>
                  </a:moveTo>
                  <a:lnTo>
                    <a:pt x="0" y="0"/>
                  </a:lnTo>
                  <a:lnTo>
                    <a:pt x="0" y="40949"/>
                  </a:lnTo>
                  <a:lnTo>
                    <a:pt x="1831038" y="40949"/>
                  </a:lnTo>
                  <a:lnTo>
                    <a:pt x="1831038" y="0"/>
                  </a:lnTo>
                  <a:close/>
                </a:path>
              </a:pathLst>
            </a:custGeom>
            <a:solidFill>
              <a:srgbClr val="48C7E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6" name="object 466" descr=""/>
            <p:cNvSpPr/>
            <p:nvPr/>
          </p:nvSpPr>
          <p:spPr>
            <a:xfrm>
              <a:off x="17016870" y="5698074"/>
              <a:ext cx="1831339" cy="41275"/>
            </a:xfrm>
            <a:custGeom>
              <a:avLst/>
              <a:gdLst/>
              <a:ahLst/>
              <a:cxnLst/>
              <a:rect l="l" t="t" r="r" b="b"/>
              <a:pathLst>
                <a:path w="1831340" h="41275">
                  <a:moveTo>
                    <a:pt x="1831038" y="40949"/>
                  </a:moveTo>
                  <a:lnTo>
                    <a:pt x="0" y="40949"/>
                  </a:lnTo>
                  <a:lnTo>
                    <a:pt x="0" y="0"/>
                  </a:lnTo>
                  <a:lnTo>
                    <a:pt x="1831038" y="0"/>
                  </a:lnTo>
                  <a:lnTo>
                    <a:pt x="1831038" y="40949"/>
                  </a:lnTo>
                  <a:close/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7" name="object 467" descr=""/>
            <p:cNvSpPr/>
            <p:nvPr/>
          </p:nvSpPr>
          <p:spPr>
            <a:xfrm>
              <a:off x="18847911" y="5698076"/>
              <a:ext cx="653415" cy="41275"/>
            </a:xfrm>
            <a:custGeom>
              <a:avLst/>
              <a:gdLst/>
              <a:ahLst/>
              <a:cxnLst/>
              <a:rect l="l" t="t" r="r" b="b"/>
              <a:pathLst>
                <a:path w="653415" h="41275">
                  <a:moveTo>
                    <a:pt x="653396" y="0"/>
                  </a:moveTo>
                  <a:lnTo>
                    <a:pt x="0" y="0"/>
                  </a:lnTo>
                  <a:lnTo>
                    <a:pt x="0" y="40949"/>
                  </a:lnTo>
                  <a:lnTo>
                    <a:pt x="653396" y="40949"/>
                  </a:lnTo>
                  <a:lnTo>
                    <a:pt x="653396" y="0"/>
                  </a:lnTo>
                  <a:close/>
                </a:path>
              </a:pathLst>
            </a:custGeom>
            <a:solidFill>
              <a:srgbClr val="F3EB3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8" name="object 468" descr=""/>
            <p:cNvSpPr/>
            <p:nvPr/>
          </p:nvSpPr>
          <p:spPr>
            <a:xfrm>
              <a:off x="18847909" y="5698074"/>
              <a:ext cx="653415" cy="41275"/>
            </a:xfrm>
            <a:custGeom>
              <a:avLst/>
              <a:gdLst/>
              <a:ahLst/>
              <a:cxnLst/>
              <a:rect l="l" t="t" r="r" b="b"/>
              <a:pathLst>
                <a:path w="653415" h="41275">
                  <a:moveTo>
                    <a:pt x="653396" y="40949"/>
                  </a:moveTo>
                  <a:lnTo>
                    <a:pt x="0" y="40949"/>
                  </a:lnTo>
                  <a:lnTo>
                    <a:pt x="0" y="0"/>
                  </a:lnTo>
                  <a:lnTo>
                    <a:pt x="653396" y="0"/>
                  </a:lnTo>
                  <a:lnTo>
                    <a:pt x="653396" y="40949"/>
                  </a:lnTo>
                  <a:close/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9" name="object 469" descr=""/>
            <p:cNvSpPr/>
            <p:nvPr/>
          </p:nvSpPr>
          <p:spPr>
            <a:xfrm>
              <a:off x="18847907" y="5739018"/>
              <a:ext cx="413384" cy="41275"/>
            </a:xfrm>
            <a:custGeom>
              <a:avLst/>
              <a:gdLst/>
              <a:ahLst/>
              <a:cxnLst/>
              <a:rect l="l" t="t" r="r" b="b"/>
              <a:pathLst>
                <a:path w="413384" h="41275">
                  <a:moveTo>
                    <a:pt x="413227" y="0"/>
                  </a:moveTo>
                  <a:lnTo>
                    <a:pt x="0" y="0"/>
                  </a:lnTo>
                  <a:lnTo>
                    <a:pt x="0" y="40949"/>
                  </a:lnTo>
                  <a:lnTo>
                    <a:pt x="413227" y="40949"/>
                  </a:lnTo>
                  <a:lnTo>
                    <a:pt x="413227" y="0"/>
                  </a:lnTo>
                  <a:close/>
                </a:path>
              </a:pathLst>
            </a:custGeom>
            <a:solidFill>
              <a:srgbClr val="F9A97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0" name="object 470" descr=""/>
            <p:cNvSpPr/>
            <p:nvPr/>
          </p:nvSpPr>
          <p:spPr>
            <a:xfrm>
              <a:off x="18847907" y="5739017"/>
              <a:ext cx="413384" cy="41275"/>
            </a:xfrm>
            <a:custGeom>
              <a:avLst/>
              <a:gdLst/>
              <a:ahLst/>
              <a:cxnLst/>
              <a:rect l="l" t="t" r="r" b="b"/>
              <a:pathLst>
                <a:path w="413384" h="41275">
                  <a:moveTo>
                    <a:pt x="413227" y="40949"/>
                  </a:moveTo>
                  <a:lnTo>
                    <a:pt x="0" y="40949"/>
                  </a:lnTo>
                  <a:lnTo>
                    <a:pt x="0" y="0"/>
                  </a:lnTo>
                  <a:lnTo>
                    <a:pt x="413227" y="0"/>
                  </a:lnTo>
                  <a:lnTo>
                    <a:pt x="413227" y="40949"/>
                  </a:lnTo>
                  <a:close/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1" name="object 471" descr=""/>
            <p:cNvSpPr/>
            <p:nvPr/>
          </p:nvSpPr>
          <p:spPr>
            <a:xfrm>
              <a:off x="19261454" y="5739018"/>
              <a:ext cx="220345" cy="41275"/>
            </a:xfrm>
            <a:custGeom>
              <a:avLst/>
              <a:gdLst/>
              <a:ahLst/>
              <a:cxnLst/>
              <a:rect l="l" t="t" r="r" b="b"/>
              <a:pathLst>
                <a:path w="220344" h="41275">
                  <a:moveTo>
                    <a:pt x="220131" y="0"/>
                  </a:moveTo>
                  <a:lnTo>
                    <a:pt x="0" y="0"/>
                  </a:lnTo>
                  <a:lnTo>
                    <a:pt x="0" y="40949"/>
                  </a:lnTo>
                  <a:lnTo>
                    <a:pt x="220131" y="40949"/>
                  </a:lnTo>
                  <a:lnTo>
                    <a:pt x="220131" y="0"/>
                  </a:lnTo>
                  <a:close/>
                </a:path>
              </a:pathLst>
            </a:custGeom>
            <a:solidFill>
              <a:srgbClr val="FEDE2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2" name="object 472" descr=""/>
            <p:cNvSpPr/>
            <p:nvPr/>
          </p:nvSpPr>
          <p:spPr>
            <a:xfrm>
              <a:off x="19261452" y="5739017"/>
              <a:ext cx="220345" cy="41275"/>
            </a:xfrm>
            <a:custGeom>
              <a:avLst/>
              <a:gdLst/>
              <a:ahLst/>
              <a:cxnLst/>
              <a:rect l="l" t="t" r="r" b="b"/>
              <a:pathLst>
                <a:path w="220344" h="41275">
                  <a:moveTo>
                    <a:pt x="220131" y="40949"/>
                  </a:moveTo>
                  <a:lnTo>
                    <a:pt x="0" y="40949"/>
                  </a:lnTo>
                  <a:lnTo>
                    <a:pt x="0" y="0"/>
                  </a:lnTo>
                  <a:lnTo>
                    <a:pt x="220131" y="0"/>
                  </a:lnTo>
                  <a:lnTo>
                    <a:pt x="220131" y="40949"/>
                  </a:lnTo>
                  <a:close/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3" name="object 473" descr=""/>
            <p:cNvSpPr/>
            <p:nvPr/>
          </p:nvSpPr>
          <p:spPr>
            <a:xfrm>
              <a:off x="18057728" y="5739018"/>
              <a:ext cx="790575" cy="41275"/>
            </a:xfrm>
            <a:custGeom>
              <a:avLst/>
              <a:gdLst/>
              <a:ahLst/>
              <a:cxnLst/>
              <a:rect l="l" t="t" r="r" b="b"/>
              <a:pathLst>
                <a:path w="790575" h="41275">
                  <a:moveTo>
                    <a:pt x="790182" y="0"/>
                  </a:moveTo>
                  <a:lnTo>
                    <a:pt x="0" y="0"/>
                  </a:lnTo>
                  <a:lnTo>
                    <a:pt x="0" y="40949"/>
                  </a:lnTo>
                  <a:lnTo>
                    <a:pt x="790182" y="40949"/>
                  </a:lnTo>
                  <a:lnTo>
                    <a:pt x="790182" y="0"/>
                  </a:lnTo>
                  <a:close/>
                </a:path>
              </a:pathLst>
            </a:custGeom>
            <a:solidFill>
              <a:srgbClr val="88C86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4" name="object 474" descr=""/>
            <p:cNvSpPr/>
            <p:nvPr/>
          </p:nvSpPr>
          <p:spPr>
            <a:xfrm>
              <a:off x="18057726" y="5739017"/>
              <a:ext cx="790575" cy="41275"/>
            </a:xfrm>
            <a:custGeom>
              <a:avLst/>
              <a:gdLst/>
              <a:ahLst/>
              <a:cxnLst/>
              <a:rect l="l" t="t" r="r" b="b"/>
              <a:pathLst>
                <a:path w="790575" h="41275">
                  <a:moveTo>
                    <a:pt x="790182" y="40949"/>
                  </a:moveTo>
                  <a:lnTo>
                    <a:pt x="0" y="40949"/>
                  </a:lnTo>
                  <a:lnTo>
                    <a:pt x="0" y="0"/>
                  </a:lnTo>
                  <a:lnTo>
                    <a:pt x="790182" y="0"/>
                  </a:lnTo>
                  <a:lnTo>
                    <a:pt x="790182" y="40949"/>
                  </a:lnTo>
                  <a:close/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5" name="object 475" descr=""/>
            <p:cNvSpPr/>
            <p:nvPr/>
          </p:nvSpPr>
          <p:spPr>
            <a:xfrm>
              <a:off x="17435505" y="5739018"/>
              <a:ext cx="622300" cy="41275"/>
            </a:xfrm>
            <a:custGeom>
              <a:avLst/>
              <a:gdLst/>
              <a:ahLst/>
              <a:cxnLst/>
              <a:rect l="l" t="t" r="r" b="b"/>
              <a:pathLst>
                <a:path w="622300" h="41275">
                  <a:moveTo>
                    <a:pt x="622223" y="0"/>
                  </a:moveTo>
                  <a:lnTo>
                    <a:pt x="0" y="0"/>
                  </a:lnTo>
                  <a:lnTo>
                    <a:pt x="0" y="40949"/>
                  </a:lnTo>
                  <a:lnTo>
                    <a:pt x="622223" y="40949"/>
                  </a:lnTo>
                  <a:lnTo>
                    <a:pt x="622223" y="0"/>
                  </a:lnTo>
                  <a:close/>
                </a:path>
              </a:pathLst>
            </a:custGeom>
            <a:solidFill>
              <a:srgbClr val="02B9E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6" name="object 476" descr=""/>
            <p:cNvSpPr/>
            <p:nvPr/>
          </p:nvSpPr>
          <p:spPr>
            <a:xfrm>
              <a:off x="17435503" y="5739017"/>
              <a:ext cx="622300" cy="41275"/>
            </a:xfrm>
            <a:custGeom>
              <a:avLst/>
              <a:gdLst/>
              <a:ahLst/>
              <a:cxnLst/>
              <a:rect l="l" t="t" r="r" b="b"/>
              <a:pathLst>
                <a:path w="622300" h="41275">
                  <a:moveTo>
                    <a:pt x="622223" y="40949"/>
                  </a:moveTo>
                  <a:lnTo>
                    <a:pt x="0" y="40949"/>
                  </a:lnTo>
                  <a:lnTo>
                    <a:pt x="0" y="0"/>
                  </a:lnTo>
                  <a:lnTo>
                    <a:pt x="622223" y="0"/>
                  </a:lnTo>
                  <a:lnTo>
                    <a:pt x="622223" y="40949"/>
                  </a:lnTo>
                  <a:close/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7" name="object 477" descr=""/>
            <p:cNvSpPr/>
            <p:nvPr/>
          </p:nvSpPr>
          <p:spPr>
            <a:xfrm>
              <a:off x="17016872" y="5739018"/>
              <a:ext cx="419100" cy="41275"/>
            </a:xfrm>
            <a:custGeom>
              <a:avLst/>
              <a:gdLst/>
              <a:ahLst/>
              <a:cxnLst/>
              <a:rect l="l" t="t" r="r" b="b"/>
              <a:pathLst>
                <a:path w="419100" h="41275">
                  <a:moveTo>
                    <a:pt x="418632" y="0"/>
                  </a:moveTo>
                  <a:lnTo>
                    <a:pt x="0" y="0"/>
                  </a:lnTo>
                  <a:lnTo>
                    <a:pt x="0" y="40949"/>
                  </a:lnTo>
                  <a:lnTo>
                    <a:pt x="418632" y="40949"/>
                  </a:lnTo>
                  <a:lnTo>
                    <a:pt x="418632" y="0"/>
                  </a:lnTo>
                  <a:close/>
                </a:path>
              </a:pathLst>
            </a:custGeom>
            <a:solidFill>
              <a:srgbClr val="8E53A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8" name="object 478" descr=""/>
            <p:cNvSpPr/>
            <p:nvPr/>
          </p:nvSpPr>
          <p:spPr>
            <a:xfrm>
              <a:off x="17016870" y="5739017"/>
              <a:ext cx="419100" cy="41275"/>
            </a:xfrm>
            <a:custGeom>
              <a:avLst/>
              <a:gdLst/>
              <a:ahLst/>
              <a:cxnLst/>
              <a:rect l="l" t="t" r="r" b="b"/>
              <a:pathLst>
                <a:path w="419100" h="41275">
                  <a:moveTo>
                    <a:pt x="418632" y="40949"/>
                  </a:moveTo>
                  <a:lnTo>
                    <a:pt x="0" y="40949"/>
                  </a:lnTo>
                  <a:lnTo>
                    <a:pt x="0" y="0"/>
                  </a:lnTo>
                  <a:lnTo>
                    <a:pt x="418632" y="0"/>
                  </a:lnTo>
                  <a:lnTo>
                    <a:pt x="418632" y="40949"/>
                  </a:lnTo>
                  <a:close/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9" name="object 479" descr=""/>
            <p:cNvSpPr/>
            <p:nvPr/>
          </p:nvSpPr>
          <p:spPr>
            <a:xfrm>
              <a:off x="16595058" y="5739018"/>
              <a:ext cx="422275" cy="41275"/>
            </a:xfrm>
            <a:custGeom>
              <a:avLst/>
              <a:gdLst/>
              <a:ahLst/>
              <a:cxnLst/>
              <a:rect l="l" t="t" r="r" b="b"/>
              <a:pathLst>
                <a:path w="422275" h="41275">
                  <a:moveTo>
                    <a:pt x="421813" y="0"/>
                  </a:moveTo>
                  <a:lnTo>
                    <a:pt x="0" y="0"/>
                  </a:lnTo>
                  <a:lnTo>
                    <a:pt x="0" y="40949"/>
                  </a:lnTo>
                  <a:lnTo>
                    <a:pt x="421813" y="40949"/>
                  </a:lnTo>
                  <a:lnTo>
                    <a:pt x="421813" y="0"/>
                  </a:lnTo>
                  <a:close/>
                </a:path>
              </a:pathLst>
            </a:custGeom>
            <a:solidFill>
              <a:srgbClr val="E8654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0" name="object 480" descr=""/>
            <p:cNvSpPr/>
            <p:nvPr/>
          </p:nvSpPr>
          <p:spPr>
            <a:xfrm>
              <a:off x="16595057" y="5739017"/>
              <a:ext cx="422275" cy="41275"/>
            </a:xfrm>
            <a:custGeom>
              <a:avLst/>
              <a:gdLst/>
              <a:ahLst/>
              <a:cxnLst/>
              <a:rect l="l" t="t" r="r" b="b"/>
              <a:pathLst>
                <a:path w="422275" h="41275">
                  <a:moveTo>
                    <a:pt x="421813" y="40949"/>
                  </a:moveTo>
                  <a:lnTo>
                    <a:pt x="0" y="40949"/>
                  </a:lnTo>
                  <a:lnTo>
                    <a:pt x="0" y="0"/>
                  </a:lnTo>
                  <a:lnTo>
                    <a:pt x="421813" y="0"/>
                  </a:lnTo>
                  <a:lnTo>
                    <a:pt x="421813" y="40949"/>
                  </a:lnTo>
                  <a:close/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1" name="object 481" descr=""/>
            <p:cNvSpPr/>
            <p:nvPr/>
          </p:nvSpPr>
          <p:spPr>
            <a:xfrm>
              <a:off x="16485626" y="5739018"/>
              <a:ext cx="109855" cy="41275"/>
            </a:xfrm>
            <a:custGeom>
              <a:avLst/>
              <a:gdLst/>
              <a:ahLst/>
              <a:cxnLst/>
              <a:rect l="l" t="t" r="r" b="b"/>
              <a:pathLst>
                <a:path w="109855" h="41275">
                  <a:moveTo>
                    <a:pt x="109432" y="0"/>
                  </a:moveTo>
                  <a:lnTo>
                    <a:pt x="0" y="0"/>
                  </a:lnTo>
                  <a:lnTo>
                    <a:pt x="0" y="40949"/>
                  </a:lnTo>
                  <a:lnTo>
                    <a:pt x="109432" y="40949"/>
                  </a:lnTo>
                  <a:lnTo>
                    <a:pt x="109432" y="0"/>
                  </a:lnTo>
                  <a:close/>
                </a:path>
              </a:pathLst>
            </a:custGeom>
            <a:solidFill>
              <a:srgbClr val="67AEB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2" name="object 482" descr=""/>
            <p:cNvSpPr/>
            <p:nvPr/>
          </p:nvSpPr>
          <p:spPr>
            <a:xfrm>
              <a:off x="16485626" y="5739017"/>
              <a:ext cx="109855" cy="41275"/>
            </a:xfrm>
            <a:custGeom>
              <a:avLst/>
              <a:gdLst/>
              <a:ahLst/>
              <a:cxnLst/>
              <a:rect l="l" t="t" r="r" b="b"/>
              <a:pathLst>
                <a:path w="109855" h="41275">
                  <a:moveTo>
                    <a:pt x="109432" y="40949"/>
                  </a:moveTo>
                  <a:lnTo>
                    <a:pt x="0" y="40949"/>
                  </a:lnTo>
                  <a:lnTo>
                    <a:pt x="0" y="0"/>
                  </a:lnTo>
                  <a:lnTo>
                    <a:pt x="109432" y="0"/>
                  </a:lnTo>
                  <a:lnTo>
                    <a:pt x="109432" y="40949"/>
                  </a:lnTo>
                  <a:close/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3" name="object 483" descr=""/>
            <p:cNvSpPr/>
            <p:nvPr/>
          </p:nvSpPr>
          <p:spPr>
            <a:xfrm>
              <a:off x="16485626" y="5779965"/>
              <a:ext cx="109855" cy="41275"/>
            </a:xfrm>
            <a:custGeom>
              <a:avLst/>
              <a:gdLst/>
              <a:ahLst/>
              <a:cxnLst/>
              <a:rect l="l" t="t" r="r" b="b"/>
              <a:pathLst>
                <a:path w="109855" h="41275">
                  <a:moveTo>
                    <a:pt x="109432" y="0"/>
                  </a:moveTo>
                  <a:lnTo>
                    <a:pt x="0" y="0"/>
                  </a:lnTo>
                  <a:lnTo>
                    <a:pt x="0" y="40949"/>
                  </a:lnTo>
                  <a:lnTo>
                    <a:pt x="109432" y="40949"/>
                  </a:lnTo>
                  <a:lnTo>
                    <a:pt x="109432" y="0"/>
                  </a:lnTo>
                  <a:close/>
                </a:path>
              </a:pathLst>
            </a:custGeom>
            <a:solidFill>
              <a:srgbClr val="80BCC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4" name="object 484" descr=""/>
            <p:cNvSpPr/>
            <p:nvPr/>
          </p:nvSpPr>
          <p:spPr>
            <a:xfrm>
              <a:off x="16485626" y="5779965"/>
              <a:ext cx="109855" cy="41275"/>
            </a:xfrm>
            <a:custGeom>
              <a:avLst/>
              <a:gdLst/>
              <a:ahLst/>
              <a:cxnLst/>
              <a:rect l="l" t="t" r="r" b="b"/>
              <a:pathLst>
                <a:path w="109855" h="41275">
                  <a:moveTo>
                    <a:pt x="109432" y="40949"/>
                  </a:moveTo>
                  <a:lnTo>
                    <a:pt x="0" y="40949"/>
                  </a:lnTo>
                  <a:lnTo>
                    <a:pt x="0" y="0"/>
                  </a:lnTo>
                  <a:lnTo>
                    <a:pt x="109432" y="0"/>
                  </a:lnTo>
                  <a:lnTo>
                    <a:pt x="109432" y="40949"/>
                  </a:lnTo>
                  <a:close/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5" name="object 485" descr=""/>
            <p:cNvSpPr/>
            <p:nvPr/>
          </p:nvSpPr>
          <p:spPr>
            <a:xfrm>
              <a:off x="16771996" y="5779965"/>
              <a:ext cx="163830" cy="41275"/>
            </a:xfrm>
            <a:custGeom>
              <a:avLst/>
              <a:gdLst/>
              <a:ahLst/>
              <a:cxnLst/>
              <a:rect l="l" t="t" r="r" b="b"/>
              <a:pathLst>
                <a:path w="163830" h="41275">
                  <a:moveTo>
                    <a:pt x="163435" y="0"/>
                  </a:moveTo>
                  <a:lnTo>
                    <a:pt x="0" y="0"/>
                  </a:lnTo>
                  <a:lnTo>
                    <a:pt x="0" y="40949"/>
                  </a:lnTo>
                  <a:lnTo>
                    <a:pt x="163435" y="40949"/>
                  </a:lnTo>
                  <a:lnTo>
                    <a:pt x="163435" y="0"/>
                  </a:lnTo>
                  <a:close/>
                </a:path>
              </a:pathLst>
            </a:custGeom>
            <a:solidFill>
              <a:srgbClr val="F68E7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6" name="object 486" descr=""/>
            <p:cNvSpPr/>
            <p:nvPr/>
          </p:nvSpPr>
          <p:spPr>
            <a:xfrm>
              <a:off x="16771996" y="5779965"/>
              <a:ext cx="163830" cy="41275"/>
            </a:xfrm>
            <a:custGeom>
              <a:avLst/>
              <a:gdLst/>
              <a:ahLst/>
              <a:cxnLst/>
              <a:rect l="l" t="t" r="r" b="b"/>
              <a:pathLst>
                <a:path w="163830" h="41275">
                  <a:moveTo>
                    <a:pt x="163435" y="40949"/>
                  </a:moveTo>
                  <a:lnTo>
                    <a:pt x="0" y="40949"/>
                  </a:lnTo>
                  <a:lnTo>
                    <a:pt x="0" y="0"/>
                  </a:lnTo>
                  <a:lnTo>
                    <a:pt x="163435" y="0"/>
                  </a:lnTo>
                  <a:lnTo>
                    <a:pt x="163435" y="40949"/>
                  </a:lnTo>
                  <a:close/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7" name="object 487" descr=""/>
            <p:cNvSpPr/>
            <p:nvPr/>
          </p:nvSpPr>
          <p:spPr>
            <a:xfrm>
              <a:off x="16935438" y="5779965"/>
              <a:ext cx="81915" cy="41275"/>
            </a:xfrm>
            <a:custGeom>
              <a:avLst/>
              <a:gdLst/>
              <a:ahLst/>
              <a:cxnLst/>
              <a:rect l="l" t="t" r="r" b="b"/>
              <a:pathLst>
                <a:path w="81915" h="41275">
                  <a:moveTo>
                    <a:pt x="81433" y="0"/>
                  </a:moveTo>
                  <a:lnTo>
                    <a:pt x="0" y="0"/>
                  </a:lnTo>
                  <a:lnTo>
                    <a:pt x="0" y="40949"/>
                  </a:lnTo>
                  <a:lnTo>
                    <a:pt x="81433" y="40949"/>
                  </a:lnTo>
                  <a:lnTo>
                    <a:pt x="81433" y="0"/>
                  </a:lnTo>
                  <a:close/>
                </a:path>
              </a:pathLst>
            </a:custGeom>
            <a:solidFill>
              <a:srgbClr val="F9B5A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8" name="object 488" descr=""/>
            <p:cNvSpPr/>
            <p:nvPr/>
          </p:nvSpPr>
          <p:spPr>
            <a:xfrm>
              <a:off x="16935437" y="5779965"/>
              <a:ext cx="81915" cy="41275"/>
            </a:xfrm>
            <a:custGeom>
              <a:avLst/>
              <a:gdLst/>
              <a:ahLst/>
              <a:cxnLst/>
              <a:rect l="l" t="t" r="r" b="b"/>
              <a:pathLst>
                <a:path w="81915" h="41275">
                  <a:moveTo>
                    <a:pt x="81433" y="40949"/>
                  </a:moveTo>
                  <a:lnTo>
                    <a:pt x="0" y="40949"/>
                  </a:lnTo>
                  <a:lnTo>
                    <a:pt x="0" y="0"/>
                  </a:lnTo>
                  <a:lnTo>
                    <a:pt x="81433" y="0"/>
                  </a:lnTo>
                  <a:lnTo>
                    <a:pt x="81433" y="40949"/>
                  </a:lnTo>
                  <a:close/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9" name="object 489" descr=""/>
            <p:cNvSpPr/>
            <p:nvPr/>
          </p:nvSpPr>
          <p:spPr>
            <a:xfrm>
              <a:off x="17016872" y="5779965"/>
              <a:ext cx="59055" cy="41275"/>
            </a:xfrm>
            <a:custGeom>
              <a:avLst/>
              <a:gdLst/>
              <a:ahLst/>
              <a:cxnLst/>
              <a:rect l="l" t="t" r="r" b="b"/>
              <a:pathLst>
                <a:path w="59055" h="41275">
                  <a:moveTo>
                    <a:pt x="58533" y="0"/>
                  </a:moveTo>
                  <a:lnTo>
                    <a:pt x="0" y="0"/>
                  </a:lnTo>
                  <a:lnTo>
                    <a:pt x="0" y="40949"/>
                  </a:lnTo>
                  <a:lnTo>
                    <a:pt x="58533" y="40949"/>
                  </a:lnTo>
                  <a:lnTo>
                    <a:pt x="58533" y="0"/>
                  </a:lnTo>
                  <a:close/>
                </a:path>
              </a:pathLst>
            </a:custGeom>
            <a:solidFill>
              <a:srgbClr val="A05EA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0" name="object 490" descr=""/>
            <p:cNvSpPr/>
            <p:nvPr/>
          </p:nvSpPr>
          <p:spPr>
            <a:xfrm>
              <a:off x="17016870" y="5779965"/>
              <a:ext cx="59055" cy="41275"/>
            </a:xfrm>
            <a:custGeom>
              <a:avLst/>
              <a:gdLst/>
              <a:ahLst/>
              <a:cxnLst/>
              <a:rect l="l" t="t" r="r" b="b"/>
              <a:pathLst>
                <a:path w="59055" h="41275">
                  <a:moveTo>
                    <a:pt x="58533" y="40949"/>
                  </a:moveTo>
                  <a:lnTo>
                    <a:pt x="0" y="40949"/>
                  </a:lnTo>
                  <a:lnTo>
                    <a:pt x="0" y="0"/>
                  </a:lnTo>
                  <a:lnTo>
                    <a:pt x="58533" y="0"/>
                  </a:lnTo>
                  <a:lnTo>
                    <a:pt x="58533" y="40949"/>
                  </a:lnTo>
                  <a:close/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1" name="object 491" descr=""/>
            <p:cNvSpPr/>
            <p:nvPr/>
          </p:nvSpPr>
          <p:spPr>
            <a:xfrm>
              <a:off x="17075403" y="5779965"/>
              <a:ext cx="151130" cy="41275"/>
            </a:xfrm>
            <a:custGeom>
              <a:avLst/>
              <a:gdLst/>
              <a:ahLst/>
              <a:cxnLst/>
              <a:rect l="l" t="t" r="r" b="b"/>
              <a:pathLst>
                <a:path w="151130" h="41275">
                  <a:moveTo>
                    <a:pt x="150784" y="0"/>
                  </a:moveTo>
                  <a:lnTo>
                    <a:pt x="0" y="0"/>
                  </a:lnTo>
                  <a:lnTo>
                    <a:pt x="0" y="40949"/>
                  </a:lnTo>
                  <a:lnTo>
                    <a:pt x="150784" y="40949"/>
                  </a:lnTo>
                  <a:lnTo>
                    <a:pt x="150784" y="0"/>
                  </a:lnTo>
                  <a:close/>
                </a:path>
              </a:pathLst>
            </a:custGeom>
            <a:solidFill>
              <a:srgbClr val="B182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2" name="object 492" descr=""/>
            <p:cNvSpPr/>
            <p:nvPr/>
          </p:nvSpPr>
          <p:spPr>
            <a:xfrm>
              <a:off x="17075400" y="5779965"/>
              <a:ext cx="151130" cy="41275"/>
            </a:xfrm>
            <a:custGeom>
              <a:avLst/>
              <a:gdLst/>
              <a:ahLst/>
              <a:cxnLst/>
              <a:rect l="l" t="t" r="r" b="b"/>
              <a:pathLst>
                <a:path w="151130" h="41275">
                  <a:moveTo>
                    <a:pt x="150784" y="40949"/>
                  </a:moveTo>
                  <a:lnTo>
                    <a:pt x="0" y="40949"/>
                  </a:lnTo>
                  <a:lnTo>
                    <a:pt x="0" y="0"/>
                  </a:lnTo>
                  <a:lnTo>
                    <a:pt x="150784" y="0"/>
                  </a:lnTo>
                  <a:lnTo>
                    <a:pt x="150784" y="40949"/>
                  </a:lnTo>
                  <a:close/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3" name="object 493" descr=""/>
            <p:cNvSpPr/>
            <p:nvPr/>
          </p:nvSpPr>
          <p:spPr>
            <a:xfrm>
              <a:off x="17226190" y="5779965"/>
              <a:ext cx="209550" cy="41275"/>
            </a:xfrm>
            <a:custGeom>
              <a:avLst/>
              <a:gdLst/>
              <a:ahLst/>
              <a:cxnLst/>
              <a:rect l="l" t="t" r="r" b="b"/>
              <a:pathLst>
                <a:path w="209550" h="41275">
                  <a:moveTo>
                    <a:pt x="209314" y="0"/>
                  </a:moveTo>
                  <a:lnTo>
                    <a:pt x="0" y="0"/>
                  </a:lnTo>
                  <a:lnTo>
                    <a:pt x="0" y="40949"/>
                  </a:lnTo>
                  <a:lnTo>
                    <a:pt x="209314" y="40949"/>
                  </a:lnTo>
                  <a:lnTo>
                    <a:pt x="209314" y="0"/>
                  </a:lnTo>
                  <a:close/>
                </a:path>
              </a:pathLst>
            </a:custGeom>
            <a:solidFill>
              <a:srgbClr val="BC9EC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4" name="object 494" descr=""/>
            <p:cNvSpPr/>
            <p:nvPr/>
          </p:nvSpPr>
          <p:spPr>
            <a:xfrm>
              <a:off x="17226188" y="5779965"/>
              <a:ext cx="209550" cy="41275"/>
            </a:xfrm>
            <a:custGeom>
              <a:avLst/>
              <a:gdLst/>
              <a:ahLst/>
              <a:cxnLst/>
              <a:rect l="l" t="t" r="r" b="b"/>
              <a:pathLst>
                <a:path w="209550" h="41275">
                  <a:moveTo>
                    <a:pt x="209314" y="40949"/>
                  </a:moveTo>
                  <a:lnTo>
                    <a:pt x="0" y="40949"/>
                  </a:lnTo>
                  <a:lnTo>
                    <a:pt x="0" y="0"/>
                  </a:lnTo>
                  <a:lnTo>
                    <a:pt x="209314" y="0"/>
                  </a:lnTo>
                  <a:lnTo>
                    <a:pt x="209314" y="40949"/>
                  </a:lnTo>
                  <a:close/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5" name="object 495" descr=""/>
            <p:cNvSpPr/>
            <p:nvPr/>
          </p:nvSpPr>
          <p:spPr>
            <a:xfrm>
              <a:off x="17435501" y="5779965"/>
              <a:ext cx="262890" cy="41275"/>
            </a:xfrm>
            <a:custGeom>
              <a:avLst/>
              <a:gdLst/>
              <a:ahLst/>
              <a:cxnLst/>
              <a:rect l="l" t="t" r="r" b="b"/>
              <a:pathLst>
                <a:path w="262890" h="41275">
                  <a:moveTo>
                    <a:pt x="262759" y="0"/>
                  </a:moveTo>
                  <a:lnTo>
                    <a:pt x="0" y="0"/>
                  </a:lnTo>
                  <a:lnTo>
                    <a:pt x="0" y="40949"/>
                  </a:lnTo>
                  <a:lnTo>
                    <a:pt x="262759" y="40949"/>
                  </a:lnTo>
                  <a:lnTo>
                    <a:pt x="262759" y="0"/>
                  </a:lnTo>
                  <a:close/>
                </a:path>
              </a:pathLst>
            </a:custGeom>
            <a:solidFill>
              <a:srgbClr val="15B4E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6" name="object 496" descr=""/>
            <p:cNvSpPr/>
            <p:nvPr/>
          </p:nvSpPr>
          <p:spPr>
            <a:xfrm>
              <a:off x="17435499" y="5779965"/>
              <a:ext cx="262890" cy="41275"/>
            </a:xfrm>
            <a:custGeom>
              <a:avLst/>
              <a:gdLst/>
              <a:ahLst/>
              <a:cxnLst/>
              <a:rect l="l" t="t" r="r" b="b"/>
              <a:pathLst>
                <a:path w="262890" h="41275">
                  <a:moveTo>
                    <a:pt x="262759" y="40949"/>
                  </a:moveTo>
                  <a:lnTo>
                    <a:pt x="0" y="40949"/>
                  </a:lnTo>
                  <a:lnTo>
                    <a:pt x="0" y="0"/>
                  </a:lnTo>
                  <a:lnTo>
                    <a:pt x="262759" y="0"/>
                  </a:lnTo>
                  <a:lnTo>
                    <a:pt x="262759" y="40949"/>
                  </a:lnTo>
                  <a:close/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7" name="object 497" descr=""/>
            <p:cNvSpPr/>
            <p:nvPr/>
          </p:nvSpPr>
          <p:spPr>
            <a:xfrm>
              <a:off x="17698261" y="5779965"/>
              <a:ext cx="208915" cy="41275"/>
            </a:xfrm>
            <a:custGeom>
              <a:avLst/>
              <a:gdLst/>
              <a:ahLst/>
              <a:cxnLst/>
              <a:rect l="l" t="t" r="r" b="b"/>
              <a:pathLst>
                <a:path w="208915" h="41275">
                  <a:moveTo>
                    <a:pt x="208683" y="0"/>
                  </a:moveTo>
                  <a:lnTo>
                    <a:pt x="0" y="0"/>
                  </a:lnTo>
                  <a:lnTo>
                    <a:pt x="0" y="40949"/>
                  </a:lnTo>
                  <a:lnTo>
                    <a:pt x="208683" y="40949"/>
                  </a:lnTo>
                  <a:lnTo>
                    <a:pt x="208683" y="0"/>
                  </a:lnTo>
                  <a:close/>
                </a:path>
              </a:pathLst>
            </a:custGeom>
            <a:solidFill>
              <a:srgbClr val="72CFE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8" name="object 498" descr=""/>
            <p:cNvSpPr/>
            <p:nvPr/>
          </p:nvSpPr>
          <p:spPr>
            <a:xfrm>
              <a:off x="17698258" y="5779965"/>
              <a:ext cx="208915" cy="41275"/>
            </a:xfrm>
            <a:custGeom>
              <a:avLst/>
              <a:gdLst/>
              <a:ahLst/>
              <a:cxnLst/>
              <a:rect l="l" t="t" r="r" b="b"/>
              <a:pathLst>
                <a:path w="208915" h="41275">
                  <a:moveTo>
                    <a:pt x="208683" y="40949"/>
                  </a:moveTo>
                  <a:lnTo>
                    <a:pt x="0" y="40949"/>
                  </a:lnTo>
                  <a:lnTo>
                    <a:pt x="0" y="0"/>
                  </a:lnTo>
                  <a:lnTo>
                    <a:pt x="208683" y="0"/>
                  </a:lnTo>
                  <a:lnTo>
                    <a:pt x="208683" y="40949"/>
                  </a:lnTo>
                  <a:close/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9" name="object 499" descr=""/>
            <p:cNvSpPr/>
            <p:nvPr/>
          </p:nvSpPr>
          <p:spPr>
            <a:xfrm>
              <a:off x="17906944" y="5779965"/>
              <a:ext cx="151130" cy="41275"/>
            </a:xfrm>
            <a:custGeom>
              <a:avLst/>
              <a:gdLst/>
              <a:ahLst/>
              <a:cxnLst/>
              <a:rect l="l" t="t" r="r" b="b"/>
              <a:pathLst>
                <a:path w="151130" h="41275">
                  <a:moveTo>
                    <a:pt x="150784" y="0"/>
                  </a:moveTo>
                  <a:lnTo>
                    <a:pt x="0" y="0"/>
                  </a:lnTo>
                  <a:lnTo>
                    <a:pt x="0" y="40949"/>
                  </a:lnTo>
                  <a:lnTo>
                    <a:pt x="150784" y="40949"/>
                  </a:lnTo>
                  <a:lnTo>
                    <a:pt x="150784" y="0"/>
                  </a:lnTo>
                  <a:close/>
                </a:path>
              </a:pathLst>
            </a:custGeom>
            <a:solidFill>
              <a:srgbClr val="ACE0F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0" name="object 500" descr=""/>
            <p:cNvSpPr/>
            <p:nvPr/>
          </p:nvSpPr>
          <p:spPr>
            <a:xfrm>
              <a:off x="17906942" y="5779965"/>
              <a:ext cx="151130" cy="41275"/>
            </a:xfrm>
            <a:custGeom>
              <a:avLst/>
              <a:gdLst/>
              <a:ahLst/>
              <a:cxnLst/>
              <a:rect l="l" t="t" r="r" b="b"/>
              <a:pathLst>
                <a:path w="151130" h="41275">
                  <a:moveTo>
                    <a:pt x="150784" y="40949"/>
                  </a:moveTo>
                  <a:lnTo>
                    <a:pt x="0" y="40949"/>
                  </a:lnTo>
                  <a:lnTo>
                    <a:pt x="0" y="0"/>
                  </a:lnTo>
                  <a:lnTo>
                    <a:pt x="150784" y="0"/>
                  </a:lnTo>
                  <a:lnTo>
                    <a:pt x="150784" y="40949"/>
                  </a:lnTo>
                  <a:close/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1" name="object 501" descr=""/>
            <p:cNvSpPr/>
            <p:nvPr/>
          </p:nvSpPr>
          <p:spPr>
            <a:xfrm>
              <a:off x="18057728" y="5779965"/>
              <a:ext cx="450850" cy="41275"/>
            </a:xfrm>
            <a:custGeom>
              <a:avLst/>
              <a:gdLst/>
              <a:ahLst/>
              <a:cxnLst/>
              <a:rect l="l" t="t" r="r" b="b"/>
              <a:pathLst>
                <a:path w="450850" h="41275">
                  <a:moveTo>
                    <a:pt x="450440" y="0"/>
                  </a:moveTo>
                  <a:lnTo>
                    <a:pt x="0" y="0"/>
                  </a:lnTo>
                  <a:lnTo>
                    <a:pt x="0" y="40949"/>
                  </a:lnTo>
                  <a:lnTo>
                    <a:pt x="450440" y="40949"/>
                  </a:lnTo>
                  <a:lnTo>
                    <a:pt x="450440" y="0"/>
                  </a:lnTo>
                  <a:close/>
                </a:path>
              </a:pathLst>
            </a:custGeom>
            <a:solidFill>
              <a:srgbClr val="93CB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2" name="object 502" descr=""/>
            <p:cNvSpPr/>
            <p:nvPr/>
          </p:nvSpPr>
          <p:spPr>
            <a:xfrm>
              <a:off x="18057728" y="5779965"/>
              <a:ext cx="450850" cy="41275"/>
            </a:xfrm>
            <a:custGeom>
              <a:avLst/>
              <a:gdLst/>
              <a:ahLst/>
              <a:cxnLst/>
              <a:rect l="l" t="t" r="r" b="b"/>
              <a:pathLst>
                <a:path w="450850" h="41275">
                  <a:moveTo>
                    <a:pt x="450440" y="40949"/>
                  </a:moveTo>
                  <a:lnTo>
                    <a:pt x="0" y="40949"/>
                  </a:lnTo>
                  <a:lnTo>
                    <a:pt x="0" y="0"/>
                  </a:lnTo>
                  <a:lnTo>
                    <a:pt x="450440" y="0"/>
                  </a:lnTo>
                  <a:lnTo>
                    <a:pt x="450440" y="40949"/>
                  </a:lnTo>
                  <a:close/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3" name="object 503" descr=""/>
            <p:cNvSpPr/>
            <p:nvPr/>
          </p:nvSpPr>
          <p:spPr>
            <a:xfrm>
              <a:off x="18508169" y="5779965"/>
              <a:ext cx="340360" cy="41275"/>
            </a:xfrm>
            <a:custGeom>
              <a:avLst/>
              <a:gdLst/>
              <a:ahLst/>
              <a:cxnLst/>
              <a:rect l="l" t="t" r="r" b="b"/>
              <a:pathLst>
                <a:path w="340359" h="41275">
                  <a:moveTo>
                    <a:pt x="339742" y="0"/>
                  </a:moveTo>
                  <a:lnTo>
                    <a:pt x="0" y="0"/>
                  </a:lnTo>
                  <a:lnTo>
                    <a:pt x="0" y="40949"/>
                  </a:lnTo>
                  <a:lnTo>
                    <a:pt x="339742" y="40949"/>
                  </a:lnTo>
                  <a:lnTo>
                    <a:pt x="339742" y="0"/>
                  </a:lnTo>
                  <a:close/>
                </a:path>
              </a:pathLst>
            </a:custGeom>
            <a:solidFill>
              <a:srgbClr val="AFD46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4" name="object 504" descr=""/>
            <p:cNvSpPr/>
            <p:nvPr/>
          </p:nvSpPr>
          <p:spPr>
            <a:xfrm>
              <a:off x="18508167" y="5779965"/>
              <a:ext cx="340360" cy="41275"/>
            </a:xfrm>
            <a:custGeom>
              <a:avLst/>
              <a:gdLst/>
              <a:ahLst/>
              <a:cxnLst/>
              <a:rect l="l" t="t" r="r" b="b"/>
              <a:pathLst>
                <a:path w="340359" h="41275">
                  <a:moveTo>
                    <a:pt x="339742" y="40949"/>
                  </a:moveTo>
                  <a:lnTo>
                    <a:pt x="0" y="40949"/>
                  </a:lnTo>
                  <a:lnTo>
                    <a:pt x="0" y="0"/>
                  </a:lnTo>
                  <a:lnTo>
                    <a:pt x="339742" y="0"/>
                  </a:lnTo>
                  <a:lnTo>
                    <a:pt x="339742" y="40949"/>
                  </a:lnTo>
                  <a:close/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5" name="object 505" descr=""/>
            <p:cNvSpPr/>
            <p:nvPr/>
          </p:nvSpPr>
          <p:spPr>
            <a:xfrm>
              <a:off x="18847907" y="5779965"/>
              <a:ext cx="104139" cy="41275"/>
            </a:xfrm>
            <a:custGeom>
              <a:avLst/>
              <a:gdLst/>
              <a:ahLst/>
              <a:cxnLst/>
              <a:rect l="l" t="t" r="r" b="b"/>
              <a:pathLst>
                <a:path w="104140" h="41275">
                  <a:moveTo>
                    <a:pt x="103704" y="0"/>
                  </a:moveTo>
                  <a:lnTo>
                    <a:pt x="0" y="0"/>
                  </a:lnTo>
                  <a:lnTo>
                    <a:pt x="0" y="40949"/>
                  </a:lnTo>
                  <a:lnTo>
                    <a:pt x="103704" y="40949"/>
                  </a:lnTo>
                  <a:lnTo>
                    <a:pt x="103704" y="0"/>
                  </a:lnTo>
                  <a:close/>
                </a:path>
              </a:pathLst>
            </a:custGeom>
            <a:solidFill>
              <a:srgbClr val="EB942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6" name="object 506" descr=""/>
            <p:cNvSpPr/>
            <p:nvPr/>
          </p:nvSpPr>
          <p:spPr>
            <a:xfrm>
              <a:off x="18847908" y="5779965"/>
              <a:ext cx="104139" cy="41275"/>
            </a:xfrm>
            <a:custGeom>
              <a:avLst/>
              <a:gdLst/>
              <a:ahLst/>
              <a:cxnLst/>
              <a:rect l="l" t="t" r="r" b="b"/>
              <a:pathLst>
                <a:path w="104140" h="41275">
                  <a:moveTo>
                    <a:pt x="103704" y="40949"/>
                  </a:moveTo>
                  <a:lnTo>
                    <a:pt x="0" y="40949"/>
                  </a:lnTo>
                  <a:lnTo>
                    <a:pt x="0" y="0"/>
                  </a:lnTo>
                  <a:lnTo>
                    <a:pt x="103704" y="0"/>
                  </a:lnTo>
                  <a:lnTo>
                    <a:pt x="103704" y="40949"/>
                  </a:lnTo>
                  <a:close/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7" name="object 507" descr=""/>
            <p:cNvSpPr/>
            <p:nvPr/>
          </p:nvSpPr>
          <p:spPr>
            <a:xfrm>
              <a:off x="18951609" y="5779965"/>
              <a:ext cx="213360" cy="41275"/>
            </a:xfrm>
            <a:custGeom>
              <a:avLst/>
              <a:gdLst/>
              <a:ahLst/>
              <a:cxnLst/>
              <a:rect l="l" t="t" r="r" b="b"/>
              <a:pathLst>
                <a:path w="213359" h="41275">
                  <a:moveTo>
                    <a:pt x="213137" y="0"/>
                  </a:moveTo>
                  <a:lnTo>
                    <a:pt x="0" y="0"/>
                  </a:lnTo>
                  <a:lnTo>
                    <a:pt x="0" y="40949"/>
                  </a:lnTo>
                  <a:lnTo>
                    <a:pt x="213137" y="40949"/>
                  </a:lnTo>
                  <a:lnTo>
                    <a:pt x="213137" y="0"/>
                  </a:lnTo>
                  <a:close/>
                </a:path>
              </a:pathLst>
            </a:custGeom>
            <a:solidFill>
              <a:srgbClr val="EAAE4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8" name="object 508" descr=""/>
            <p:cNvSpPr/>
            <p:nvPr/>
          </p:nvSpPr>
          <p:spPr>
            <a:xfrm>
              <a:off x="18951607" y="5779965"/>
              <a:ext cx="213360" cy="41275"/>
            </a:xfrm>
            <a:custGeom>
              <a:avLst/>
              <a:gdLst/>
              <a:ahLst/>
              <a:cxnLst/>
              <a:rect l="l" t="t" r="r" b="b"/>
              <a:pathLst>
                <a:path w="213359" h="41275">
                  <a:moveTo>
                    <a:pt x="213137" y="40949"/>
                  </a:moveTo>
                  <a:lnTo>
                    <a:pt x="0" y="40949"/>
                  </a:lnTo>
                  <a:lnTo>
                    <a:pt x="0" y="0"/>
                  </a:lnTo>
                  <a:lnTo>
                    <a:pt x="213137" y="0"/>
                  </a:lnTo>
                  <a:lnTo>
                    <a:pt x="213137" y="40949"/>
                  </a:lnTo>
                  <a:close/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9" name="object 509" descr=""/>
            <p:cNvSpPr/>
            <p:nvPr/>
          </p:nvSpPr>
          <p:spPr>
            <a:xfrm>
              <a:off x="19164743" y="5779965"/>
              <a:ext cx="97155" cy="41275"/>
            </a:xfrm>
            <a:custGeom>
              <a:avLst/>
              <a:gdLst/>
              <a:ahLst/>
              <a:cxnLst/>
              <a:rect l="l" t="t" r="r" b="b"/>
              <a:pathLst>
                <a:path w="97155" h="41275">
                  <a:moveTo>
                    <a:pt x="96707" y="0"/>
                  </a:moveTo>
                  <a:lnTo>
                    <a:pt x="0" y="0"/>
                  </a:lnTo>
                  <a:lnTo>
                    <a:pt x="0" y="40949"/>
                  </a:lnTo>
                  <a:lnTo>
                    <a:pt x="96707" y="40949"/>
                  </a:lnTo>
                  <a:lnTo>
                    <a:pt x="96707" y="0"/>
                  </a:lnTo>
                  <a:close/>
                </a:path>
              </a:pathLst>
            </a:custGeom>
            <a:solidFill>
              <a:srgbClr val="EAC57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0" name="object 510" descr=""/>
            <p:cNvSpPr/>
            <p:nvPr/>
          </p:nvSpPr>
          <p:spPr>
            <a:xfrm>
              <a:off x="19164743" y="5779965"/>
              <a:ext cx="97155" cy="41275"/>
            </a:xfrm>
            <a:custGeom>
              <a:avLst/>
              <a:gdLst/>
              <a:ahLst/>
              <a:cxnLst/>
              <a:rect l="l" t="t" r="r" b="b"/>
              <a:pathLst>
                <a:path w="97155" h="41275">
                  <a:moveTo>
                    <a:pt x="96707" y="40949"/>
                  </a:moveTo>
                  <a:lnTo>
                    <a:pt x="0" y="40949"/>
                  </a:lnTo>
                  <a:lnTo>
                    <a:pt x="0" y="0"/>
                  </a:lnTo>
                  <a:lnTo>
                    <a:pt x="96707" y="0"/>
                  </a:lnTo>
                  <a:lnTo>
                    <a:pt x="96707" y="40949"/>
                  </a:lnTo>
                  <a:close/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1" name="object 511" descr=""/>
            <p:cNvSpPr/>
            <p:nvPr/>
          </p:nvSpPr>
          <p:spPr>
            <a:xfrm>
              <a:off x="19261135" y="5779965"/>
              <a:ext cx="184785" cy="41275"/>
            </a:xfrm>
            <a:custGeom>
              <a:avLst/>
              <a:gdLst/>
              <a:ahLst/>
              <a:cxnLst/>
              <a:rect l="l" t="t" r="r" b="b"/>
              <a:pathLst>
                <a:path w="184784" h="41275">
                  <a:moveTo>
                    <a:pt x="184184" y="0"/>
                  </a:moveTo>
                  <a:lnTo>
                    <a:pt x="0" y="0"/>
                  </a:lnTo>
                  <a:lnTo>
                    <a:pt x="0" y="40949"/>
                  </a:lnTo>
                  <a:lnTo>
                    <a:pt x="184184" y="40949"/>
                  </a:lnTo>
                  <a:lnTo>
                    <a:pt x="184184" y="0"/>
                  </a:lnTo>
                  <a:close/>
                </a:path>
              </a:pathLst>
            </a:custGeom>
            <a:solidFill>
              <a:srgbClr val="FDDE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2" name="object 512" descr=""/>
            <p:cNvSpPr/>
            <p:nvPr/>
          </p:nvSpPr>
          <p:spPr>
            <a:xfrm>
              <a:off x="19261135" y="5779965"/>
              <a:ext cx="184785" cy="41275"/>
            </a:xfrm>
            <a:custGeom>
              <a:avLst/>
              <a:gdLst/>
              <a:ahLst/>
              <a:cxnLst/>
              <a:rect l="l" t="t" r="r" b="b"/>
              <a:pathLst>
                <a:path w="184784" h="41275">
                  <a:moveTo>
                    <a:pt x="184184" y="40949"/>
                  </a:moveTo>
                  <a:lnTo>
                    <a:pt x="0" y="40949"/>
                  </a:lnTo>
                  <a:lnTo>
                    <a:pt x="0" y="0"/>
                  </a:lnTo>
                  <a:lnTo>
                    <a:pt x="184184" y="0"/>
                  </a:lnTo>
                  <a:lnTo>
                    <a:pt x="184184" y="40949"/>
                  </a:lnTo>
                  <a:close/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3" name="object 513" descr=""/>
            <p:cNvSpPr/>
            <p:nvPr/>
          </p:nvSpPr>
          <p:spPr>
            <a:xfrm>
              <a:off x="19445323" y="5779965"/>
              <a:ext cx="36830" cy="41275"/>
            </a:xfrm>
            <a:custGeom>
              <a:avLst/>
              <a:gdLst/>
              <a:ahLst/>
              <a:cxnLst/>
              <a:rect l="l" t="t" r="r" b="b"/>
              <a:pathLst>
                <a:path w="36830" h="41275">
                  <a:moveTo>
                    <a:pt x="36262" y="0"/>
                  </a:moveTo>
                  <a:lnTo>
                    <a:pt x="0" y="0"/>
                  </a:lnTo>
                  <a:lnTo>
                    <a:pt x="0" y="40949"/>
                  </a:lnTo>
                  <a:lnTo>
                    <a:pt x="36262" y="40949"/>
                  </a:lnTo>
                  <a:lnTo>
                    <a:pt x="36262" y="0"/>
                  </a:lnTo>
                  <a:close/>
                </a:path>
              </a:pathLst>
            </a:custGeom>
            <a:solidFill>
              <a:srgbClr val="FDEAA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4" name="object 514" descr=""/>
            <p:cNvSpPr/>
            <p:nvPr/>
          </p:nvSpPr>
          <p:spPr>
            <a:xfrm>
              <a:off x="19445321" y="5779965"/>
              <a:ext cx="36830" cy="41275"/>
            </a:xfrm>
            <a:custGeom>
              <a:avLst/>
              <a:gdLst/>
              <a:ahLst/>
              <a:cxnLst/>
              <a:rect l="l" t="t" r="r" b="b"/>
              <a:pathLst>
                <a:path w="36830" h="41275">
                  <a:moveTo>
                    <a:pt x="36262" y="40949"/>
                  </a:moveTo>
                  <a:lnTo>
                    <a:pt x="0" y="40949"/>
                  </a:lnTo>
                  <a:lnTo>
                    <a:pt x="0" y="0"/>
                  </a:lnTo>
                  <a:lnTo>
                    <a:pt x="36262" y="0"/>
                  </a:lnTo>
                  <a:lnTo>
                    <a:pt x="36262" y="40949"/>
                  </a:lnTo>
                  <a:close/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5" name="object 515" descr=""/>
            <p:cNvSpPr/>
            <p:nvPr/>
          </p:nvSpPr>
          <p:spPr>
            <a:xfrm>
              <a:off x="19481586" y="5779965"/>
              <a:ext cx="20320" cy="41275"/>
            </a:xfrm>
            <a:custGeom>
              <a:avLst/>
              <a:gdLst/>
              <a:ahLst/>
              <a:cxnLst/>
              <a:rect l="l" t="t" r="r" b="b"/>
              <a:pathLst>
                <a:path w="20319" h="41275">
                  <a:moveTo>
                    <a:pt x="19721" y="0"/>
                  </a:moveTo>
                  <a:lnTo>
                    <a:pt x="0" y="0"/>
                  </a:lnTo>
                  <a:lnTo>
                    <a:pt x="0" y="40949"/>
                  </a:lnTo>
                  <a:lnTo>
                    <a:pt x="19721" y="40949"/>
                  </a:lnTo>
                  <a:lnTo>
                    <a:pt x="19721" y="0"/>
                  </a:lnTo>
                  <a:close/>
                </a:path>
              </a:pathLst>
            </a:custGeom>
            <a:solidFill>
              <a:srgbClr val="FFEEA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6" name="object 516" descr=""/>
            <p:cNvSpPr/>
            <p:nvPr/>
          </p:nvSpPr>
          <p:spPr>
            <a:xfrm>
              <a:off x="19481583" y="5779965"/>
              <a:ext cx="20320" cy="41275"/>
            </a:xfrm>
            <a:custGeom>
              <a:avLst/>
              <a:gdLst/>
              <a:ahLst/>
              <a:cxnLst/>
              <a:rect l="l" t="t" r="r" b="b"/>
              <a:pathLst>
                <a:path w="20319" h="41275">
                  <a:moveTo>
                    <a:pt x="19721" y="40949"/>
                  </a:moveTo>
                  <a:lnTo>
                    <a:pt x="0" y="40949"/>
                  </a:lnTo>
                  <a:lnTo>
                    <a:pt x="0" y="0"/>
                  </a:lnTo>
                  <a:lnTo>
                    <a:pt x="19721" y="0"/>
                  </a:lnTo>
                  <a:lnTo>
                    <a:pt x="19721" y="40949"/>
                  </a:lnTo>
                  <a:close/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17" name="object 517" descr=""/>
          <p:cNvSpPr txBox="1"/>
          <p:nvPr/>
        </p:nvSpPr>
        <p:spPr>
          <a:xfrm>
            <a:off x="18366668" y="5718189"/>
            <a:ext cx="191135" cy="755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dirty="0" sz="300" spc="-10">
                <a:solidFill>
                  <a:srgbClr val="231F20"/>
                </a:solidFill>
                <a:latin typeface="Times New Roman"/>
                <a:cs typeface="Times New Roman"/>
              </a:rPr>
              <a:t>Cretaceous</a:t>
            </a:r>
            <a:endParaRPr sz="300">
              <a:latin typeface="Times New Roman"/>
              <a:cs typeface="Times New Roman"/>
            </a:endParaRPr>
          </a:p>
        </p:txBody>
      </p:sp>
      <p:sp>
        <p:nvSpPr>
          <p:cNvPr id="518" name="object 518" descr=""/>
          <p:cNvSpPr txBox="1"/>
          <p:nvPr/>
        </p:nvSpPr>
        <p:spPr>
          <a:xfrm>
            <a:off x="18656251" y="5774182"/>
            <a:ext cx="70485" cy="539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dirty="0" sz="150" spc="-10">
                <a:solidFill>
                  <a:srgbClr val="231F20"/>
                </a:solidFill>
                <a:latin typeface="Times New Roman"/>
                <a:cs typeface="Times New Roman"/>
              </a:rPr>
              <a:t>Upper</a:t>
            </a:r>
            <a:endParaRPr sz="150">
              <a:latin typeface="Times New Roman"/>
              <a:cs typeface="Times New Roman"/>
            </a:endParaRPr>
          </a:p>
        </p:txBody>
      </p:sp>
      <p:sp>
        <p:nvSpPr>
          <p:cNvPr id="519" name="object 519" descr=""/>
          <p:cNvSpPr txBox="1"/>
          <p:nvPr/>
        </p:nvSpPr>
        <p:spPr>
          <a:xfrm>
            <a:off x="18262578" y="5774539"/>
            <a:ext cx="73025" cy="539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dirty="0" sz="150" spc="-10">
                <a:solidFill>
                  <a:srgbClr val="231F20"/>
                </a:solidFill>
                <a:latin typeface="Times New Roman"/>
                <a:cs typeface="Times New Roman"/>
              </a:rPr>
              <a:t>Lower</a:t>
            </a:r>
            <a:endParaRPr sz="150">
              <a:latin typeface="Times New Roman"/>
              <a:cs typeface="Times New Roman"/>
            </a:endParaRPr>
          </a:p>
        </p:txBody>
      </p:sp>
      <p:sp>
        <p:nvSpPr>
          <p:cNvPr id="520" name="object 520" descr=""/>
          <p:cNvSpPr txBox="1"/>
          <p:nvPr/>
        </p:nvSpPr>
        <p:spPr>
          <a:xfrm>
            <a:off x="17858585" y="5676791"/>
            <a:ext cx="168910" cy="1517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dirty="0" sz="300" spc="-10">
                <a:solidFill>
                  <a:srgbClr val="231F20"/>
                </a:solidFill>
                <a:latin typeface="Times New Roman"/>
                <a:cs typeface="Times New Roman"/>
              </a:rPr>
              <a:t>Mesozoic</a:t>
            </a:r>
            <a:endParaRPr sz="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70"/>
              </a:spcBef>
            </a:pPr>
            <a:endParaRPr sz="300">
              <a:latin typeface="Times New Roman"/>
              <a:cs typeface="Times New Roman"/>
            </a:endParaRPr>
          </a:p>
          <a:p>
            <a:pPr marL="91440">
              <a:lnSpc>
                <a:spcPct val="100000"/>
              </a:lnSpc>
              <a:spcBef>
                <a:spcPts val="5"/>
              </a:spcBef>
            </a:pPr>
            <a:r>
              <a:rPr dirty="0" sz="150" spc="-10">
                <a:solidFill>
                  <a:srgbClr val="231F20"/>
                </a:solidFill>
                <a:latin typeface="Times New Roman"/>
                <a:cs typeface="Times New Roman"/>
              </a:rPr>
              <a:t>Upper</a:t>
            </a:r>
            <a:endParaRPr sz="150">
              <a:latin typeface="Times New Roman"/>
              <a:cs typeface="Times New Roman"/>
            </a:endParaRPr>
          </a:p>
        </p:txBody>
      </p:sp>
      <p:sp>
        <p:nvSpPr>
          <p:cNvPr id="521" name="object 521" descr=""/>
          <p:cNvSpPr txBox="1"/>
          <p:nvPr/>
        </p:nvSpPr>
        <p:spPr>
          <a:xfrm>
            <a:off x="17537645" y="5773897"/>
            <a:ext cx="73025" cy="539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dirty="0" sz="150" spc="-10">
                <a:solidFill>
                  <a:srgbClr val="231F20"/>
                </a:solidFill>
                <a:latin typeface="Times New Roman"/>
                <a:cs typeface="Times New Roman"/>
              </a:rPr>
              <a:t>Lower</a:t>
            </a:r>
            <a:endParaRPr sz="150">
              <a:latin typeface="Times New Roman"/>
              <a:cs typeface="Times New Roman"/>
            </a:endParaRPr>
          </a:p>
        </p:txBody>
      </p:sp>
      <p:sp>
        <p:nvSpPr>
          <p:cNvPr id="522" name="object 522" descr=""/>
          <p:cNvSpPr txBox="1"/>
          <p:nvPr/>
        </p:nvSpPr>
        <p:spPr>
          <a:xfrm>
            <a:off x="17687152" y="5706939"/>
            <a:ext cx="154940" cy="121920"/>
          </a:xfrm>
          <a:prstGeom prst="rect">
            <a:avLst/>
          </a:prstGeom>
        </p:spPr>
        <p:txBody>
          <a:bodyPr wrap="square" lIns="0" tIns="2730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215"/>
              </a:spcBef>
            </a:pPr>
            <a:r>
              <a:rPr dirty="0" sz="300" spc="-10">
                <a:solidFill>
                  <a:srgbClr val="231F20"/>
                </a:solidFill>
                <a:latin typeface="Times New Roman"/>
                <a:cs typeface="Times New Roman"/>
              </a:rPr>
              <a:t>Jurassic</a:t>
            </a:r>
            <a:endParaRPr sz="300">
              <a:latin typeface="Times New Roman"/>
              <a:cs typeface="Times New Roman"/>
            </a:endParaRPr>
          </a:p>
          <a:p>
            <a:pPr marL="75565">
              <a:lnSpc>
                <a:spcPct val="100000"/>
              </a:lnSpc>
              <a:spcBef>
                <a:spcPts val="95"/>
              </a:spcBef>
            </a:pPr>
            <a:r>
              <a:rPr dirty="0" sz="150" spc="-10">
                <a:solidFill>
                  <a:srgbClr val="231F20"/>
                </a:solidFill>
                <a:latin typeface="Times New Roman"/>
                <a:cs typeface="Times New Roman"/>
              </a:rPr>
              <a:t>Middle</a:t>
            </a:r>
            <a:endParaRPr sz="150">
              <a:latin typeface="Times New Roman"/>
              <a:cs typeface="Times New Roman"/>
            </a:endParaRPr>
          </a:p>
        </p:txBody>
      </p:sp>
      <p:grpSp>
        <p:nvGrpSpPr>
          <p:cNvPr id="523" name="object 523" descr=""/>
          <p:cNvGrpSpPr/>
          <p:nvPr/>
        </p:nvGrpSpPr>
        <p:grpSpPr>
          <a:xfrm>
            <a:off x="19480313" y="5737747"/>
            <a:ext cx="22860" cy="43815"/>
            <a:chOff x="19480313" y="5737747"/>
            <a:chExt cx="22860" cy="43815"/>
          </a:xfrm>
        </p:grpSpPr>
        <p:sp>
          <p:nvSpPr>
            <p:cNvPr id="524" name="object 524" descr=""/>
            <p:cNvSpPr/>
            <p:nvPr/>
          </p:nvSpPr>
          <p:spPr>
            <a:xfrm>
              <a:off x="19481585" y="5739018"/>
              <a:ext cx="20320" cy="41275"/>
            </a:xfrm>
            <a:custGeom>
              <a:avLst/>
              <a:gdLst/>
              <a:ahLst/>
              <a:cxnLst/>
              <a:rect l="l" t="t" r="r" b="b"/>
              <a:pathLst>
                <a:path w="20319" h="41275">
                  <a:moveTo>
                    <a:pt x="19721" y="0"/>
                  </a:moveTo>
                  <a:lnTo>
                    <a:pt x="0" y="0"/>
                  </a:lnTo>
                  <a:lnTo>
                    <a:pt x="0" y="40949"/>
                  </a:lnTo>
                  <a:lnTo>
                    <a:pt x="19721" y="40949"/>
                  </a:lnTo>
                  <a:lnTo>
                    <a:pt x="19721" y="0"/>
                  </a:lnTo>
                  <a:close/>
                </a:path>
              </a:pathLst>
            </a:custGeom>
            <a:solidFill>
              <a:srgbClr val="FDF59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5" name="object 525" descr=""/>
            <p:cNvSpPr/>
            <p:nvPr/>
          </p:nvSpPr>
          <p:spPr>
            <a:xfrm>
              <a:off x="19481583" y="5739017"/>
              <a:ext cx="20320" cy="41275"/>
            </a:xfrm>
            <a:custGeom>
              <a:avLst/>
              <a:gdLst/>
              <a:ahLst/>
              <a:cxnLst/>
              <a:rect l="l" t="t" r="r" b="b"/>
              <a:pathLst>
                <a:path w="20319" h="41275">
                  <a:moveTo>
                    <a:pt x="19721" y="40949"/>
                  </a:moveTo>
                  <a:lnTo>
                    <a:pt x="0" y="40949"/>
                  </a:lnTo>
                  <a:lnTo>
                    <a:pt x="0" y="0"/>
                  </a:lnTo>
                  <a:lnTo>
                    <a:pt x="19721" y="0"/>
                  </a:lnTo>
                  <a:lnTo>
                    <a:pt x="19721" y="40949"/>
                  </a:lnTo>
                  <a:close/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26" name="object 526" descr=""/>
          <p:cNvSpPr txBox="1"/>
          <p:nvPr/>
        </p:nvSpPr>
        <p:spPr>
          <a:xfrm>
            <a:off x="18826269" y="5676791"/>
            <a:ext cx="712470" cy="15303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272415">
              <a:lnSpc>
                <a:spcPts val="345"/>
              </a:lnSpc>
              <a:spcBef>
                <a:spcPts val="125"/>
              </a:spcBef>
            </a:pPr>
            <a:r>
              <a:rPr dirty="0" sz="300" spc="-10">
                <a:solidFill>
                  <a:srgbClr val="231F20"/>
                </a:solidFill>
                <a:latin typeface="Times New Roman"/>
                <a:cs typeface="Times New Roman"/>
              </a:rPr>
              <a:t>Cenozoic</a:t>
            </a:r>
            <a:endParaRPr sz="300">
              <a:latin typeface="Times New Roman"/>
              <a:cs typeface="Times New Roman"/>
            </a:endParaRPr>
          </a:p>
          <a:p>
            <a:pPr marL="25400" marR="30480" indent="130175">
              <a:lnSpc>
                <a:spcPts val="300"/>
              </a:lnSpc>
              <a:spcBef>
                <a:spcPts val="45"/>
              </a:spcBef>
              <a:tabLst>
                <a:tab pos="488950" algn="l"/>
              </a:tabLst>
            </a:pPr>
            <a:r>
              <a:rPr dirty="0" sz="300" spc="-10">
                <a:solidFill>
                  <a:srgbClr val="231F20"/>
                </a:solidFill>
                <a:latin typeface="Times New Roman"/>
                <a:cs typeface="Times New Roman"/>
              </a:rPr>
              <a:t>Paleogene</a:t>
            </a:r>
            <a:r>
              <a:rPr dirty="0" sz="300">
                <a:solidFill>
                  <a:srgbClr val="231F20"/>
                </a:solidFill>
                <a:latin typeface="Times New Roman"/>
                <a:cs typeface="Times New Roman"/>
              </a:rPr>
              <a:t>	</a:t>
            </a:r>
            <a:r>
              <a:rPr dirty="0" baseline="9259" sz="450">
                <a:solidFill>
                  <a:srgbClr val="231F20"/>
                </a:solidFill>
                <a:latin typeface="Times New Roman"/>
                <a:cs typeface="Times New Roman"/>
              </a:rPr>
              <a:t>Neogene</a:t>
            </a:r>
            <a:r>
              <a:rPr dirty="0" baseline="9259" sz="450" spc="232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baseline="18518" sz="225" spc="-75">
                <a:solidFill>
                  <a:srgbClr val="231F20"/>
                </a:solidFill>
                <a:latin typeface="Times New Roman"/>
                <a:cs typeface="Times New Roman"/>
              </a:rPr>
              <a:t>Q</a:t>
            </a:r>
            <a:r>
              <a:rPr dirty="0" baseline="18518" sz="225" spc="75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50">
                <a:solidFill>
                  <a:srgbClr val="231F20"/>
                </a:solidFill>
                <a:latin typeface="Times New Roman"/>
                <a:cs typeface="Times New Roman"/>
              </a:rPr>
              <a:t>Paleocene</a:t>
            </a:r>
            <a:r>
              <a:rPr dirty="0" sz="150" spc="305">
                <a:solidFill>
                  <a:srgbClr val="231F20"/>
                </a:solidFill>
                <a:latin typeface="Times New Roman"/>
                <a:cs typeface="Times New Roman"/>
              </a:rPr>
              <a:t>  </a:t>
            </a:r>
            <a:r>
              <a:rPr dirty="0" sz="200">
                <a:solidFill>
                  <a:srgbClr val="231F20"/>
                </a:solidFill>
                <a:latin typeface="Times New Roman"/>
                <a:cs typeface="Times New Roman"/>
              </a:rPr>
              <a:t>Eocene</a:t>
            </a:r>
            <a:r>
              <a:rPr dirty="0" sz="200" spc="265">
                <a:solidFill>
                  <a:srgbClr val="231F20"/>
                </a:solidFill>
                <a:latin typeface="Times New Roman"/>
                <a:cs typeface="Times New Roman"/>
              </a:rPr>
              <a:t>  </a:t>
            </a:r>
            <a:r>
              <a:rPr dirty="0" sz="150">
                <a:solidFill>
                  <a:srgbClr val="231F20"/>
                </a:solidFill>
                <a:latin typeface="Times New Roman"/>
                <a:cs typeface="Times New Roman"/>
              </a:rPr>
              <a:t>Oligocene</a:t>
            </a:r>
            <a:r>
              <a:rPr dirty="0" sz="150" spc="235">
                <a:solidFill>
                  <a:srgbClr val="231F20"/>
                </a:solidFill>
                <a:latin typeface="Times New Roman"/>
                <a:cs typeface="Times New Roman"/>
              </a:rPr>
              <a:t>  </a:t>
            </a:r>
            <a:r>
              <a:rPr dirty="0" sz="150">
                <a:solidFill>
                  <a:srgbClr val="231F20"/>
                </a:solidFill>
                <a:latin typeface="Times New Roman"/>
                <a:cs typeface="Times New Roman"/>
              </a:rPr>
              <a:t>Miocene</a:t>
            </a:r>
            <a:r>
              <a:rPr dirty="0" sz="150" spc="245">
                <a:solidFill>
                  <a:srgbClr val="231F20"/>
                </a:solidFill>
                <a:latin typeface="Times New Roman"/>
                <a:cs typeface="Times New Roman"/>
              </a:rPr>
              <a:t>  </a:t>
            </a:r>
            <a:r>
              <a:rPr dirty="0" sz="150">
                <a:solidFill>
                  <a:srgbClr val="231F20"/>
                </a:solidFill>
                <a:latin typeface="Times New Roman"/>
                <a:cs typeface="Times New Roman"/>
              </a:rPr>
              <a:t>Pl</a:t>
            </a:r>
            <a:r>
              <a:rPr dirty="0" sz="150" spc="6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50" spc="-50">
                <a:solidFill>
                  <a:srgbClr val="231F20"/>
                </a:solidFill>
                <a:latin typeface="Times New Roman"/>
                <a:cs typeface="Times New Roman"/>
              </a:rPr>
              <a:t>P</a:t>
            </a:r>
            <a:endParaRPr sz="150">
              <a:latin typeface="Times New Roman"/>
              <a:cs typeface="Times New Roman"/>
            </a:endParaRPr>
          </a:p>
        </p:txBody>
      </p:sp>
      <p:grpSp>
        <p:nvGrpSpPr>
          <p:cNvPr id="527" name="object 527" descr=""/>
          <p:cNvGrpSpPr/>
          <p:nvPr/>
        </p:nvGrpSpPr>
        <p:grpSpPr>
          <a:xfrm>
            <a:off x="16593788" y="5778695"/>
            <a:ext cx="179705" cy="43815"/>
            <a:chOff x="16593788" y="5778695"/>
            <a:chExt cx="179705" cy="43815"/>
          </a:xfrm>
        </p:grpSpPr>
        <p:sp>
          <p:nvSpPr>
            <p:cNvPr id="528" name="object 528" descr=""/>
            <p:cNvSpPr/>
            <p:nvPr/>
          </p:nvSpPr>
          <p:spPr>
            <a:xfrm>
              <a:off x="16595058" y="5779965"/>
              <a:ext cx="177165" cy="41275"/>
            </a:xfrm>
            <a:custGeom>
              <a:avLst/>
              <a:gdLst/>
              <a:ahLst/>
              <a:cxnLst/>
              <a:rect l="l" t="t" r="r" b="b"/>
              <a:pathLst>
                <a:path w="177165" h="41275">
                  <a:moveTo>
                    <a:pt x="176938" y="0"/>
                  </a:moveTo>
                  <a:lnTo>
                    <a:pt x="0" y="0"/>
                  </a:lnTo>
                  <a:lnTo>
                    <a:pt x="0" y="40949"/>
                  </a:lnTo>
                  <a:lnTo>
                    <a:pt x="176938" y="40949"/>
                  </a:lnTo>
                  <a:lnTo>
                    <a:pt x="176938" y="0"/>
                  </a:lnTo>
                  <a:close/>
                </a:path>
              </a:pathLst>
            </a:custGeom>
            <a:solidFill>
              <a:srgbClr val="E9786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9" name="object 529" descr=""/>
            <p:cNvSpPr/>
            <p:nvPr/>
          </p:nvSpPr>
          <p:spPr>
            <a:xfrm>
              <a:off x="16595058" y="5779965"/>
              <a:ext cx="177165" cy="41275"/>
            </a:xfrm>
            <a:custGeom>
              <a:avLst/>
              <a:gdLst/>
              <a:ahLst/>
              <a:cxnLst/>
              <a:rect l="l" t="t" r="r" b="b"/>
              <a:pathLst>
                <a:path w="177165" h="41275">
                  <a:moveTo>
                    <a:pt x="176938" y="40949"/>
                  </a:moveTo>
                  <a:lnTo>
                    <a:pt x="0" y="40949"/>
                  </a:lnTo>
                  <a:lnTo>
                    <a:pt x="0" y="0"/>
                  </a:lnTo>
                  <a:lnTo>
                    <a:pt x="176938" y="0"/>
                  </a:lnTo>
                  <a:lnTo>
                    <a:pt x="176938" y="40949"/>
                  </a:lnTo>
                  <a:close/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30" name="object 530" descr=""/>
          <p:cNvSpPr txBox="1"/>
          <p:nvPr/>
        </p:nvSpPr>
        <p:spPr>
          <a:xfrm>
            <a:off x="16417783" y="5676791"/>
            <a:ext cx="984250" cy="15494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247650">
              <a:lnSpc>
                <a:spcPts val="345"/>
              </a:lnSpc>
              <a:spcBef>
                <a:spcPts val="125"/>
              </a:spcBef>
            </a:pPr>
            <a:r>
              <a:rPr dirty="0" sz="300" spc="-10">
                <a:solidFill>
                  <a:srgbClr val="231F20"/>
                </a:solidFill>
                <a:latin typeface="Times New Roman"/>
                <a:cs typeface="Times New Roman"/>
              </a:rPr>
              <a:t>Paleozoic</a:t>
            </a:r>
            <a:endParaRPr sz="300">
              <a:latin typeface="Times New Roman"/>
              <a:cs typeface="Times New Roman"/>
            </a:endParaRPr>
          </a:p>
          <a:p>
            <a:pPr marL="81280">
              <a:lnSpc>
                <a:spcPts val="315"/>
              </a:lnSpc>
              <a:tabLst>
                <a:tab pos="319405" algn="l"/>
                <a:tab pos="751205" algn="l"/>
              </a:tabLst>
            </a:pPr>
            <a:r>
              <a:rPr dirty="0" sz="300" spc="-10">
                <a:solidFill>
                  <a:srgbClr val="231F20"/>
                </a:solidFill>
                <a:latin typeface="Times New Roman"/>
                <a:cs typeface="Times New Roman"/>
              </a:rPr>
              <a:t>Carb.</a:t>
            </a:r>
            <a:r>
              <a:rPr dirty="0" sz="300">
                <a:solidFill>
                  <a:srgbClr val="231F20"/>
                </a:solidFill>
                <a:latin typeface="Times New Roman"/>
                <a:cs typeface="Times New Roman"/>
              </a:rPr>
              <a:t>	</a:t>
            </a:r>
            <a:r>
              <a:rPr dirty="0" sz="300" spc="-10">
                <a:solidFill>
                  <a:srgbClr val="231F20"/>
                </a:solidFill>
                <a:latin typeface="Times New Roman"/>
                <a:cs typeface="Times New Roman"/>
              </a:rPr>
              <a:t>Permian</a:t>
            </a:r>
            <a:r>
              <a:rPr dirty="0" sz="300">
                <a:solidFill>
                  <a:srgbClr val="231F20"/>
                </a:solidFill>
                <a:latin typeface="Times New Roman"/>
                <a:cs typeface="Times New Roman"/>
              </a:rPr>
              <a:t>	</a:t>
            </a:r>
            <a:r>
              <a:rPr dirty="0" sz="300" spc="-10">
                <a:solidFill>
                  <a:srgbClr val="231F20"/>
                </a:solidFill>
                <a:latin typeface="Times New Roman"/>
                <a:cs typeface="Times New Roman"/>
              </a:rPr>
              <a:t>Triassic</a:t>
            </a:r>
            <a:endParaRPr sz="300">
              <a:latin typeface="Times New Roman"/>
              <a:cs typeface="Times New Roman"/>
            </a:endParaRPr>
          </a:p>
          <a:p>
            <a:pPr marL="25400">
              <a:lnSpc>
                <a:spcPts val="330"/>
              </a:lnSpc>
            </a:pPr>
            <a:r>
              <a:rPr dirty="0" baseline="-18518" sz="450">
                <a:solidFill>
                  <a:srgbClr val="231F20"/>
                </a:solidFill>
                <a:latin typeface="Times New Roman"/>
                <a:cs typeface="Times New Roman"/>
              </a:rPr>
              <a:t>0</a:t>
            </a:r>
            <a:r>
              <a:rPr dirty="0" baseline="-18518" sz="450" spc="569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50">
                <a:solidFill>
                  <a:srgbClr val="231F20"/>
                </a:solidFill>
                <a:latin typeface="Times New Roman"/>
                <a:cs typeface="Times New Roman"/>
              </a:rPr>
              <a:t>Penn.</a:t>
            </a:r>
            <a:r>
              <a:rPr dirty="0" sz="150" spc="260">
                <a:solidFill>
                  <a:srgbClr val="231F20"/>
                </a:solidFill>
                <a:latin typeface="Times New Roman"/>
                <a:cs typeface="Times New Roman"/>
              </a:rPr>
              <a:t>  </a:t>
            </a:r>
            <a:r>
              <a:rPr dirty="0" sz="150">
                <a:solidFill>
                  <a:srgbClr val="231F20"/>
                </a:solidFill>
                <a:latin typeface="Times New Roman"/>
                <a:cs typeface="Times New Roman"/>
              </a:rPr>
              <a:t>Cisuralian</a:t>
            </a:r>
            <a:r>
              <a:rPr dirty="0" sz="150" spc="285">
                <a:solidFill>
                  <a:srgbClr val="231F20"/>
                </a:solidFill>
                <a:latin typeface="Times New Roman"/>
                <a:cs typeface="Times New Roman"/>
              </a:rPr>
              <a:t>  </a:t>
            </a:r>
            <a:r>
              <a:rPr dirty="0" sz="150">
                <a:solidFill>
                  <a:srgbClr val="231F20"/>
                </a:solidFill>
                <a:latin typeface="Times New Roman"/>
                <a:cs typeface="Times New Roman"/>
              </a:rPr>
              <a:t>Guadalupian</a:t>
            </a:r>
            <a:r>
              <a:rPr dirty="0" sz="150" spc="35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50">
                <a:solidFill>
                  <a:srgbClr val="231F20"/>
                </a:solidFill>
                <a:latin typeface="Times New Roman"/>
                <a:cs typeface="Times New Roman"/>
              </a:rPr>
              <a:t>Lop.</a:t>
            </a:r>
            <a:r>
              <a:rPr dirty="0" sz="150" spc="17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50">
                <a:solidFill>
                  <a:srgbClr val="231F20"/>
                </a:solidFill>
                <a:latin typeface="Times New Roman"/>
                <a:cs typeface="Times New Roman"/>
              </a:rPr>
              <a:t>Lower</a:t>
            </a:r>
            <a:r>
              <a:rPr dirty="0" sz="150" spc="37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50">
                <a:solidFill>
                  <a:srgbClr val="231F20"/>
                </a:solidFill>
                <a:latin typeface="Times New Roman"/>
                <a:cs typeface="Times New Roman"/>
              </a:rPr>
              <a:t>Middle</a:t>
            </a:r>
            <a:r>
              <a:rPr dirty="0" sz="150" spc="340">
                <a:solidFill>
                  <a:srgbClr val="231F20"/>
                </a:solidFill>
                <a:latin typeface="Times New Roman"/>
                <a:cs typeface="Times New Roman"/>
              </a:rPr>
              <a:t>   </a:t>
            </a:r>
            <a:r>
              <a:rPr dirty="0" sz="150" spc="-10">
                <a:solidFill>
                  <a:srgbClr val="231F20"/>
                </a:solidFill>
                <a:latin typeface="Times New Roman"/>
                <a:cs typeface="Times New Roman"/>
              </a:rPr>
              <a:t>Upper</a:t>
            </a:r>
            <a:endParaRPr sz="150">
              <a:latin typeface="Times New Roman"/>
              <a:cs typeface="Times New Roman"/>
            </a:endParaRPr>
          </a:p>
        </p:txBody>
      </p:sp>
      <p:grpSp>
        <p:nvGrpSpPr>
          <p:cNvPr id="531" name="object 531" descr=""/>
          <p:cNvGrpSpPr/>
          <p:nvPr/>
        </p:nvGrpSpPr>
        <p:grpSpPr>
          <a:xfrm>
            <a:off x="16481494" y="5813725"/>
            <a:ext cx="3032125" cy="1190625"/>
            <a:chOff x="16481494" y="5813725"/>
            <a:chExt cx="3032125" cy="1190625"/>
          </a:xfrm>
        </p:grpSpPr>
        <p:sp>
          <p:nvSpPr>
            <p:cNvPr id="532" name="object 532" descr=""/>
            <p:cNvSpPr/>
            <p:nvPr/>
          </p:nvSpPr>
          <p:spPr>
            <a:xfrm>
              <a:off x="16482764" y="5823048"/>
              <a:ext cx="3018790" cy="1176020"/>
            </a:xfrm>
            <a:custGeom>
              <a:avLst/>
              <a:gdLst/>
              <a:ahLst/>
              <a:cxnLst/>
              <a:rect l="l" t="t" r="r" b="b"/>
              <a:pathLst>
                <a:path w="3018790" h="1176020">
                  <a:moveTo>
                    <a:pt x="30415" y="0"/>
                  </a:moveTo>
                  <a:lnTo>
                    <a:pt x="0" y="96"/>
                  </a:lnTo>
                  <a:lnTo>
                    <a:pt x="0" y="157156"/>
                  </a:lnTo>
                  <a:lnTo>
                    <a:pt x="92695" y="235920"/>
                  </a:lnTo>
                  <a:lnTo>
                    <a:pt x="143517" y="463298"/>
                  </a:lnTo>
                  <a:lnTo>
                    <a:pt x="189212" y="470877"/>
                  </a:lnTo>
                  <a:lnTo>
                    <a:pt x="236575" y="503423"/>
                  </a:lnTo>
                  <a:lnTo>
                    <a:pt x="269925" y="532519"/>
                  </a:lnTo>
                  <a:lnTo>
                    <a:pt x="284328" y="563103"/>
                  </a:lnTo>
                  <a:lnTo>
                    <a:pt x="286448" y="585015"/>
                  </a:lnTo>
                  <a:lnTo>
                    <a:pt x="294560" y="638660"/>
                  </a:lnTo>
                  <a:lnTo>
                    <a:pt x="310303" y="707024"/>
                  </a:lnTo>
                  <a:lnTo>
                    <a:pt x="315253" y="728060"/>
                  </a:lnTo>
                  <a:lnTo>
                    <a:pt x="320945" y="753193"/>
                  </a:lnTo>
                  <a:lnTo>
                    <a:pt x="327223" y="782177"/>
                  </a:lnTo>
                  <a:lnTo>
                    <a:pt x="333928" y="814764"/>
                  </a:lnTo>
                  <a:lnTo>
                    <a:pt x="345366" y="817312"/>
                  </a:lnTo>
                  <a:lnTo>
                    <a:pt x="392719" y="828869"/>
                  </a:lnTo>
                  <a:lnTo>
                    <a:pt x="428818" y="848353"/>
                  </a:lnTo>
                  <a:lnTo>
                    <a:pt x="457770" y="883127"/>
                  </a:lnTo>
                  <a:lnTo>
                    <a:pt x="483311" y="930140"/>
                  </a:lnTo>
                  <a:lnTo>
                    <a:pt x="500351" y="967694"/>
                  </a:lnTo>
                  <a:lnTo>
                    <a:pt x="518970" y="1013162"/>
                  </a:lnTo>
                  <a:lnTo>
                    <a:pt x="565849" y="1025155"/>
                  </a:lnTo>
                  <a:lnTo>
                    <a:pt x="613159" y="1037678"/>
                  </a:lnTo>
                  <a:lnTo>
                    <a:pt x="660889" y="1050743"/>
                  </a:lnTo>
                  <a:lnTo>
                    <a:pt x="709031" y="1064363"/>
                  </a:lnTo>
                  <a:lnTo>
                    <a:pt x="757574" y="1078548"/>
                  </a:lnTo>
                  <a:lnTo>
                    <a:pt x="806510" y="1093312"/>
                  </a:lnTo>
                  <a:lnTo>
                    <a:pt x="855829" y="1108666"/>
                  </a:lnTo>
                  <a:lnTo>
                    <a:pt x="905522" y="1124623"/>
                  </a:lnTo>
                  <a:lnTo>
                    <a:pt x="943703" y="1137214"/>
                  </a:lnTo>
                  <a:lnTo>
                    <a:pt x="981486" y="1149961"/>
                  </a:lnTo>
                  <a:lnTo>
                    <a:pt x="1018868" y="1162857"/>
                  </a:lnTo>
                  <a:lnTo>
                    <a:pt x="1055847" y="1175893"/>
                  </a:lnTo>
                  <a:lnTo>
                    <a:pt x="1618489" y="1175893"/>
                  </a:lnTo>
                  <a:lnTo>
                    <a:pt x="2018999" y="1055515"/>
                  </a:lnTo>
                  <a:lnTo>
                    <a:pt x="2128521" y="1056635"/>
                  </a:lnTo>
                  <a:lnTo>
                    <a:pt x="2634258" y="1152488"/>
                  </a:lnTo>
                  <a:lnTo>
                    <a:pt x="2752397" y="1003775"/>
                  </a:lnTo>
                  <a:lnTo>
                    <a:pt x="2861892" y="1002020"/>
                  </a:lnTo>
                  <a:lnTo>
                    <a:pt x="2916653" y="898731"/>
                  </a:lnTo>
                  <a:lnTo>
                    <a:pt x="3018543" y="904770"/>
                  </a:lnTo>
                  <a:lnTo>
                    <a:pt x="3018543" y="798885"/>
                  </a:lnTo>
                  <a:lnTo>
                    <a:pt x="2910214" y="794700"/>
                  </a:lnTo>
                  <a:lnTo>
                    <a:pt x="2859745" y="897248"/>
                  </a:lnTo>
                  <a:lnTo>
                    <a:pt x="2759889" y="896134"/>
                  </a:lnTo>
                  <a:lnTo>
                    <a:pt x="2637483" y="1048830"/>
                  </a:lnTo>
                  <a:lnTo>
                    <a:pt x="2126377" y="950749"/>
                  </a:lnTo>
                  <a:lnTo>
                    <a:pt x="2017929" y="950749"/>
                  </a:lnTo>
                  <a:lnTo>
                    <a:pt x="1418778" y="1131314"/>
                  </a:lnTo>
                  <a:lnTo>
                    <a:pt x="1219057" y="1131314"/>
                  </a:lnTo>
                  <a:lnTo>
                    <a:pt x="1171593" y="1112985"/>
                  </a:lnTo>
                  <a:lnTo>
                    <a:pt x="1123223" y="1094781"/>
                  </a:lnTo>
                  <a:lnTo>
                    <a:pt x="1073952" y="1076726"/>
                  </a:lnTo>
                  <a:lnTo>
                    <a:pt x="1023783" y="1058844"/>
                  </a:lnTo>
                  <a:lnTo>
                    <a:pt x="972722" y="1041159"/>
                  </a:lnTo>
                  <a:lnTo>
                    <a:pt x="920773" y="1023695"/>
                  </a:lnTo>
                  <a:lnTo>
                    <a:pt x="867940" y="1006478"/>
                  </a:lnTo>
                  <a:lnTo>
                    <a:pt x="816304" y="990173"/>
                  </a:lnTo>
                  <a:lnTo>
                    <a:pt x="765237" y="974553"/>
                  </a:lnTo>
                  <a:lnTo>
                    <a:pt x="714754" y="959601"/>
                  </a:lnTo>
                  <a:lnTo>
                    <a:pt x="664870" y="945303"/>
                  </a:lnTo>
                  <a:lnTo>
                    <a:pt x="615601" y="931641"/>
                  </a:lnTo>
                  <a:lnTo>
                    <a:pt x="566963" y="918600"/>
                  </a:lnTo>
                  <a:lnTo>
                    <a:pt x="518970" y="906163"/>
                  </a:lnTo>
                  <a:lnTo>
                    <a:pt x="507159" y="857123"/>
                  </a:lnTo>
                  <a:lnTo>
                    <a:pt x="495518" y="839206"/>
                  </a:lnTo>
                  <a:lnTo>
                    <a:pt x="485373" y="823327"/>
                  </a:lnTo>
                  <a:lnTo>
                    <a:pt x="476725" y="809577"/>
                  </a:lnTo>
                  <a:lnTo>
                    <a:pt x="469577" y="798047"/>
                  </a:lnTo>
                  <a:lnTo>
                    <a:pt x="462792" y="787606"/>
                  </a:lnTo>
                  <a:lnTo>
                    <a:pt x="448552" y="767182"/>
                  </a:lnTo>
                  <a:lnTo>
                    <a:pt x="441658" y="756809"/>
                  </a:lnTo>
                  <a:lnTo>
                    <a:pt x="437946" y="751027"/>
                  </a:lnTo>
                  <a:lnTo>
                    <a:pt x="433847" y="745326"/>
                  </a:lnTo>
                  <a:lnTo>
                    <a:pt x="401217" y="724109"/>
                  </a:lnTo>
                  <a:lnTo>
                    <a:pt x="357385" y="713586"/>
                  </a:lnTo>
                  <a:lnTo>
                    <a:pt x="338581" y="709995"/>
                  </a:lnTo>
                  <a:lnTo>
                    <a:pt x="330525" y="677639"/>
                  </a:lnTo>
                  <a:lnTo>
                    <a:pt x="315423" y="609069"/>
                  </a:lnTo>
                  <a:lnTo>
                    <a:pt x="302103" y="535314"/>
                  </a:lnTo>
                  <a:lnTo>
                    <a:pt x="291965" y="463372"/>
                  </a:lnTo>
                  <a:lnTo>
                    <a:pt x="288115" y="429120"/>
                  </a:lnTo>
                  <a:lnTo>
                    <a:pt x="270861" y="414659"/>
                  </a:lnTo>
                  <a:lnTo>
                    <a:pt x="256096" y="402093"/>
                  </a:lnTo>
                  <a:lnTo>
                    <a:pt x="243651" y="391336"/>
                  </a:lnTo>
                  <a:lnTo>
                    <a:pt x="227196" y="376921"/>
                  </a:lnTo>
                  <a:lnTo>
                    <a:pt x="219531" y="370641"/>
                  </a:lnTo>
                  <a:lnTo>
                    <a:pt x="183266" y="348496"/>
                  </a:lnTo>
                  <a:lnTo>
                    <a:pt x="147456" y="337720"/>
                  </a:lnTo>
                  <a:lnTo>
                    <a:pt x="138095" y="304762"/>
                  </a:lnTo>
                  <a:lnTo>
                    <a:pt x="120776" y="233390"/>
                  </a:lnTo>
                  <a:lnTo>
                    <a:pt x="113095" y="195054"/>
                  </a:lnTo>
                  <a:lnTo>
                    <a:pt x="103655" y="137638"/>
                  </a:lnTo>
                  <a:lnTo>
                    <a:pt x="96986" y="83597"/>
                  </a:lnTo>
                  <a:lnTo>
                    <a:pt x="86961" y="72642"/>
                  </a:lnTo>
                  <a:lnTo>
                    <a:pt x="56183" y="35667"/>
                  </a:lnTo>
                  <a:lnTo>
                    <a:pt x="36401" y="8730"/>
                  </a:lnTo>
                  <a:lnTo>
                    <a:pt x="30415" y="0"/>
                  </a:lnTo>
                  <a:close/>
                </a:path>
              </a:pathLst>
            </a:custGeom>
            <a:solidFill>
              <a:srgbClr val="B8C08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3" name="object 533" descr=""/>
            <p:cNvSpPr/>
            <p:nvPr/>
          </p:nvSpPr>
          <p:spPr>
            <a:xfrm>
              <a:off x="16482764" y="5823048"/>
              <a:ext cx="3018790" cy="1176020"/>
            </a:xfrm>
            <a:custGeom>
              <a:avLst/>
              <a:gdLst/>
              <a:ahLst/>
              <a:cxnLst/>
              <a:rect l="l" t="t" r="r" b="b"/>
              <a:pathLst>
                <a:path w="3018790" h="1176020">
                  <a:moveTo>
                    <a:pt x="30415" y="0"/>
                  </a:moveTo>
                  <a:lnTo>
                    <a:pt x="56183" y="35667"/>
                  </a:lnTo>
                  <a:lnTo>
                    <a:pt x="86961" y="72642"/>
                  </a:lnTo>
                  <a:lnTo>
                    <a:pt x="96986" y="83597"/>
                  </a:lnTo>
                  <a:lnTo>
                    <a:pt x="100000" y="110174"/>
                  </a:lnTo>
                  <a:lnTo>
                    <a:pt x="108002" y="165945"/>
                  </a:lnTo>
                  <a:lnTo>
                    <a:pt x="120776" y="233390"/>
                  </a:lnTo>
                  <a:lnTo>
                    <a:pt x="138095" y="304762"/>
                  </a:lnTo>
                  <a:lnTo>
                    <a:pt x="152963" y="338728"/>
                  </a:lnTo>
                  <a:lnTo>
                    <a:pt x="159150" y="340126"/>
                  </a:lnTo>
                  <a:lnTo>
                    <a:pt x="198990" y="356668"/>
                  </a:lnTo>
                  <a:lnTo>
                    <a:pt x="233354" y="382303"/>
                  </a:lnTo>
                  <a:lnTo>
                    <a:pt x="243651" y="391336"/>
                  </a:lnTo>
                  <a:lnTo>
                    <a:pt x="256096" y="402093"/>
                  </a:lnTo>
                  <a:lnTo>
                    <a:pt x="270861" y="414659"/>
                  </a:lnTo>
                  <a:lnTo>
                    <a:pt x="288115" y="429120"/>
                  </a:lnTo>
                  <a:lnTo>
                    <a:pt x="291965" y="463372"/>
                  </a:lnTo>
                  <a:lnTo>
                    <a:pt x="302103" y="535314"/>
                  </a:lnTo>
                  <a:lnTo>
                    <a:pt x="308518" y="572900"/>
                  </a:lnTo>
                  <a:lnTo>
                    <a:pt x="322782" y="643989"/>
                  </a:lnTo>
                  <a:lnTo>
                    <a:pt x="338581" y="709995"/>
                  </a:lnTo>
                  <a:lnTo>
                    <a:pt x="348406" y="711839"/>
                  </a:lnTo>
                  <a:lnTo>
                    <a:pt x="357385" y="713586"/>
                  </a:lnTo>
                  <a:lnTo>
                    <a:pt x="395779" y="722261"/>
                  </a:lnTo>
                  <a:lnTo>
                    <a:pt x="409172" y="727031"/>
                  </a:lnTo>
                  <a:lnTo>
                    <a:pt x="415724" y="729431"/>
                  </a:lnTo>
                  <a:lnTo>
                    <a:pt x="441658" y="756809"/>
                  </a:lnTo>
                  <a:lnTo>
                    <a:pt x="448552" y="767182"/>
                  </a:lnTo>
                  <a:lnTo>
                    <a:pt x="455690" y="777383"/>
                  </a:lnTo>
                  <a:lnTo>
                    <a:pt x="462792" y="787606"/>
                  </a:lnTo>
                  <a:lnTo>
                    <a:pt x="469577" y="798047"/>
                  </a:lnTo>
                  <a:lnTo>
                    <a:pt x="476725" y="809577"/>
                  </a:lnTo>
                  <a:lnTo>
                    <a:pt x="485373" y="823327"/>
                  </a:lnTo>
                  <a:lnTo>
                    <a:pt x="495518" y="839206"/>
                  </a:lnTo>
                  <a:lnTo>
                    <a:pt x="507159" y="857123"/>
                  </a:lnTo>
                  <a:lnTo>
                    <a:pt x="510112" y="869381"/>
                  </a:lnTo>
                  <a:lnTo>
                    <a:pt x="513065" y="881641"/>
                  </a:lnTo>
                  <a:lnTo>
                    <a:pt x="516018" y="893901"/>
                  </a:lnTo>
                  <a:lnTo>
                    <a:pt x="518970" y="906163"/>
                  </a:lnTo>
                  <a:lnTo>
                    <a:pt x="566963" y="918600"/>
                  </a:lnTo>
                  <a:lnTo>
                    <a:pt x="615601" y="931641"/>
                  </a:lnTo>
                  <a:lnTo>
                    <a:pt x="664870" y="945303"/>
                  </a:lnTo>
                  <a:lnTo>
                    <a:pt x="714754" y="959601"/>
                  </a:lnTo>
                  <a:lnTo>
                    <a:pt x="765237" y="974553"/>
                  </a:lnTo>
                  <a:lnTo>
                    <a:pt x="816304" y="990173"/>
                  </a:lnTo>
                  <a:lnTo>
                    <a:pt x="867940" y="1006478"/>
                  </a:lnTo>
                  <a:lnTo>
                    <a:pt x="920773" y="1023695"/>
                  </a:lnTo>
                  <a:lnTo>
                    <a:pt x="972722" y="1041159"/>
                  </a:lnTo>
                  <a:lnTo>
                    <a:pt x="1023783" y="1058844"/>
                  </a:lnTo>
                  <a:lnTo>
                    <a:pt x="1073952" y="1076726"/>
                  </a:lnTo>
                  <a:lnTo>
                    <a:pt x="1123223" y="1094781"/>
                  </a:lnTo>
                  <a:lnTo>
                    <a:pt x="1171593" y="1112985"/>
                  </a:lnTo>
                  <a:lnTo>
                    <a:pt x="1219057" y="1131314"/>
                  </a:lnTo>
                  <a:lnTo>
                    <a:pt x="1418778" y="1131314"/>
                  </a:lnTo>
                  <a:lnTo>
                    <a:pt x="1468706" y="1116267"/>
                  </a:lnTo>
                  <a:lnTo>
                    <a:pt x="1518634" y="1101219"/>
                  </a:lnTo>
                  <a:lnTo>
                    <a:pt x="1568563" y="1086172"/>
                  </a:lnTo>
                  <a:lnTo>
                    <a:pt x="1618491" y="1071125"/>
                  </a:lnTo>
                  <a:lnTo>
                    <a:pt x="1668420" y="1056078"/>
                  </a:lnTo>
                  <a:lnTo>
                    <a:pt x="1718350" y="1041030"/>
                  </a:lnTo>
                  <a:lnTo>
                    <a:pt x="1768279" y="1025983"/>
                  </a:lnTo>
                  <a:lnTo>
                    <a:pt x="1818209" y="1010936"/>
                  </a:lnTo>
                  <a:lnTo>
                    <a:pt x="1868138" y="995889"/>
                  </a:lnTo>
                  <a:lnTo>
                    <a:pt x="1918068" y="980843"/>
                  </a:lnTo>
                  <a:lnTo>
                    <a:pt x="1967998" y="965796"/>
                  </a:lnTo>
                  <a:lnTo>
                    <a:pt x="2017929" y="950749"/>
                  </a:lnTo>
                  <a:lnTo>
                    <a:pt x="2126377" y="950749"/>
                  </a:lnTo>
                  <a:lnTo>
                    <a:pt x="2177487" y="960557"/>
                  </a:lnTo>
                  <a:lnTo>
                    <a:pt x="2228597" y="970365"/>
                  </a:lnTo>
                  <a:lnTo>
                    <a:pt x="2279707" y="980173"/>
                  </a:lnTo>
                  <a:lnTo>
                    <a:pt x="2330817" y="989981"/>
                  </a:lnTo>
                  <a:lnTo>
                    <a:pt x="2381927" y="999790"/>
                  </a:lnTo>
                  <a:lnTo>
                    <a:pt x="2433038" y="1009598"/>
                  </a:lnTo>
                  <a:lnTo>
                    <a:pt x="2484149" y="1019406"/>
                  </a:lnTo>
                  <a:lnTo>
                    <a:pt x="2535260" y="1029214"/>
                  </a:lnTo>
                  <a:lnTo>
                    <a:pt x="2586371" y="1039022"/>
                  </a:lnTo>
                  <a:lnTo>
                    <a:pt x="2637483" y="1048830"/>
                  </a:lnTo>
                  <a:lnTo>
                    <a:pt x="2668083" y="1010656"/>
                  </a:lnTo>
                  <a:lnTo>
                    <a:pt x="2698685" y="972482"/>
                  </a:lnTo>
                  <a:lnTo>
                    <a:pt x="2729287" y="934308"/>
                  </a:lnTo>
                  <a:lnTo>
                    <a:pt x="2759889" y="896134"/>
                  </a:lnTo>
                  <a:lnTo>
                    <a:pt x="2784853" y="896412"/>
                  </a:lnTo>
                  <a:lnTo>
                    <a:pt x="2809817" y="896690"/>
                  </a:lnTo>
                  <a:lnTo>
                    <a:pt x="2834781" y="896969"/>
                  </a:lnTo>
                  <a:lnTo>
                    <a:pt x="2859745" y="897248"/>
                  </a:lnTo>
                  <a:lnTo>
                    <a:pt x="2872362" y="871612"/>
                  </a:lnTo>
                  <a:lnTo>
                    <a:pt x="2884980" y="845975"/>
                  </a:lnTo>
                  <a:lnTo>
                    <a:pt x="2897597" y="820338"/>
                  </a:lnTo>
                  <a:lnTo>
                    <a:pt x="2910214" y="794700"/>
                  </a:lnTo>
                  <a:lnTo>
                    <a:pt x="3018543" y="798885"/>
                  </a:lnTo>
                  <a:lnTo>
                    <a:pt x="3018543" y="904770"/>
                  </a:lnTo>
                  <a:lnTo>
                    <a:pt x="2993068" y="903261"/>
                  </a:lnTo>
                  <a:lnTo>
                    <a:pt x="2967596" y="901751"/>
                  </a:lnTo>
                  <a:lnTo>
                    <a:pt x="2942124" y="900240"/>
                  </a:lnTo>
                  <a:lnTo>
                    <a:pt x="2916653" y="898731"/>
                  </a:lnTo>
                  <a:lnTo>
                    <a:pt x="2889275" y="950375"/>
                  </a:lnTo>
                  <a:lnTo>
                    <a:pt x="2861892" y="1002020"/>
                  </a:lnTo>
                  <a:lnTo>
                    <a:pt x="2834518" y="1002457"/>
                  </a:lnTo>
                  <a:lnTo>
                    <a:pt x="2807144" y="1002895"/>
                  </a:lnTo>
                  <a:lnTo>
                    <a:pt x="2779770" y="1003335"/>
                  </a:lnTo>
                  <a:lnTo>
                    <a:pt x="2752397" y="1003775"/>
                  </a:lnTo>
                  <a:lnTo>
                    <a:pt x="2722863" y="1040952"/>
                  </a:lnTo>
                  <a:lnTo>
                    <a:pt x="2693329" y="1078129"/>
                  </a:lnTo>
                  <a:lnTo>
                    <a:pt x="2663794" y="1115308"/>
                  </a:lnTo>
                  <a:lnTo>
                    <a:pt x="2634258" y="1152488"/>
                  </a:lnTo>
                  <a:lnTo>
                    <a:pt x="2583685" y="1142902"/>
                  </a:lnTo>
                  <a:lnTo>
                    <a:pt x="2533112" y="1133316"/>
                  </a:lnTo>
                  <a:lnTo>
                    <a:pt x="2482538" y="1123730"/>
                  </a:lnTo>
                  <a:lnTo>
                    <a:pt x="2431965" y="1114145"/>
                  </a:lnTo>
                  <a:lnTo>
                    <a:pt x="2381391" y="1104559"/>
                  </a:lnTo>
                  <a:lnTo>
                    <a:pt x="2330817" y="1094974"/>
                  </a:lnTo>
                  <a:lnTo>
                    <a:pt x="2280244" y="1085389"/>
                  </a:lnTo>
                  <a:lnTo>
                    <a:pt x="2229670" y="1075804"/>
                  </a:lnTo>
                  <a:lnTo>
                    <a:pt x="2179095" y="1066219"/>
                  </a:lnTo>
                  <a:lnTo>
                    <a:pt x="2128521" y="1056635"/>
                  </a:lnTo>
                  <a:lnTo>
                    <a:pt x="2101141" y="1056356"/>
                  </a:lnTo>
                  <a:lnTo>
                    <a:pt x="2073761" y="1056077"/>
                  </a:lnTo>
                  <a:lnTo>
                    <a:pt x="2046381" y="1055797"/>
                  </a:lnTo>
                  <a:lnTo>
                    <a:pt x="2018999" y="1055515"/>
                  </a:lnTo>
                  <a:lnTo>
                    <a:pt x="1618489" y="1175893"/>
                  </a:lnTo>
                  <a:lnTo>
                    <a:pt x="1055847" y="1175893"/>
                  </a:lnTo>
                  <a:lnTo>
                    <a:pt x="1018868" y="1162857"/>
                  </a:lnTo>
                  <a:lnTo>
                    <a:pt x="981486" y="1149961"/>
                  </a:lnTo>
                  <a:lnTo>
                    <a:pt x="943703" y="1137214"/>
                  </a:lnTo>
                  <a:lnTo>
                    <a:pt x="905522" y="1124623"/>
                  </a:lnTo>
                  <a:lnTo>
                    <a:pt x="855829" y="1108666"/>
                  </a:lnTo>
                  <a:lnTo>
                    <a:pt x="806510" y="1093312"/>
                  </a:lnTo>
                  <a:lnTo>
                    <a:pt x="757574" y="1078548"/>
                  </a:lnTo>
                  <a:lnTo>
                    <a:pt x="709031" y="1064363"/>
                  </a:lnTo>
                  <a:lnTo>
                    <a:pt x="660889" y="1050743"/>
                  </a:lnTo>
                  <a:lnTo>
                    <a:pt x="613159" y="1037678"/>
                  </a:lnTo>
                  <a:lnTo>
                    <a:pt x="565849" y="1025155"/>
                  </a:lnTo>
                  <a:lnTo>
                    <a:pt x="518970" y="1013162"/>
                  </a:lnTo>
                  <a:lnTo>
                    <a:pt x="500351" y="967694"/>
                  </a:lnTo>
                  <a:lnTo>
                    <a:pt x="483311" y="930140"/>
                  </a:lnTo>
                  <a:lnTo>
                    <a:pt x="457770" y="883127"/>
                  </a:lnTo>
                  <a:lnTo>
                    <a:pt x="433463" y="853169"/>
                  </a:lnTo>
                  <a:lnTo>
                    <a:pt x="392719" y="828869"/>
                  </a:lnTo>
                  <a:lnTo>
                    <a:pt x="345366" y="817312"/>
                  </a:lnTo>
                  <a:lnTo>
                    <a:pt x="333928" y="814764"/>
                  </a:lnTo>
                  <a:lnTo>
                    <a:pt x="327223" y="782177"/>
                  </a:lnTo>
                  <a:lnTo>
                    <a:pt x="315253" y="728060"/>
                  </a:lnTo>
                  <a:lnTo>
                    <a:pt x="305354" y="686609"/>
                  </a:lnTo>
                  <a:lnTo>
                    <a:pt x="301340" y="670087"/>
                  </a:lnTo>
                  <a:lnTo>
                    <a:pt x="297872" y="654943"/>
                  </a:lnTo>
                  <a:lnTo>
                    <a:pt x="289761" y="610345"/>
                  </a:lnTo>
                  <a:lnTo>
                    <a:pt x="284328" y="563103"/>
                  </a:lnTo>
                  <a:lnTo>
                    <a:pt x="283106" y="545037"/>
                  </a:lnTo>
                  <a:lnTo>
                    <a:pt x="269925" y="532519"/>
                  </a:lnTo>
                  <a:lnTo>
                    <a:pt x="236575" y="503423"/>
                  </a:lnTo>
                  <a:lnTo>
                    <a:pt x="200239" y="476689"/>
                  </a:lnTo>
                  <a:lnTo>
                    <a:pt x="159763" y="463626"/>
                  </a:lnTo>
                  <a:lnTo>
                    <a:pt x="150924" y="463153"/>
                  </a:lnTo>
                  <a:lnTo>
                    <a:pt x="143517" y="463298"/>
                  </a:lnTo>
                  <a:lnTo>
                    <a:pt x="133351" y="417822"/>
                  </a:lnTo>
                  <a:lnTo>
                    <a:pt x="123186" y="372347"/>
                  </a:lnTo>
                  <a:lnTo>
                    <a:pt x="113021" y="326871"/>
                  </a:lnTo>
                  <a:lnTo>
                    <a:pt x="102858" y="281396"/>
                  </a:lnTo>
                  <a:lnTo>
                    <a:pt x="92695" y="235920"/>
                  </a:lnTo>
                  <a:lnTo>
                    <a:pt x="69519" y="216228"/>
                  </a:lnTo>
                  <a:lnTo>
                    <a:pt x="46345" y="196538"/>
                  </a:lnTo>
                  <a:lnTo>
                    <a:pt x="23172" y="176848"/>
                  </a:lnTo>
                  <a:lnTo>
                    <a:pt x="0" y="157156"/>
                  </a:lnTo>
                  <a:lnTo>
                    <a:pt x="0" y="96"/>
                  </a:lnTo>
                  <a:lnTo>
                    <a:pt x="7602" y="72"/>
                  </a:lnTo>
                  <a:lnTo>
                    <a:pt x="15207" y="48"/>
                  </a:lnTo>
                  <a:lnTo>
                    <a:pt x="22812" y="23"/>
                  </a:lnTo>
                  <a:lnTo>
                    <a:pt x="30415" y="0"/>
                  </a:lnTo>
                  <a:close/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4" name="object 534" descr=""/>
            <p:cNvSpPr/>
            <p:nvPr/>
          </p:nvSpPr>
          <p:spPr>
            <a:xfrm>
              <a:off x="16512164" y="5820911"/>
              <a:ext cx="2989580" cy="1133475"/>
            </a:xfrm>
            <a:custGeom>
              <a:avLst/>
              <a:gdLst/>
              <a:ahLst/>
              <a:cxnLst/>
              <a:rect l="l" t="t" r="r" b="b"/>
              <a:pathLst>
                <a:path w="2989580" h="1133475">
                  <a:moveTo>
                    <a:pt x="68665" y="0"/>
                  </a:moveTo>
                  <a:lnTo>
                    <a:pt x="0" y="2137"/>
                  </a:lnTo>
                  <a:lnTo>
                    <a:pt x="5986" y="10868"/>
                  </a:lnTo>
                  <a:lnTo>
                    <a:pt x="12272" y="19733"/>
                  </a:lnTo>
                  <a:lnTo>
                    <a:pt x="36101" y="50826"/>
                  </a:lnTo>
                  <a:lnTo>
                    <a:pt x="66571" y="85734"/>
                  </a:lnTo>
                  <a:lnTo>
                    <a:pt x="69584" y="112312"/>
                  </a:lnTo>
                  <a:lnTo>
                    <a:pt x="77587" y="168082"/>
                  </a:lnTo>
                  <a:lnTo>
                    <a:pt x="90360" y="235528"/>
                  </a:lnTo>
                  <a:lnTo>
                    <a:pt x="107679" y="306899"/>
                  </a:lnTo>
                  <a:lnTo>
                    <a:pt x="122547" y="340865"/>
                  </a:lnTo>
                  <a:lnTo>
                    <a:pt x="128734" y="342264"/>
                  </a:lnTo>
                  <a:lnTo>
                    <a:pt x="168577" y="358805"/>
                  </a:lnTo>
                  <a:lnTo>
                    <a:pt x="213235" y="393474"/>
                  </a:lnTo>
                  <a:lnTo>
                    <a:pt x="225681" y="404230"/>
                  </a:lnTo>
                  <a:lnTo>
                    <a:pt x="240445" y="416796"/>
                  </a:lnTo>
                  <a:lnTo>
                    <a:pt x="257700" y="431257"/>
                  </a:lnTo>
                  <a:lnTo>
                    <a:pt x="261550" y="465509"/>
                  </a:lnTo>
                  <a:lnTo>
                    <a:pt x="271688" y="537451"/>
                  </a:lnTo>
                  <a:lnTo>
                    <a:pt x="278103" y="575037"/>
                  </a:lnTo>
                  <a:lnTo>
                    <a:pt x="292368" y="646127"/>
                  </a:lnTo>
                  <a:lnTo>
                    <a:pt x="308169" y="712133"/>
                  </a:lnTo>
                  <a:lnTo>
                    <a:pt x="326970" y="715724"/>
                  </a:lnTo>
                  <a:lnTo>
                    <a:pt x="342168" y="718821"/>
                  </a:lnTo>
                  <a:lnTo>
                    <a:pt x="385308" y="731569"/>
                  </a:lnTo>
                  <a:lnTo>
                    <a:pt x="411243" y="758946"/>
                  </a:lnTo>
                  <a:lnTo>
                    <a:pt x="418137" y="769320"/>
                  </a:lnTo>
                  <a:lnTo>
                    <a:pt x="432376" y="789743"/>
                  </a:lnTo>
                  <a:lnTo>
                    <a:pt x="439162" y="800185"/>
                  </a:lnTo>
                  <a:lnTo>
                    <a:pt x="446311" y="811714"/>
                  </a:lnTo>
                  <a:lnTo>
                    <a:pt x="454959" y="825464"/>
                  </a:lnTo>
                  <a:lnTo>
                    <a:pt x="465103" y="841344"/>
                  </a:lnTo>
                  <a:lnTo>
                    <a:pt x="476744" y="859260"/>
                  </a:lnTo>
                  <a:lnTo>
                    <a:pt x="488554" y="908301"/>
                  </a:lnTo>
                  <a:lnTo>
                    <a:pt x="536547" y="920737"/>
                  </a:lnTo>
                  <a:lnTo>
                    <a:pt x="585186" y="933778"/>
                  </a:lnTo>
                  <a:lnTo>
                    <a:pt x="634455" y="947440"/>
                  </a:lnTo>
                  <a:lnTo>
                    <a:pt x="684339" y="961739"/>
                  </a:lnTo>
                  <a:lnTo>
                    <a:pt x="734823" y="976690"/>
                  </a:lnTo>
                  <a:lnTo>
                    <a:pt x="785891" y="992310"/>
                  </a:lnTo>
                  <a:lnTo>
                    <a:pt x="837527" y="1008615"/>
                  </a:lnTo>
                  <a:lnTo>
                    <a:pt x="890359" y="1025833"/>
                  </a:lnTo>
                  <a:lnTo>
                    <a:pt x="942308" y="1043296"/>
                  </a:lnTo>
                  <a:lnTo>
                    <a:pt x="993368" y="1060981"/>
                  </a:lnTo>
                  <a:lnTo>
                    <a:pt x="1043536" y="1078863"/>
                  </a:lnTo>
                  <a:lnTo>
                    <a:pt x="1092808" y="1096918"/>
                  </a:lnTo>
                  <a:lnTo>
                    <a:pt x="1141177" y="1115122"/>
                  </a:lnTo>
                  <a:lnTo>
                    <a:pt x="1188641" y="1133451"/>
                  </a:lnTo>
                  <a:lnTo>
                    <a:pt x="1388363" y="1133451"/>
                  </a:lnTo>
                  <a:lnTo>
                    <a:pt x="1987513" y="952887"/>
                  </a:lnTo>
                  <a:lnTo>
                    <a:pt x="2095962" y="952887"/>
                  </a:lnTo>
                  <a:lnTo>
                    <a:pt x="2607067" y="1050967"/>
                  </a:lnTo>
                  <a:lnTo>
                    <a:pt x="2729474" y="898272"/>
                  </a:lnTo>
                  <a:lnTo>
                    <a:pt x="2829333" y="899385"/>
                  </a:lnTo>
                  <a:lnTo>
                    <a:pt x="2879799" y="796837"/>
                  </a:lnTo>
                  <a:lnTo>
                    <a:pt x="2989138" y="801022"/>
                  </a:lnTo>
                  <a:lnTo>
                    <a:pt x="2989138" y="737768"/>
                  </a:lnTo>
                  <a:lnTo>
                    <a:pt x="2876518" y="734424"/>
                  </a:lnTo>
                  <a:lnTo>
                    <a:pt x="2830350" y="832511"/>
                  </a:lnTo>
                  <a:lnTo>
                    <a:pt x="2727266" y="834739"/>
                  </a:lnTo>
                  <a:lnTo>
                    <a:pt x="2608081" y="982980"/>
                  </a:lnTo>
                  <a:lnTo>
                    <a:pt x="2095902" y="888240"/>
                  </a:lnTo>
                  <a:lnTo>
                    <a:pt x="1987453" y="887120"/>
                  </a:lnTo>
                  <a:lnTo>
                    <a:pt x="1391520" y="1068804"/>
                  </a:lnTo>
                  <a:lnTo>
                    <a:pt x="1186434" y="1068804"/>
                  </a:lnTo>
                  <a:lnTo>
                    <a:pt x="1153923" y="1054627"/>
                  </a:lnTo>
                  <a:lnTo>
                    <a:pt x="1115660" y="1038637"/>
                  </a:lnTo>
                  <a:lnTo>
                    <a:pt x="1071963" y="1021264"/>
                  </a:lnTo>
                  <a:lnTo>
                    <a:pt x="1023150" y="1002939"/>
                  </a:lnTo>
                  <a:lnTo>
                    <a:pt x="969537" y="984093"/>
                  </a:lnTo>
                  <a:lnTo>
                    <a:pt x="927180" y="970174"/>
                  </a:lnTo>
                  <a:lnTo>
                    <a:pt x="886493" y="957668"/>
                  </a:lnTo>
                  <a:lnTo>
                    <a:pt x="842231" y="944722"/>
                  </a:lnTo>
                  <a:lnTo>
                    <a:pt x="751432" y="918625"/>
                  </a:lnTo>
                  <a:lnTo>
                    <a:pt x="660293" y="892212"/>
                  </a:lnTo>
                  <a:lnTo>
                    <a:pt x="607285" y="876732"/>
                  </a:lnTo>
                  <a:lnTo>
                    <a:pt x="549595" y="859789"/>
                  </a:lnTo>
                  <a:lnTo>
                    <a:pt x="487428" y="841423"/>
                  </a:lnTo>
                  <a:lnTo>
                    <a:pt x="475617" y="795727"/>
                  </a:lnTo>
                  <a:lnTo>
                    <a:pt x="468378" y="780373"/>
                  </a:lnTo>
                  <a:lnTo>
                    <a:pt x="449703" y="746724"/>
                  </a:lnTo>
                  <a:lnTo>
                    <a:pt x="427332" y="714065"/>
                  </a:lnTo>
                  <a:lnTo>
                    <a:pt x="396158" y="677582"/>
                  </a:lnTo>
                  <a:lnTo>
                    <a:pt x="349508" y="658805"/>
                  </a:lnTo>
                  <a:lnTo>
                    <a:pt x="308106" y="645255"/>
                  </a:lnTo>
                  <a:lnTo>
                    <a:pt x="300953" y="615452"/>
                  </a:lnTo>
                  <a:lnTo>
                    <a:pt x="287488" y="553021"/>
                  </a:lnTo>
                  <a:lnTo>
                    <a:pt x="274159" y="479111"/>
                  </a:lnTo>
                  <a:lnTo>
                    <a:pt x="268080" y="438926"/>
                  </a:lnTo>
                  <a:lnTo>
                    <a:pt x="262955" y="399921"/>
                  </a:lnTo>
                  <a:lnTo>
                    <a:pt x="258717" y="362153"/>
                  </a:lnTo>
                  <a:lnTo>
                    <a:pt x="178184" y="289701"/>
                  </a:lnTo>
                  <a:lnTo>
                    <a:pt x="141679" y="268523"/>
                  </a:lnTo>
                  <a:lnTo>
                    <a:pt x="118055" y="267409"/>
                  </a:lnTo>
                  <a:lnTo>
                    <a:pt x="68665" y="0"/>
                  </a:lnTo>
                  <a:close/>
                </a:path>
              </a:pathLst>
            </a:custGeom>
            <a:solidFill>
              <a:srgbClr val="80BCC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5" name="object 535" descr=""/>
            <p:cNvSpPr/>
            <p:nvPr/>
          </p:nvSpPr>
          <p:spPr>
            <a:xfrm>
              <a:off x="16512164" y="5820911"/>
              <a:ext cx="2989580" cy="1133475"/>
            </a:xfrm>
            <a:custGeom>
              <a:avLst/>
              <a:gdLst/>
              <a:ahLst/>
              <a:cxnLst/>
              <a:rect l="l" t="t" r="r" b="b"/>
              <a:pathLst>
                <a:path w="2989580" h="1133475">
                  <a:moveTo>
                    <a:pt x="0" y="2137"/>
                  </a:moveTo>
                  <a:lnTo>
                    <a:pt x="25771" y="37804"/>
                  </a:lnTo>
                  <a:lnTo>
                    <a:pt x="56546" y="74779"/>
                  </a:lnTo>
                  <a:lnTo>
                    <a:pt x="66571" y="85734"/>
                  </a:lnTo>
                  <a:lnTo>
                    <a:pt x="69584" y="112312"/>
                  </a:lnTo>
                  <a:lnTo>
                    <a:pt x="77587" y="168082"/>
                  </a:lnTo>
                  <a:lnTo>
                    <a:pt x="90360" y="235528"/>
                  </a:lnTo>
                  <a:lnTo>
                    <a:pt x="107679" y="306899"/>
                  </a:lnTo>
                  <a:lnTo>
                    <a:pt x="122547" y="340865"/>
                  </a:lnTo>
                  <a:lnTo>
                    <a:pt x="128734" y="342264"/>
                  </a:lnTo>
                  <a:lnTo>
                    <a:pt x="168577" y="358805"/>
                  </a:lnTo>
                  <a:lnTo>
                    <a:pt x="202939" y="384441"/>
                  </a:lnTo>
                  <a:lnTo>
                    <a:pt x="213235" y="393474"/>
                  </a:lnTo>
                  <a:lnTo>
                    <a:pt x="225681" y="404230"/>
                  </a:lnTo>
                  <a:lnTo>
                    <a:pt x="240445" y="416796"/>
                  </a:lnTo>
                  <a:lnTo>
                    <a:pt x="257700" y="431257"/>
                  </a:lnTo>
                  <a:lnTo>
                    <a:pt x="261550" y="465509"/>
                  </a:lnTo>
                  <a:lnTo>
                    <a:pt x="271688" y="537451"/>
                  </a:lnTo>
                  <a:lnTo>
                    <a:pt x="278103" y="575037"/>
                  </a:lnTo>
                  <a:lnTo>
                    <a:pt x="292368" y="646127"/>
                  </a:lnTo>
                  <a:lnTo>
                    <a:pt x="308169" y="712133"/>
                  </a:lnTo>
                  <a:lnTo>
                    <a:pt x="317992" y="713976"/>
                  </a:lnTo>
                  <a:lnTo>
                    <a:pt x="326970" y="715724"/>
                  </a:lnTo>
                  <a:lnTo>
                    <a:pt x="365364" y="724398"/>
                  </a:lnTo>
                  <a:lnTo>
                    <a:pt x="378756" y="729169"/>
                  </a:lnTo>
                  <a:lnTo>
                    <a:pt x="385308" y="731569"/>
                  </a:lnTo>
                  <a:lnTo>
                    <a:pt x="411243" y="758946"/>
                  </a:lnTo>
                  <a:lnTo>
                    <a:pt x="418137" y="769320"/>
                  </a:lnTo>
                  <a:lnTo>
                    <a:pt x="425275" y="779520"/>
                  </a:lnTo>
                  <a:lnTo>
                    <a:pt x="432376" y="789743"/>
                  </a:lnTo>
                  <a:lnTo>
                    <a:pt x="439162" y="800185"/>
                  </a:lnTo>
                  <a:lnTo>
                    <a:pt x="446311" y="811714"/>
                  </a:lnTo>
                  <a:lnTo>
                    <a:pt x="454959" y="825464"/>
                  </a:lnTo>
                  <a:lnTo>
                    <a:pt x="465103" y="841344"/>
                  </a:lnTo>
                  <a:lnTo>
                    <a:pt x="476744" y="859260"/>
                  </a:lnTo>
                  <a:lnTo>
                    <a:pt x="479696" y="871519"/>
                  </a:lnTo>
                  <a:lnTo>
                    <a:pt x="482649" y="883778"/>
                  </a:lnTo>
                  <a:lnTo>
                    <a:pt x="485602" y="896038"/>
                  </a:lnTo>
                  <a:lnTo>
                    <a:pt x="488554" y="908301"/>
                  </a:lnTo>
                  <a:lnTo>
                    <a:pt x="536547" y="920737"/>
                  </a:lnTo>
                  <a:lnTo>
                    <a:pt x="585186" y="933778"/>
                  </a:lnTo>
                  <a:lnTo>
                    <a:pt x="634455" y="947440"/>
                  </a:lnTo>
                  <a:lnTo>
                    <a:pt x="684339" y="961739"/>
                  </a:lnTo>
                  <a:lnTo>
                    <a:pt x="734823" y="976690"/>
                  </a:lnTo>
                  <a:lnTo>
                    <a:pt x="785891" y="992310"/>
                  </a:lnTo>
                  <a:lnTo>
                    <a:pt x="837527" y="1008615"/>
                  </a:lnTo>
                  <a:lnTo>
                    <a:pt x="890359" y="1025833"/>
                  </a:lnTo>
                  <a:lnTo>
                    <a:pt x="942308" y="1043296"/>
                  </a:lnTo>
                  <a:lnTo>
                    <a:pt x="993368" y="1060981"/>
                  </a:lnTo>
                  <a:lnTo>
                    <a:pt x="1043536" y="1078863"/>
                  </a:lnTo>
                  <a:lnTo>
                    <a:pt x="1092808" y="1096918"/>
                  </a:lnTo>
                  <a:lnTo>
                    <a:pt x="1141177" y="1115122"/>
                  </a:lnTo>
                  <a:lnTo>
                    <a:pt x="1188641" y="1133451"/>
                  </a:lnTo>
                  <a:lnTo>
                    <a:pt x="1388363" y="1133451"/>
                  </a:lnTo>
                  <a:lnTo>
                    <a:pt x="1438291" y="1118404"/>
                  </a:lnTo>
                  <a:lnTo>
                    <a:pt x="1488219" y="1103357"/>
                  </a:lnTo>
                  <a:lnTo>
                    <a:pt x="1538147" y="1088309"/>
                  </a:lnTo>
                  <a:lnTo>
                    <a:pt x="1588076" y="1073262"/>
                  </a:lnTo>
                  <a:lnTo>
                    <a:pt x="1638005" y="1058215"/>
                  </a:lnTo>
                  <a:lnTo>
                    <a:pt x="1687934" y="1043168"/>
                  </a:lnTo>
                  <a:lnTo>
                    <a:pt x="1737864" y="1028121"/>
                  </a:lnTo>
                  <a:lnTo>
                    <a:pt x="1787793" y="1013074"/>
                  </a:lnTo>
                  <a:lnTo>
                    <a:pt x="1837723" y="998027"/>
                  </a:lnTo>
                  <a:lnTo>
                    <a:pt x="1887653" y="982980"/>
                  </a:lnTo>
                  <a:lnTo>
                    <a:pt x="1937583" y="967933"/>
                  </a:lnTo>
                  <a:lnTo>
                    <a:pt x="1987513" y="952887"/>
                  </a:lnTo>
                  <a:lnTo>
                    <a:pt x="2095962" y="952887"/>
                  </a:lnTo>
                  <a:lnTo>
                    <a:pt x="2147072" y="962695"/>
                  </a:lnTo>
                  <a:lnTo>
                    <a:pt x="2198182" y="972502"/>
                  </a:lnTo>
                  <a:lnTo>
                    <a:pt x="2249292" y="982311"/>
                  </a:lnTo>
                  <a:lnTo>
                    <a:pt x="2300402" y="992119"/>
                  </a:lnTo>
                  <a:lnTo>
                    <a:pt x="2351512" y="1001927"/>
                  </a:lnTo>
                  <a:lnTo>
                    <a:pt x="2402623" y="1011735"/>
                  </a:lnTo>
                  <a:lnTo>
                    <a:pt x="2453733" y="1021543"/>
                  </a:lnTo>
                  <a:lnTo>
                    <a:pt x="2504844" y="1031352"/>
                  </a:lnTo>
                  <a:lnTo>
                    <a:pt x="2555956" y="1041159"/>
                  </a:lnTo>
                  <a:lnTo>
                    <a:pt x="2607067" y="1050967"/>
                  </a:lnTo>
                  <a:lnTo>
                    <a:pt x="2637668" y="1012793"/>
                  </a:lnTo>
                  <a:lnTo>
                    <a:pt x="2668269" y="974620"/>
                  </a:lnTo>
                  <a:lnTo>
                    <a:pt x="2698871" y="936446"/>
                  </a:lnTo>
                  <a:lnTo>
                    <a:pt x="2729474" y="898272"/>
                  </a:lnTo>
                  <a:lnTo>
                    <a:pt x="2754437" y="898549"/>
                  </a:lnTo>
                  <a:lnTo>
                    <a:pt x="2779402" y="898827"/>
                  </a:lnTo>
                  <a:lnTo>
                    <a:pt x="2804367" y="899106"/>
                  </a:lnTo>
                  <a:lnTo>
                    <a:pt x="2829333" y="899385"/>
                  </a:lnTo>
                  <a:lnTo>
                    <a:pt x="2841948" y="873749"/>
                  </a:lnTo>
                  <a:lnTo>
                    <a:pt x="2854565" y="848113"/>
                  </a:lnTo>
                  <a:lnTo>
                    <a:pt x="2867182" y="822475"/>
                  </a:lnTo>
                  <a:lnTo>
                    <a:pt x="2879799" y="796837"/>
                  </a:lnTo>
                  <a:lnTo>
                    <a:pt x="2907135" y="797884"/>
                  </a:lnTo>
                  <a:lnTo>
                    <a:pt x="2934470" y="798930"/>
                  </a:lnTo>
                  <a:lnTo>
                    <a:pt x="2961804" y="799976"/>
                  </a:lnTo>
                  <a:lnTo>
                    <a:pt x="2989138" y="801022"/>
                  </a:lnTo>
                  <a:lnTo>
                    <a:pt x="2989138" y="737768"/>
                  </a:lnTo>
                  <a:lnTo>
                    <a:pt x="2960983" y="736931"/>
                  </a:lnTo>
                  <a:lnTo>
                    <a:pt x="2932828" y="736095"/>
                  </a:lnTo>
                  <a:lnTo>
                    <a:pt x="2904674" y="735259"/>
                  </a:lnTo>
                  <a:lnTo>
                    <a:pt x="2876518" y="734424"/>
                  </a:lnTo>
                  <a:lnTo>
                    <a:pt x="2864977" y="758945"/>
                  </a:lnTo>
                  <a:lnTo>
                    <a:pt x="2853434" y="783467"/>
                  </a:lnTo>
                  <a:lnTo>
                    <a:pt x="2841891" y="807988"/>
                  </a:lnTo>
                  <a:lnTo>
                    <a:pt x="2830350" y="832511"/>
                  </a:lnTo>
                  <a:lnTo>
                    <a:pt x="2804578" y="833067"/>
                  </a:lnTo>
                  <a:lnTo>
                    <a:pt x="2753037" y="834181"/>
                  </a:lnTo>
                  <a:lnTo>
                    <a:pt x="2697470" y="871799"/>
                  </a:lnTo>
                  <a:lnTo>
                    <a:pt x="2667674" y="908859"/>
                  </a:lnTo>
                  <a:lnTo>
                    <a:pt x="2637878" y="945920"/>
                  </a:lnTo>
                  <a:lnTo>
                    <a:pt x="2608081" y="982980"/>
                  </a:lnTo>
                  <a:lnTo>
                    <a:pt x="2556863" y="973505"/>
                  </a:lnTo>
                  <a:lnTo>
                    <a:pt x="2505646" y="964031"/>
                  </a:lnTo>
                  <a:lnTo>
                    <a:pt x="2454428" y="954557"/>
                  </a:lnTo>
                  <a:lnTo>
                    <a:pt x="2403210" y="945082"/>
                  </a:lnTo>
                  <a:lnTo>
                    <a:pt x="2351992" y="935608"/>
                  </a:lnTo>
                  <a:lnTo>
                    <a:pt x="2300773" y="926135"/>
                  </a:lnTo>
                  <a:lnTo>
                    <a:pt x="2249555" y="916661"/>
                  </a:lnTo>
                  <a:lnTo>
                    <a:pt x="2198337" y="907187"/>
                  </a:lnTo>
                  <a:lnTo>
                    <a:pt x="2147120" y="897713"/>
                  </a:lnTo>
                  <a:lnTo>
                    <a:pt x="2095902" y="888240"/>
                  </a:lnTo>
                  <a:lnTo>
                    <a:pt x="2068790" y="887961"/>
                  </a:lnTo>
                  <a:lnTo>
                    <a:pt x="2041679" y="887682"/>
                  </a:lnTo>
                  <a:lnTo>
                    <a:pt x="2014567" y="887402"/>
                  </a:lnTo>
                  <a:lnTo>
                    <a:pt x="1987453" y="887120"/>
                  </a:lnTo>
                  <a:lnTo>
                    <a:pt x="1937793" y="902261"/>
                  </a:lnTo>
                  <a:lnTo>
                    <a:pt x="1888132" y="917402"/>
                  </a:lnTo>
                  <a:lnTo>
                    <a:pt x="1838472" y="932542"/>
                  </a:lnTo>
                  <a:lnTo>
                    <a:pt x="1788811" y="947683"/>
                  </a:lnTo>
                  <a:lnTo>
                    <a:pt x="1739149" y="962823"/>
                  </a:lnTo>
                  <a:lnTo>
                    <a:pt x="1689488" y="977963"/>
                  </a:lnTo>
                  <a:lnTo>
                    <a:pt x="1639827" y="993103"/>
                  </a:lnTo>
                  <a:lnTo>
                    <a:pt x="1590165" y="1008244"/>
                  </a:lnTo>
                  <a:lnTo>
                    <a:pt x="1540504" y="1023384"/>
                  </a:lnTo>
                  <a:lnTo>
                    <a:pt x="1490843" y="1038524"/>
                  </a:lnTo>
                  <a:lnTo>
                    <a:pt x="1441182" y="1053664"/>
                  </a:lnTo>
                  <a:lnTo>
                    <a:pt x="1391520" y="1068804"/>
                  </a:lnTo>
                  <a:lnTo>
                    <a:pt x="1186434" y="1068804"/>
                  </a:lnTo>
                  <a:lnTo>
                    <a:pt x="1115660" y="1038637"/>
                  </a:lnTo>
                  <a:lnTo>
                    <a:pt x="1071963" y="1021264"/>
                  </a:lnTo>
                  <a:lnTo>
                    <a:pt x="1023150" y="1002939"/>
                  </a:lnTo>
                  <a:lnTo>
                    <a:pt x="969537" y="984093"/>
                  </a:lnTo>
                  <a:lnTo>
                    <a:pt x="927180" y="970174"/>
                  </a:lnTo>
                  <a:lnTo>
                    <a:pt x="886493" y="957668"/>
                  </a:lnTo>
                  <a:lnTo>
                    <a:pt x="842231" y="944722"/>
                  </a:lnTo>
                  <a:lnTo>
                    <a:pt x="789149" y="929478"/>
                  </a:lnTo>
                  <a:lnTo>
                    <a:pt x="751432" y="918625"/>
                  </a:lnTo>
                  <a:lnTo>
                    <a:pt x="708411" y="906190"/>
                  </a:lnTo>
                  <a:lnTo>
                    <a:pt x="660293" y="892212"/>
                  </a:lnTo>
                  <a:lnTo>
                    <a:pt x="607285" y="876732"/>
                  </a:lnTo>
                  <a:lnTo>
                    <a:pt x="549595" y="859789"/>
                  </a:lnTo>
                  <a:lnTo>
                    <a:pt x="487428" y="841423"/>
                  </a:lnTo>
                  <a:lnTo>
                    <a:pt x="475617" y="795727"/>
                  </a:lnTo>
                  <a:lnTo>
                    <a:pt x="468378" y="780373"/>
                  </a:lnTo>
                  <a:lnTo>
                    <a:pt x="449703" y="746724"/>
                  </a:lnTo>
                  <a:lnTo>
                    <a:pt x="427332" y="714065"/>
                  </a:lnTo>
                  <a:lnTo>
                    <a:pt x="396158" y="677582"/>
                  </a:lnTo>
                  <a:lnTo>
                    <a:pt x="349508" y="658805"/>
                  </a:lnTo>
                  <a:lnTo>
                    <a:pt x="308106" y="645255"/>
                  </a:lnTo>
                  <a:lnTo>
                    <a:pt x="300953" y="615452"/>
                  </a:lnTo>
                  <a:lnTo>
                    <a:pt x="287488" y="553021"/>
                  </a:lnTo>
                  <a:lnTo>
                    <a:pt x="274159" y="479111"/>
                  </a:lnTo>
                  <a:lnTo>
                    <a:pt x="268080" y="438926"/>
                  </a:lnTo>
                  <a:lnTo>
                    <a:pt x="262955" y="399921"/>
                  </a:lnTo>
                  <a:lnTo>
                    <a:pt x="258717" y="362153"/>
                  </a:lnTo>
                  <a:lnTo>
                    <a:pt x="238585" y="344038"/>
                  </a:lnTo>
                  <a:lnTo>
                    <a:pt x="218452" y="325925"/>
                  </a:lnTo>
                  <a:lnTo>
                    <a:pt x="198318" y="307813"/>
                  </a:lnTo>
                  <a:lnTo>
                    <a:pt x="178184" y="289701"/>
                  </a:lnTo>
                  <a:lnTo>
                    <a:pt x="169056" y="284408"/>
                  </a:lnTo>
                  <a:lnTo>
                    <a:pt x="159929" y="279114"/>
                  </a:lnTo>
                  <a:lnTo>
                    <a:pt x="150804" y="273820"/>
                  </a:lnTo>
                  <a:lnTo>
                    <a:pt x="141679" y="268523"/>
                  </a:lnTo>
                  <a:lnTo>
                    <a:pt x="133801" y="268154"/>
                  </a:lnTo>
                  <a:lnTo>
                    <a:pt x="125929" y="267782"/>
                  </a:lnTo>
                  <a:lnTo>
                    <a:pt x="118055" y="267409"/>
                  </a:lnTo>
                  <a:lnTo>
                    <a:pt x="108176" y="213927"/>
                  </a:lnTo>
                  <a:lnTo>
                    <a:pt x="98298" y="160445"/>
                  </a:lnTo>
                  <a:lnTo>
                    <a:pt x="88420" y="106964"/>
                  </a:lnTo>
                  <a:lnTo>
                    <a:pt x="78542" y="53482"/>
                  </a:lnTo>
                  <a:lnTo>
                    <a:pt x="68665" y="0"/>
                  </a:lnTo>
                  <a:lnTo>
                    <a:pt x="51497" y="534"/>
                  </a:lnTo>
                  <a:lnTo>
                    <a:pt x="34330" y="1068"/>
                  </a:lnTo>
                  <a:lnTo>
                    <a:pt x="17164" y="1603"/>
                  </a:lnTo>
                  <a:lnTo>
                    <a:pt x="0" y="2137"/>
                  </a:lnTo>
                  <a:close/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6" name="object 536" descr=""/>
            <p:cNvSpPr/>
            <p:nvPr/>
          </p:nvSpPr>
          <p:spPr>
            <a:xfrm>
              <a:off x="16630219" y="5820820"/>
              <a:ext cx="2871470" cy="916305"/>
            </a:xfrm>
            <a:custGeom>
              <a:avLst/>
              <a:gdLst/>
              <a:ahLst/>
              <a:cxnLst/>
              <a:rect l="l" t="t" r="r" b="b"/>
              <a:pathLst>
                <a:path w="2871469" h="916304">
                  <a:moveTo>
                    <a:pt x="0" y="0"/>
                  </a:moveTo>
                  <a:lnTo>
                    <a:pt x="140658" y="185022"/>
                  </a:lnTo>
                  <a:lnTo>
                    <a:pt x="144815" y="227361"/>
                  </a:lnTo>
                  <a:lnTo>
                    <a:pt x="150071" y="271247"/>
                  </a:lnTo>
                  <a:lnTo>
                    <a:pt x="156527" y="316603"/>
                  </a:lnTo>
                  <a:lnTo>
                    <a:pt x="164283" y="363356"/>
                  </a:lnTo>
                  <a:lnTo>
                    <a:pt x="177038" y="428784"/>
                  </a:lnTo>
                  <a:lnTo>
                    <a:pt x="191125" y="490423"/>
                  </a:lnTo>
                  <a:lnTo>
                    <a:pt x="200254" y="492760"/>
                  </a:lnTo>
                  <a:lnTo>
                    <a:pt x="210980" y="495776"/>
                  </a:lnTo>
                  <a:lnTo>
                    <a:pt x="250184" y="509115"/>
                  </a:lnTo>
                  <a:lnTo>
                    <a:pt x="288124" y="530589"/>
                  </a:lnTo>
                  <a:lnTo>
                    <a:pt x="322124" y="580702"/>
                  </a:lnTo>
                  <a:lnTo>
                    <a:pt x="329295" y="592063"/>
                  </a:lnTo>
                  <a:lnTo>
                    <a:pt x="338166" y="605848"/>
                  </a:lnTo>
                  <a:lnTo>
                    <a:pt x="348680" y="621828"/>
                  </a:lnTo>
                  <a:lnTo>
                    <a:pt x="360780" y="639777"/>
                  </a:lnTo>
                  <a:lnTo>
                    <a:pt x="371513" y="687701"/>
                  </a:lnTo>
                  <a:lnTo>
                    <a:pt x="434079" y="706840"/>
                  </a:lnTo>
                  <a:lnTo>
                    <a:pt x="491523" y="724000"/>
                  </a:lnTo>
                  <a:lnTo>
                    <a:pt x="543456" y="739170"/>
                  </a:lnTo>
                  <a:lnTo>
                    <a:pt x="589485" y="752339"/>
                  </a:lnTo>
                  <a:lnTo>
                    <a:pt x="629220" y="763493"/>
                  </a:lnTo>
                  <a:lnTo>
                    <a:pt x="697744" y="782306"/>
                  </a:lnTo>
                  <a:lnTo>
                    <a:pt x="751127" y="796882"/>
                  </a:lnTo>
                  <a:lnTo>
                    <a:pt x="797884" y="810338"/>
                  </a:lnTo>
                  <a:lnTo>
                    <a:pt x="846532" y="825790"/>
                  </a:lnTo>
                  <a:lnTo>
                    <a:pt x="902717" y="845479"/>
                  </a:lnTo>
                  <a:lnTo>
                    <a:pt x="953542" y="864959"/>
                  </a:lnTo>
                  <a:lnTo>
                    <a:pt x="998673" y="883635"/>
                  </a:lnTo>
                  <a:lnTo>
                    <a:pt x="1037778" y="900912"/>
                  </a:lnTo>
                  <a:lnTo>
                    <a:pt x="1070526" y="916195"/>
                  </a:lnTo>
                  <a:lnTo>
                    <a:pt x="1273465" y="913965"/>
                  </a:lnTo>
                  <a:lnTo>
                    <a:pt x="1871542" y="733400"/>
                  </a:lnTo>
                  <a:lnTo>
                    <a:pt x="1976773" y="734514"/>
                  </a:lnTo>
                  <a:lnTo>
                    <a:pt x="2490026" y="831488"/>
                  </a:lnTo>
                  <a:lnTo>
                    <a:pt x="2610285" y="681016"/>
                  </a:lnTo>
                  <a:lnTo>
                    <a:pt x="2712295" y="681016"/>
                  </a:lnTo>
                  <a:lnTo>
                    <a:pt x="2759537" y="579588"/>
                  </a:lnTo>
                  <a:lnTo>
                    <a:pt x="2871206" y="586276"/>
                  </a:lnTo>
                  <a:lnTo>
                    <a:pt x="2870851" y="459585"/>
                  </a:lnTo>
                  <a:lnTo>
                    <a:pt x="2760610" y="450666"/>
                  </a:lnTo>
                  <a:lnTo>
                    <a:pt x="2711214" y="552467"/>
                  </a:lnTo>
                  <a:lnTo>
                    <a:pt x="2610285" y="551722"/>
                  </a:lnTo>
                  <a:lnTo>
                    <a:pt x="2489308" y="704796"/>
                  </a:lnTo>
                  <a:lnTo>
                    <a:pt x="1977488" y="608195"/>
                  </a:lnTo>
                  <a:lnTo>
                    <a:pt x="1870113" y="607451"/>
                  </a:lnTo>
                  <a:lnTo>
                    <a:pt x="1270962" y="785788"/>
                  </a:lnTo>
                  <a:lnTo>
                    <a:pt x="1071244" y="785788"/>
                  </a:lnTo>
                  <a:lnTo>
                    <a:pt x="1018981" y="762628"/>
                  </a:lnTo>
                  <a:lnTo>
                    <a:pt x="969363" y="741980"/>
                  </a:lnTo>
                  <a:lnTo>
                    <a:pt x="922612" y="723698"/>
                  </a:lnTo>
                  <a:lnTo>
                    <a:pt x="878950" y="707636"/>
                  </a:lnTo>
                  <a:lnTo>
                    <a:pt x="838598" y="693647"/>
                  </a:lnTo>
                  <a:lnTo>
                    <a:pt x="799793" y="680994"/>
                  </a:lnTo>
                  <a:lnTo>
                    <a:pt x="762043" y="669482"/>
                  </a:lnTo>
                  <a:lnTo>
                    <a:pt x="720359" y="657387"/>
                  </a:lnTo>
                  <a:lnTo>
                    <a:pt x="605233" y="624546"/>
                  </a:lnTo>
                  <a:lnTo>
                    <a:pt x="550989" y="608855"/>
                  </a:lnTo>
                  <a:lnTo>
                    <a:pt x="499993" y="593942"/>
                  </a:lnTo>
                  <a:lnTo>
                    <a:pt x="452425" y="579890"/>
                  </a:lnTo>
                  <a:lnTo>
                    <a:pt x="408465" y="566781"/>
                  </a:lnTo>
                  <a:lnTo>
                    <a:pt x="368292" y="554697"/>
                  </a:lnTo>
                  <a:lnTo>
                    <a:pt x="361139" y="504912"/>
                  </a:lnTo>
                  <a:lnTo>
                    <a:pt x="330004" y="458724"/>
                  </a:lnTo>
                  <a:lnTo>
                    <a:pt x="299496" y="413102"/>
                  </a:lnTo>
                  <a:lnTo>
                    <a:pt x="279532" y="383044"/>
                  </a:lnTo>
                  <a:lnTo>
                    <a:pt x="267822" y="377155"/>
                  </a:lnTo>
                  <a:lnTo>
                    <a:pt x="228707" y="360015"/>
                  </a:lnTo>
                  <a:lnTo>
                    <a:pt x="190051" y="346636"/>
                  </a:lnTo>
                  <a:lnTo>
                    <a:pt x="182962" y="312801"/>
                  </a:lnTo>
                  <a:lnTo>
                    <a:pt x="169685" y="242571"/>
                  </a:lnTo>
                  <a:lnTo>
                    <a:pt x="155501" y="152783"/>
                  </a:lnTo>
                  <a:lnTo>
                    <a:pt x="148694" y="100754"/>
                  </a:lnTo>
                  <a:lnTo>
                    <a:pt x="143060" y="50177"/>
                  </a:lnTo>
                  <a:lnTo>
                    <a:pt x="138511" y="11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786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7" name="object 537" descr=""/>
            <p:cNvSpPr/>
            <p:nvPr/>
          </p:nvSpPr>
          <p:spPr>
            <a:xfrm>
              <a:off x="16630219" y="5820820"/>
              <a:ext cx="2871470" cy="916305"/>
            </a:xfrm>
            <a:custGeom>
              <a:avLst/>
              <a:gdLst/>
              <a:ahLst/>
              <a:cxnLst/>
              <a:rect l="l" t="t" r="r" b="b"/>
              <a:pathLst>
                <a:path w="2871469" h="916304">
                  <a:moveTo>
                    <a:pt x="0" y="0"/>
                  </a:moveTo>
                  <a:lnTo>
                    <a:pt x="28131" y="37003"/>
                  </a:lnTo>
                  <a:lnTo>
                    <a:pt x="56263" y="74008"/>
                  </a:lnTo>
                  <a:lnTo>
                    <a:pt x="84395" y="111013"/>
                  </a:lnTo>
                  <a:lnTo>
                    <a:pt x="112527" y="148018"/>
                  </a:lnTo>
                  <a:lnTo>
                    <a:pt x="140658" y="185022"/>
                  </a:lnTo>
                  <a:lnTo>
                    <a:pt x="144815" y="227361"/>
                  </a:lnTo>
                  <a:lnTo>
                    <a:pt x="150071" y="271247"/>
                  </a:lnTo>
                  <a:lnTo>
                    <a:pt x="156527" y="316603"/>
                  </a:lnTo>
                  <a:lnTo>
                    <a:pt x="164283" y="363356"/>
                  </a:lnTo>
                  <a:lnTo>
                    <a:pt x="177038" y="428784"/>
                  </a:lnTo>
                  <a:lnTo>
                    <a:pt x="191125" y="490423"/>
                  </a:lnTo>
                  <a:lnTo>
                    <a:pt x="200254" y="492760"/>
                  </a:lnTo>
                  <a:lnTo>
                    <a:pt x="210980" y="495776"/>
                  </a:lnTo>
                  <a:lnTo>
                    <a:pt x="250184" y="509115"/>
                  </a:lnTo>
                  <a:lnTo>
                    <a:pt x="288124" y="530589"/>
                  </a:lnTo>
                  <a:lnTo>
                    <a:pt x="322124" y="580702"/>
                  </a:lnTo>
                  <a:lnTo>
                    <a:pt x="329295" y="592063"/>
                  </a:lnTo>
                  <a:lnTo>
                    <a:pt x="338166" y="605848"/>
                  </a:lnTo>
                  <a:lnTo>
                    <a:pt x="348680" y="621828"/>
                  </a:lnTo>
                  <a:lnTo>
                    <a:pt x="360780" y="639777"/>
                  </a:lnTo>
                  <a:lnTo>
                    <a:pt x="363463" y="651759"/>
                  </a:lnTo>
                  <a:lnTo>
                    <a:pt x="366146" y="663740"/>
                  </a:lnTo>
                  <a:lnTo>
                    <a:pt x="368830" y="675721"/>
                  </a:lnTo>
                  <a:lnTo>
                    <a:pt x="371513" y="687701"/>
                  </a:lnTo>
                  <a:lnTo>
                    <a:pt x="434079" y="706840"/>
                  </a:lnTo>
                  <a:lnTo>
                    <a:pt x="491523" y="724000"/>
                  </a:lnTo>
                  <a:lnTo>
                    <a:pt x="543456" y="739170"/>
                  </a:lnTo>
                  <a:lnTo>
                    <a:pt x="589485" y="752339"/>
                  </a:lnTo>
                  <a:lnTo>
                    <a:pt x="629220" y="763493"/>
                  </a:lnTo>
                  <a:lnTo>
                    <a:pt x="697744" y="782306"/>
                  </a:lnTo>
                  <a:lnTo>
                    <a:pt x="751127" y="796882"/>
                  </a:lnTo>
                  <a:lnTo>
                    <a:pt x="797884" y="810338"/>
                  </a:lnTo>
                  <a:lnTo>
                    <a:pt x="846532" y="825790"/>
                  </a:lnTo>
                  <a:lnTo>
                    <a:pt x="902717" y="845479"/>
                  </a:lnTo>
                  <a:lnTo>
                    <a:pt x="953542" y="864959"/>
                  </a:lnTo>
                  <a:lnTo>
                    <a:pt x="998673" y="883635"/>
                  </a:lnTo>
                  <a:lnTo>
                    <a:pt x="1037778" y="900912"/>
                  </a:lnTo>
                  <a:lnTo>
                    <a:pt x="1070526" y="916195"/>
                  </a:lnTo>
                  <a:lnTo>
                    <a:pt x="1121262" y="915638"/>
                  </a:lnTo>
                  <a:lnTo>
                    <a:pt x="1171997" y="915080"/>
                  </a:lnTo>
                  <a:lnTo>
                    <a:pt x="1222731" y="914522"/>
                  </a:lnTo>
                  <a:lnTo>
                    <a:pt x="1273465" y="913965"/>
                  </a:lnTo>
                  <a:lnTo>
                    <a:pt x="1323306" y="898918"/>
                  </a:lnTo>
                  <a:lnTo>
                    <a:pt x="1373146" y="883871"/>
                  </a:lnTo>
                  <a:lnTo>
                    <a:pt x="1422986" y="868823"/>
                  </a:lnTo>
                  <a:lnTo>
                    <a:pt x="1472827" y="853776"/>
                  </a:lnTo>
                  <a:lnTo>
                    <a:pt x="1522667" y="838730"/>
                  </a:lnTo>
                  <a:lnTo>
                    <a:pt x="1572506" y="823683"/>
                  </a:lnTo>
                  <a:lnTo>
                    <a:pt x="1622346" y="808636"/>
                  </a:lnTo>
                  <a:lnTo>
                    <a:pt x="1672186" y="793589"/>
                  </a:lnTo>
                  <a:lnTo>
                    <a:pt x="1722025" y="778542"/>
                  </a:lnTo>
                  <a:lnTo>
                    <a:pt x="1771864" y="763495"/>
                  </a:lnTo>
                  <a:lnTo>
                    <a:pt x="1821703" y="748448"/>
                  </a:lnTo>
                  <a:lnTo>
                    <a:pt x="1871542" y="733400"/>
                  </a:lnTo>
                  <a:lnTo>
                    <a:pt x="1897853" y="733679"/>
                  </a:lnTo>
                  <a:lnTo>
                    <a:pt x="1924160" y="733957"/>
                  </a:lnTo>
                  <a:lnTo>
                    <a:pt x="1950467" y="734235"/>
                  </a:lnTo>
                  <a:lnTo>
                    <a:pt x="1976773" y="734514"/>
                  </a:lnTo>
                  <a:lnTo>
                    <a:pt x="2028098" y="744212"/>
                  </a:lnTo>
                  <a:lnTo>
                    <a:pt x="2079424" y="753909"/>
                  </a:lnTo>
                  <a:lnTo>
                    <a:pt x="2130749" y="763607"/>
                  </a:lnTo>
                  <a:lnTo>
                    <a:pt x="2182074" y="773304"/>
                  </a:lnTo>
                  <a:lnTo>
                    <a:pt x="2233400" y="783001"/>
                  </a:lnTo>
                  <a:lnTo>
                    <a:pt x="2284725" y="792698"/>
                  </a:lnTo>
                  <a:lnTo>
                    <a:pt x="2336050" y="802395"/>
                  </a:lnTo>
                  <a:lnTo>
                    <a:pt x="2387375" y="812092"/>
                  </a:lnTo>
                  <a:lnTo>
                    <a:pt x="2438701" y="821790"/>
                  </a:lnTo>
                  <a:lnTo>
                    <a:pt x="2490026" y="831488"/>
                  </a:lnTo>
                  <a:lnTo>
                    <a:pt x="2520090" y="793870"/>
                  </a:lnTo>
                  <a:lnTo>
                    <a:pt x="2550156" y="756252"/>
                  </a:lnTo>
                  <a:lnTo>
                    <a:pt x="2580221" y="718634"/>
                  </a:lnTo>
                  <a:lnTo>
                    <a:pt x="2610285" y="681016"/>
                  </a:lnTo>
                  <a:lnTo>
                    <a:pt x="2712295" y="681016"/>
                  </a:lnTo>
                  <a:lnTo>
                    <a:pt x="2724103" y="655658"/>
                  </a:lnTo>
                  <a:lnTo>
                    <a:pt x="2735913" y="630301"/>
                  </a:lnTo>
                  <a:lnTo>
                    <a:pt x="2747725" y="604944"/>
                  </a:lnTo>
                  <a:lnTo>
                    <a:pt x="2759537" y="579588"/>
                  </a:lnTo>
                  <a:lnTo>
                    <a:pt x="2787453" y="581258"/>
                  </a:lnTo>
                  <a:lnTo>
                    <a:pt x="2815371" y="582930"/>
                  </a:lnTo>
                  <a:lnTo>
                    <a:pt x="2843290" y="584602"/>
                  </a:lnTo>
                  <a:lnTo>
                    <a:pt x="2871206" y="586276"/>
                  </a:lnTo>
                  <a:lnTo>
                    <a:pt x="2871117" y="554602"/>
                  </a:lnTo>
                  <a:lnTo>
                    <a:pt x="2870940" y="491256"/>
                  </a:lnTo>
                  <a:lnTo>
                    <a:pt x="2843291" y="457354"/>
                  </a:lnTo>
                  <a:lnTo>
                    <a:pt x="2788170" y="452894"/>
                  </a:lnTo>
                  <a:lnTo>
                    <a:pt x="2760610" y="450666"/>
                  </a:lnTo>
                  <a:lnTo>
                    <a:pt x="2748264" y="476116"/>
                  </a:lnTo>
                  <a:lnTo>
                    <a:pt x="2735915" y="501567"/>
                  </a:lnTo>
                  <a:lnTo>
                    <a:pt x="2723565" y="527017"/>
                  </a:lnTo>
                  <a:lnTo>
                    <a:pt x="2711214" y="552467"/>
                  </a:lnTo>
                  <a:lnTo>
                    <a:pt x="2685984" y="552281"/>
                  </a:lnTo>
                  <a:lnTo>
                    <a:pt x="2660752" y="552094"/>
                  </a:lnTo>
                  <a:lnTo>
                    <a:pt x="2635519" y="551908"/>
                  </a:lnTo>
                  <a:lnTo>
                    <a:pt x="2610285" y="551722"/>
                  </a:lnTo>
                  <a:lnTo>
                    <a:pt x="2580041" y="589991"/>
                  </a:lnTo>
                  <a:lnTo>
                    <a:pt x="2549797" y="628259"/>
                  </a:lnTo>
                  <a:lnTo>
                    <a:pt x="2519552" y="666528"/>
                  </a:lnTo>
                  <a:lnTo>
                    <a:pt x="2489308" y="704796"/>
                  </a:lnTo>
                  <a:lnTo>
                    <a:pt x="2438127" y="695136"/>
                  </a:lnTo>
                  <a:lnTo>
                    <a:pt x="2386946" y="685476"/>
                  </a:lnTo>
                  <a:lnTo>
                    <a:pt x="2335764" y="675816"/>
                  </a:lnTo>
                  <a:lnTo>
                    <a:pt x="2284583" y="666156"/>
                  </a:lnTo>
                  <a:lnTo>
                    <a:pt x="2233400" y="656496"/>
                  </a:lnTo>
                  <a:lnTo>
                    <a:pt x="2182218" y="646836"/>
                  </a:lnTo>
                  <a:lnTo>
                    <a:pt x="2131036" y="637176"/>
                  </a:lnTo>
                  <a:lnTo>
                    <a:pt x="2079853" y="627515"/>
                  </a:lnTo>
                  <a:lnTo>
                    <a:pt x="2028670" y="617855"/>
                  </a:lnTo>
                  <a:lnTo>
                    <a:pt x="1977488" y="608195"/>
                  </a:lnTo>
                  <a:lnTo>
                    <a:pt x="1950645" y="608011"/>
                  </a:lnTo>
                  <a:lnTo>
                    <a:pt x="1923802" y="607825"/>
                  </a:lnTo>
                  <a:lnTo>
                    <a:pt x="1896958" y="607639"/>
                  </a:lnTo>
                  <a:lnTo>
                    <a:pt x="1870113" y="607451"/>
                  </a:lnTo>
                  <a:lnTo>
                    <a:pt x="1820184" y="622312"/>
                  </a:lnTo>
                  <a:lnTo>
                    <a:pt x="1770254" y="637174"/>
                  </a:lnTo>
                  <a:lnTo>
                    <a:pt x="1720325" y="652036"/>
                  </a:lnTo>
                  <a:lnTo>
                    <a:pt x="1670395" y="666898"/>
                  </a:lnTo>
                  <a:lnTo>
                    <a:pt x="1620466" y="681759"/>
                  </a:lnTo>
                  <a:lnTo>
                    <a:pt x="1570536" y="696620"/>
                  </a:lnTo>
                  <a:lnTo>
                    <a:pt x="1520607" y="711482"/>
                  </a:lnTo>
                  <a:lnTo>
                    <a:pt x="1470678" y="726343"/>
                  </a:lnTo>
                  <a:lnTo>
                    <a:pt x="1420749" y="741204"/>
                  </a:lnTo>
                  <a:lnTo>
                    <a:pt x="1370820" y="756066"/>
                  </a:lnTo>
                  <a:lnTo>
                    <a:pt x="1320891" y="770927"/>
                  </a:lnTo>
                  <a:lnTo>
                    <a:pt x="1270962" y="785788"/>
                  </a:lnTo>
                  <a:lnTo>
                    <a:pt x="1071244" y="785788"/>
                  </a:lnTo>
                  <a:lnTo>
                    <a:pt x="1018981" y="762628"/>
                  </a:lnTo>
                  <a:lnTo>
                    <a:pt x="969363" y="741980"/>
                  </a:lnTo>
                  <a:lnTo>
                    <a:pt x="922612" y="723698"/>
                  </a:lnTo>
                  <a:lnTo>
                    <a:pt x="878950" y="707636"/>
                  </a:lnTo>
                  <a:lnTo>
                    <a:pt x="838598" y="693647"/>
                  </a:lnTo>
                  <a:lnTo>
                    <a:pt x="799793" y="680994"/>
                  </a:lnTo>
                  <a:lnTo>
                    <a:pt x="762043" y="669482"/>
                  </a:lnTo>
                  <a:lnTo>
                    <a:pt x="720359" y="657387"/>
                  </a:lnTo>
                  <a:lnTo>
                    <a:pt x="669753" y="642984"/>
                  </a:lnTo>
                  <a:lnTo>
                    <a:pt x="605233" y="624546"/>
                  </a:lnTo>
                  <a:lnTo>
                    <a:pt x="550989" y="608855"/>
                  </a:lnTo>
                  <a:lnTo>
                    <a:pt x="499993" y="593942"/>
                  </a:lnTo>
                  <a:lnTo>
                    <a:pt x="452425" y="579890"/>
                  </a:lnTo>
                  <a:lnTo>
                    <a:pt x="408465" y="566781"/>
                  </a:lnTo>
                  <a:lnTo>
                    <a:pt x="368292" y="554697"/>
                  </a:lnTo>
                  <a:lnTo>
                    <a:pt x="364715" y="529802"/>
                  </a:lnTo>
                  <a:lnTo>
                    <a:pt x="362928" y="517356"/>
                  </a:lnTo>
                  <a:lnTo>
                    <a:pt x="361139" y="504912"/>
                  </a:lnTo>
                  <a:lnTo>
                    <a:pt x="350764" y="489564"/>
                  </a:lnTo>
                  <a:lnTo>
                    <a:pt x="340386" y="474168"/>
                  </a:lnTo>
                  <a:lnTo>
                    <a:pt x="309537" y="428158"/>
                  </a:lnTo>
                  <a:lnTo>
                    <a:pt x="279532" y="383044"/>
                  </a:lnTo>
                  <a:lnTo>
                    <a:pt x="267822" y="377155"/>
                  </a:lnTo>
                  <a:lnTo>
                    <a:pt x="228707" y="360015"/>
                  </a:lnTo>
                  <a:lnTo>
                    <a:pt x="190051" y="346636"/>
                  </a:lnTo>
                  <a:lnTo>
                    <a:pt x="182962" y="312801"/>
                  </a:lnTo>
                  <a:lnTo>
                    <a:pt x="169685" y="242571"/>
                  </a:lnTo>
                  <a:lnTo>
                    <a:pt x="155501" y="152783"/>
                  </a:lnTo>
                  <a:lnTo>
                    <a:pt x="148694" y="100754"/>
                  </a:lnTo>
                  <a:lnTo>
                    <a:pt x="143060" y="50177"/>
                  </a:lnTo>
                  <a:lnTo>
                    <a:pt x="138511" y="1113"/>
                  </a:lnTo>
                  <a:lnTo>
                    <a:pt x="103884" y="834"/>
                  </a:lnTo>
                  <a:lnTo>
                    <a:pt x="69255" y="556"/>
                  </a:lnTo>
                  <a:lnTo>
                    <a:pt x="34627" y="278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8" name="object 538" descr=""/>
            <p:cNvSpPr/>
            <p:nvPr/>
          </p:nvSpPr>
          <p:spPr>
            <a:xfrm>
              <a:off x="16580823" y="5820820"/>
              <a:ext cx="2921000" cy="1069340"/>
            </a:xfrm>
            <a:custGeom>
              <a:avLst/>
              <a:gdLst/>
              <a:ahLst/>
              <a:cxnLst/>
              <a:rect l="l" t="t" r="r" b="b"/>
              <a:pathLst>
                <a:path w="2921000" h="1069340">
                  <a:moveTo>
                    <a:pt x="49395" y="0"/>
                  </a:moveTo>
                  <a:lnTo>
                    <a:pt x="0" y="96"/>
                  </a:lnTo>
                  <a:lnTo>
                    <a:pt x="49395" y="267499"/>
                  </a:lnTo>
                  <a:lnTo>
                    <a:pt x="73016" y="268619"/>
                  </a:lnTo>
                  <a:lnTo>
                    <a:pt x="109522" y="289794"/>
                  </a:lnTo>
                  <a:lnTo>
                    <a:pt x="190054" y="362242"/>
                  </a:lnTo>
                  <a:lnTo>
                    <a:pt x="194295" y="400012"/>
                  </a:lnTo>
                  <a:lnTo>
                    <a:pt x="199420" y="439018"/>
                  </a:lnTo>
                  <a:lnTo>
                    <a:pt x="205500" y="479204"/>
                  </a:lnTo>
                  <a:lnTo>
                    <a:pt x="212605" y="520516"/>
                  </a:lnTo>
                  <a:lnTo>
                    <a:pt x="225408" y="584796"/>
                  </a:lnTo>
                  <a:lnTo>
                    <a:pt x="239447" y="645348"/>
                  </a:lnTo>
                  <a:lnTo>
                    <a:pt x="252909" y="649443"/>
                  </a:lnTo>
                  <a:lnTo>
                    <a:pt x="266716" y="653951"/>
                  </a:lnTo>
                  <a:lnTo>
                    <a:pt x="303608" y="667575"/>
                  </a:lnTo>
                  <a:lnTo>
                    <a:pt x="337586" y="688552"/>
                  </a:lnTo>
                  <a:lnTo>
                    <a:pt x="369372" y="728943"/>
                  </a:lnTo>
                  <a:lnTo>
                    <a:pt x="391119" y="764060"/>
                  </a:lnTo>
                  <a:lnTo>
                    <a:pt x="418765" y="841516"/>
                  </a:lnTo>
                  <a:lnTo>
                    <a:pt x="480934" y="859883"/>
                  </a:lnTo>
                  <a:lnTo>
                    <a:pt x="538625" y="876826"/>
                  </a:lnTo>
                  <a:lnTo>
                    <a:pt x="591634" y="892306"/>
                  </a:lnTo>
                  <a:lnTo>
                    <a:pt x="682773" y="918717"/>
                  </a:lnTo>
                  <a:lnTo>
                    <a:pt x="773572" y="944812"/>
                  </a:lnTo>
                  <a:lnTo>
                    <a:pt x="817834" y="957758"/>
                  </a:lnTo>
                  <a:lnTo>
                    <a:pt x="858521" y="970263"/>
                  </a:lnTo>
                  <a:lnTo>
                    <a:pt x="900878" y="984183"/>
                  </a:lnTo>
                  <a:lnTo>
                    <a:pt x="954491" y="1003031"/>
                  </a:lnTo>
                  <a:lnTo>
                    <a:pt x="1003304" y="1021356"/>
                  </a:lnTo>
                  <a:lnTo>
                    <a:pt x="1047001" y="1038729"/>
                  </a:lnTo>
                  <a:lnTo>
                    <a:pt x="1085264" y="1054718"/>
                  </a:lnTo>
                  <a:lnTo>
                    <a:pt x="1117775" y="1068894"/>
                  </a:lnTo>
                  <a:lnTo>
                    <a:pt x="1322861" y="1068894"/>
                  </a:lnTo>
                  <a:lnTo>
                    <a:pt x="1918791" y="887216"/>
                  </a:lnTo>
                  <a:lnTo>
                    <a:pt x="2027243" y="888330"/>
                  </a:lnTo>
                  <a:lnTo>
                    <a:pt x="2539422" y="983069"/>
                  </a:lnTo>
                  <a:lnTo>
                    <a:pt x="2658607" y="834828"/>
                  </a:lnTo>
                  <a:lnTo>
                    <a:pt x="2761691" y="832601"/>
                  </a:lnTo>
                  <a:lnTo>
                    <a:pt x="2807859" y="734514"/>
                  </a:lnTo>
                  <a:lnTo>
                    <a:pt x="2920483" y="737858"/>
                  </a:lnTo>
                  <a:lnTo>
                    <a:pt x="2920602" y="586276"/>
                  </a:lnTo>
                  <a:lnTo>
                    <a:pt x="2808933" y="579588"/>
                  </a:lnTo>
                  <a:lnTo>
                    <a:pt x="2761691" y="681016"/>
                  </a:lnTo>
                  <a:lnTo>
                    <a:pt x="2659681" y="681016"/>
                  </a:lnTo>
                  <a:lnTo>
                    <a:pt x="2539422" y="831488"/>
                  </a:lnTo>
                  <a:lnTo>
                    <a:pt x="2026169" y="734514"/>
                  </a:lnTo>
                  <a:lnTo>
                    <a:pt x="1920938" y="733400"/>
                  </a:lnTo>
                  <a:lnTo>
                    <a:pt x="1322861" y="913965"/>
                  </a:lnTo>
                  <a:lnTo>
                    <a:pt x="1119922" y="916195"/>
                  </a:lnTo>
                  <a:lnTo>
                    <a:pt x="1087174" y="900912"/>
                  </a:lnTo>
                  <a:lnTo>
                    <a:pt x="1048069" y="883635"/>
                  </a:lnTo>
                  <a:lnTo>
                    <a:pt x="1002938" y="864959"/>
                  </a:lnTo>
                  <a:lnTo>
                    <a:pt x="952113" y="845479"/>
                  </a:lnTo>
                  <a:lnTo>
                    <a:pt x="895928" y="825790"/>
                  </a:lnTo>
                  <a:lnTo>
                    <a:pt x="847280" y="810338"/>
                  </a:lnTo>
                  <a:lnTo>
                    <a:pt x="800523" y="796882"/>
                  </a:lnTo>
                  <a:lnTo>
                    <a:pt x="747140" y="782306"/>
                  </a:lnTo>
                  <a:lnTo>
                    <a:pt x="678616" y="763493"/>
                  </a:lnTo>
                  <a:lnTo>
                    <a:pt x="638881" y="752339"/>
                  </a:lnTo>
                  <a:lnTo>
                    <a:pt x="592852" y="739170"/>
                  </a:lnTo>
                  <a:lnTo>
                    <a:pt x="540919" y="724000"/>
                  </a:lnTo>
                  <a:lnTo>
                    <a:pt x="483475" y="706840"/>
                  </a:lnTo>
                  <a:lnTo>
                    <a:pt x="420909" y="687701"/>
                  </a:lnTo>
                  <a:lnTo>
                    <a:pt x="410176" y="639777"/>
                  </a:lnTo>
                  <a:lnTo>
                    <a:pt x="398076" y="621828"/>
                  </a:lnTo>
                  <a:lnTo>
                    <a:pt x="387562" y="605848"/>
                  </a:lnTo>
                  <a:lnTo>
                    <a:pt x="378691" y="592063"/>
                  </a:lnTo>
                  <a:lnTo>
                    <a:pt x="371520" y="580702"/>
                  </a:lnTo>
                  <a:lnTo>
                    <a:pt x="357436" y="557971"/>
                  </a:lnTo>
                  <a:lnTo>
                    <a:pt x="346981" y="541985"/>
                  </a:lnTo>
                  <a:lnTo>
                    <a:pt x="310300" y="513296"/>
                  </a:lnTo>
                  <a:lnTo>
                    <a:pt x="272516" y="499544"/>
                  </a:lnTo>
                  <a:lnTo>
                    <a:pt x="240521" y="490423"/>
                  </a:lnTo>
                  <a:lnTo>
                    <a:pt x="233334" y="460083"/>
                  </a:lnTo>
                  <a:lnTo>
                    <a:pt x="219867" y="396537"/>
                  </a:lnTo>
                  <a:lnTo>
                    <a:pt x="205923" y="316603"/>
                  </a:lnTo>
                  <a:lnTo>
                    <a:pt x="199467" y="271247"/>
                  </a:lnTo>
                  <a:lnTo>
                    <a:pt x="194211" y="227361"/>
                  </a:lnTo>
                  <a:lnTo>
                    <a:pt x="190054" y="185022"/>
                  </a:lnTo>
                  <a:lnTo>
                    <a:pt x="49395" y="0"/>
                  </a:lnTo>
                  <a:close/>
                </a:path>
              </a:pathLst>
            </a:custGeom>
            <a:solidFill>
              <a:srgbClr val="80BCC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9" name="object 539" descr=""/>
            <p:cNvSpPr/>
            <p:nvPr/>
          </p:nvSpPr>
          <p:spPr>
            <a:xfrm>
              <a:off x="16580823" y="5820820"/>
              <a:ext cx="2921000" cy="1069340"/>
            </a:xfrm>
            <a:custGeom>
              <a:avLst/>
              <a:gdLst/>
              <a:ahLst/>
              <a:cxnLst/>
              <a:rect l="l" t="t" r="r" b="b"/>
              <a:pathLst>
                <a:path w="2921000" h="1069340">
                  <a:moveTo>
                    <a:pt x="49395" y="0"/>
                  </a:moveTo>
                  <a:lnTo>
                    <a:pt x="77527" y="37003"/>
                  </a:lnTo>
                  <a:lnTo>
                    <a:pt x="105659" y="74008"/>
                  </a:lnTo>
                  <a:lnTo>
                    <a:pt x="133791" y="111013"/>
                  </a:lnTo>
                  <a:lnTo>
                    <a:pt x="161923" y="148018"/>
                  </a:lnTo>
                  <a:lnTo>
                    <a:pt x="190054" y="185022"/>
                  </a:lnTo>
                  <a:lnTo>
                    <a:pt x="194211" y="227361"/>
                  </a:lnTo>
                  <a:lnTo>
                    <a:pt x="199467" y="271247"/>
                  </a:lnTo>
                  <a:lnTo>
                    <a:pt x="205923" y="316603"/>
                  </a:lnTo>
                  <a:lnTo>
                    <a:pt x="213679" y="363356"/>
                  </a:lnTo>
                  <a:lnTo>
                    <a:pt x="226434" y="428784"/>
                  </a:lnTo>
                  <a:lnTo>
                    <a:pt x="240521" y="490423"/>
                  </a:lnTo>
                  <a:lnTo>
                    <a:pt x="249650" y="492760"/>
                  </a:lnTo>
                  <a:lnTo>
                    <a:pt x="260376" y="495776"/>
                  </a:lnTo>
                  <a:lnTo>
                    <a:pt x="299580" y="509115"/>
                  </a:lnTo>
                  <a:lnTo>
                    <a:pt x="337520" y="530589"/>
                  </a:lnTo>
                  <a:lnTo>
                    <a:pt x="371520" y="580702"/>
                  </a:lnTo>
                  <a:lnTo>
                    <a:pt x="378691" y="592063"/>
                  </a:lnTo>
                  <a:lnTo>
                    <a:pt x="387562" y="605848"/>
                  </a:lnTo>
                  <a:lnTo>
                    <a:pt x="398076" y="621828"/>
                  </a:lnTo>
                  <a:lnTo>
                    <a:pt x="410176" y="639777"/>
                  </a:lnTo>
                  <a:lnTo>
                    <a:pt x="412859" y="651759"/>
                  </a:lnTo>
                  <a:lnTo>
                    <a:pt x="415542" y="663740"/>
                  </a:lnTo>
                  <a:lnTo>
                    <a:pt x="418226" y="675721"/>
                  </a:lnTo>
                  <a:lnTo>
                    <a:pt x="420909" y="687701"/>
                  </a:lnTo>
                  <a:lnTo>
                    <a:pt x="483475" y="706840"/>
                  </a:lnTo>
                  <a:lnTo>
                    <a:pt x="540919" y="724000"/>
                  </a:lnTo>
                  <a:lnTo>
                    <a:pt x="592852" y="739170"/>
                  </a:lnTo>
                  <a:lnTo>
                    <a:pt x="638881" y="752339"/>
                  </a:lnTo>
                  <a:lnTo>
                    <a:pt x="678616" y="763493"/>
                  </a:lnTo>
                  <a:lnTo>
                    <a:pt x="747140" y="782306"/>
                  </a:lnTo>
                  <a:lnTo>
                    <a:pt x="800523" y="796882"/>
                  </a:lnTo>
                  <a:lnTo>
                    <a:pt x="847280" y="810338"/>
                  </a:lnTo>
                  <a:lnTo>
                    <a:pt x="895928" y="825790"/>
                  </a:lnTo>
                  <a:lnTo>
                    <a:pt x="952113" y="845479"/>
                  </a:lnTo>
                  <a:lnTo>
                    <a:pt x="1002938" y="864959"/>
                  </a:lnTo>
                  <a:lnTo>
                    <a:pt x="1048069" y="883635"/>
                  </a:lnTo>
                  <a:lnTo>
                    <a:pt x="1087174" y="900912"/>
                  </a:lnTo>
                  <a:lnTo>
                    <a:pt x="1119922" y="916195"/>
                  </a:lnTo>
                  <a:lnTo>
                    <a:pt x="1170658" y="915638"/>
                  </a:lnTo>
                  <a:lnTo>
                    <a:pt x="1221393" y="915080"/>
                  </a:lnTo>
                  <a:lnTo>
                    <a:pt x="1272127" y="914522"/>
                  </a:lnTo>
                  <a:lnTo>
                    <a:pt x="1322861" y="913965"/>
                  </a:lnTo>
                  <a:lnTo>
                    <a:pt x="1372702" y="898918"/>
                  </a:lnTo>
                  <a:lnTo>
                    <a:pt x="1422542" y="883871"/>
                  </a:lnTo>
                  <a:lnTo>
                    <a:pt x="1472382" y="868823"/>
                  </a:lnTo>
                  <a:lnTo>
                    <a:pt x="1522223" y="853776"/>
                  </a:lnTo>
                  <a:lnTo>
                    <a:pt x="1572063" y="838730"/>
                  </a:lnTo>
                  <a:lnTo>
                    <a:pt x="1621902" y="823683"/>
                  </a:lnTo>
                  <a:lnTo>
                    <a:pt x="1671742" y="808636"/>
                  </a:lnTo>
                  <a:lnTo>
                    <a:pt x="1721582" y="793589"/>
                  </a:lnTo>
                  <a:lnTo>
                    <a:pt x="1771421" y="778542"/>
                  </a:lnTo>
                  <a:lnTo>
                    <a:pt x="1821260" y="763495"/>
                  </a:lnTo>
                  <a:lnTo>
                    <a:pt x="1871099" y="748448"/>
                  </a:lnTo>
                  <a:lnTo>
                    <a:pt x="1920938" y="733400"/>
                  </a:lnTo>
                  <a:lnTo>
                    <a:pt x="1947249" y="733679"/>
                  </a:lnTo>
                  <a:lnTo>
                    <a:pt x="1973556" y="733957"/>
                  </a:lnTo>
                  <a:lnTo>
                    <a:pt x="1999863" y="734235"/>
                  </a:lnTo>
                  <a:lnTo>
                    <a:pt x="2026169" y="734514"/>
                  </a:lnTo>
                  <a:lnTo>
                    <a:pt x="2077494" y="744212"/>
                  </a:lnTo>
                  <a:lnTo>
                    <a:pt x="2128820" y="753909"/>
                  </a:lnTo>
                  <a:lnTo>
                    <a:pt x="2180145" y="763607"/>
                  </a:lnTo>
                  <a:lnTo>
                    <a:pt x="2231470" y="773304"/>
                  </a:lnTo>
                  <a:lnTo>
                    <a:pt x="2282796" y="783001"/>
                  </a:lnTo>
                  <a:lnTo>
                    <a:pt x="2334121" y="792698"/>
                  </a:lnTo>
                  <a:lnTo>
                    <a:pt x="2385446" y="802395"/>
                  </a:lnTo>
                  <a:lnTo>
                    <a:pt x="2436771" y="812092"/>
                  </a:lnTo>
                  <a:lnTo>
                    <a:pt x="2488097" y="821790"/>
                  </a:lnTo>
                  <a:lnTo>
                    <a:pt x="2539422" y="831488"/>
                  </a:lnTo>
                  <a:lnTo>
                    <a:pt x="2569486" y="793870"/>
                  </a:lnTo>
                  <a:lnTo>
                    <a:pt x="2599552" y="756252"/>
                  </a:lnTo>
                  <a:lnTo>
                    <a:pt x="2629617" y="718634"/>
                  </a:lnTo>
                  <a:lnTo>
                    <a:pt x="2659681" y="681016"/>
                  </a:lnTo>
                  <a:lnTo>
                    <a:pt x="2761691" y="681016"/>
                  </a:lnTo>
                  <a:lnTo>
                    <a:pt x="2773499" y="655658"/>
                  </a:lnTo>
                  <a:lnTo>
                    <a:pt x="2785309" y="630301"/>
                  </a:lnTo>
                  <a:lnTo>
                    <a:pt x="2797121" y="604944"/>
                  </a:lnTo>
                  <a:lnTo>
                    <a:pt x="2808933" y="579588"/>
                  </a:lnTo>
                  <a:lnTo>
                    <a:pt x="2836849" y="581258"/>
                  </a:lnTo>
                  <a:lnTo>
                    <a:pt x="2864767" y="582930"/>
                  </a:lnTo>
                  <a:lnTo>
                    <a:pt x="2892686" y="584602"/>
                  </a:lnTo>
                  <a:lnTo>
                    <a:pt x="2920602" y="586276"/>
                  </a:lnTo>
                  <a:lnTo>
                    <a:pt x="2920572" y="624171"/>
                  </a:lnTo>
                  <a:lnTo>
                    <a:pt x="2920542" y="662067"/>
                  </a:lnTo>
                  <a:lnTo>
                    <a:pt x="2920512" y="699963"/>
                  </a:lnTo>
                  <a:lnTo>
                    <a:pt x="2920483" y="737858"/>
                  </a:lnTo>
                  <a:lnTo>
                    <a:pt x="2892326" y="737023"/>
                  </a:lnTo>
                  <a:lnTo>
                    <a:pt x="2864171" y="736187"/>
                  </a:lnTo>
                  <a:lnTo>
                    <a:pt x="2836015" y="735351"/>
                  </a:lnTo>
                  <a:lnTo>
                    <a:pt x="2807859" y="734514"/>
                  </a:lnTo>
                  <a:lnTo>
                    <a:pt x="2796315" y="759036"/>
                  </a:lnTo>
                  <a:lnTo>
                    <a:pt x="2784772" y="783559"/>
                  </a:lnTo>
                  <a:lnTo>
                    <a:pt x="2773231" y="808081"/>
                  </a:lnTo>
                  <a:lnTo>
                    <a:pt x="2761691" y="832601"/>
                  </a:lnTo>
                  <a:lnTo>
                    <a:pt x="2710148" y="833713"/>
                  </a:lnTo>
                  <a:lnTo>
                    <a:pt x="2658607" y="834828"/>
                  </a:lnTo>
                  <a:lnTo>
                    <a:pt x="2628811" y="871888"/>
                  </a:lnTo>
                  <a:lnTo>
                    <a:pt x="2599015" y="908949"/>
                  </a:lnTo>
                  <a:lnTo>
                    <a:pt x="2569219" y="946009"/>
                  </a:lnTo>
                  <a:lnTo>
                    <a:pt x="2539422" y="983069"/>
                  </a:lnTo>
                  <a:lnTo>
                    <a:pt x="2488204" y="973596"/>
                  </a:lnTo>
                  <a:lnTo>
                    <a:pt x="2436986" y="964122"/>
                  </a:lnTo>
                  <a:lnTo>
                    <a:pt x="2385768" y="954648"/>
                  </a:lnTo>
                  <a:lnTo>
                    <a:pt x="2334550" y="945174"/>
                  </a:lnTo>
                  <a:lnTo>
                    <a:pt x="2283332" y="935699"/>
                  </a:lnTo>
                  <a:lnTo>
                    <a:pt x="2232115" y="926225"/>
                  </a:lnTo>
                  <a:lnTo>
                    <a:pt x="2180897" y="916751"/>
                  </a:lnTo>
                  <a:lnTo>
                    <a:pt x="2129679" y="907277"/>
                  </a:lnTo>
                  <a:lnTo>
                    <a:pt x="2078461" y="897803"/>
                  </a:lnTo>
                  <a:lnTo>
                    <a:pt x="2027243" y="888330"/>
                  </a:lnTo>
                  <a:lnTo>
                    <a:pt x="1973019" y="887773"/>
                  </a:lnTo>
                  <a:lnTo>
                    <a:pt x="1945906" y="887495"/>
                  </a:lnTo>
                  <a:lnTo>
                    <a:pt x="1918791" y="887216"/>
                  </a:lnTo>
                  <a:lnTo>
                    <a:pt x="1869131" y="902356"/>
                  </a:lnTo>
                  <a:lnTo>
                    <a:pt x="1819471" y="917495"/>
                  </a:lnTo>
                  <a:lnTo>
                    <a:pt x="1769811" y="932635"/>
                  </a:lnTo>
                  <a:lnTo>
                    <a:pt x="1720150" y="947774"/>
                  </a:lnTo>
                  <a:lnTo>
                    <a:pt x="1670490" y="962914"/>
                  </a:lnTo>
                  <a:lnTo>
                    <a:pt x="1620829" y="978054"/>
                  </a:lnTo>
                  <a:lnTo>
                    <a:pt x="1571168" y="993194"/>
                  </a:lnTo>
                  <a:lnTo>
                    <a:pt x="1521506" y="1008334"/>
                  </a:lnTo>
                  <a:lnTo>
                    <a:pt x="1471845" y="1023474"/>
                  </a:lnTo>
                  <a:lnTo>
                    <a:pt x="1422184" y="1038614"/>
                  </a:lnTo>
                  <a:lnTo>
                    <a:pt x="1372522" y="1053754"/>
                  </a:lnTo>
                  <a:lnTo>
                    <a:pt x="1322861" y="1068894"/>
                  </a:lnTo>
                  <a:lnTo>
                    <a:pt x="1117775" y="1068894"/>
                  </a:lnTo>
                  <a:lnTo>
                    <a:pt x="1047001" y="1038729"/>
                  </a:lnTo>
                  <a:lnTo>
                    <a:pt x="1003304" y="1021356"/>
                  </a:lnTo>
                  <a:lnTo>
                    <a:pt x="954491" y="1003031"/>
                  </a:lnTo>
                  <a:lnTo>
                    <a:pt x="900878" y="984183"/>
                  </a:lnTo>
                  <a:lnTo>
                    <a:pt x="858521" y="970263"/>
                  </a:lnTo>
                  <a:lnTo>
                    <a:pt x="817834" y="957758"/>
                  </a:lnTo>
                  <a:lnTo>
                    <a:pt x="773572" y="944812"/>
                  </a:lnTo>
                  <a:lnTo>
                    <a:pt x="720490" y="929568"/>
                  </a:lnTo>
                  <a:lnTo>
                    <a:pt x="682773" y="918717"/>
                  </a:lnTo>
                  <a:lnTo>
                    <a:pt x="639752" y="906283"/>
                  </a:lnTo>
                  <a:lnTo>
                    <a:pt x="591634" y="892306"/>
                  </a:lnTo>
                  <a:lnTo>
                    <a:pt x="538625" y="876826"/>
                  </a:lnTo>
                  <a:lnTo>
                    <a:pt x="480934" y="859883"/>
                  </a:lnTo>
                  <a:lnTo>
                    <a:pt x="418765" y="841516"/>
                  </a:lnTo>
                  <a:lnTo>
                    <a:pt x="412858" y="818668"/>
                  </a:lnTo>
                  <a:lnTo>
                    <a:pt x="409905" y="807244"/>
                  </a:lnTo>
                  <a:lnTo>
                    <a:pt x="391119" y="764060"/>
                  </a:lnTo>
                  <a:lnTo>
                    <a:pt x="369372" y="728943"/>
                  </a:lnTo>
                  <a:lnTo>
                    <a:pt x="337586" y="688552"/>
                  </a:lnTo>
                  <a:lnTo>
                    <a:pt x="303608" y="667575"/>
                  </a:lnTo>
                  <a:lnTo>
                    <a:pt x="266716" y="653951"/>
                  </a:lnTo>
                  <a:lnTo>
                    <a:pt x="239447" y="645348"/>
                  </a:lnTo>
                  <a:lnTo>
                    <a:pt x="232295" y="615545"/>
                  </a:lnTo>
                  <a:lnTo>
                    <a:pt x="218830" y="553114"/>
                  </a:lnTo>
                  <a:lnTo>
                    <a:pt x="205500" y="479204"/>
                  </a:lnTo>
                  <a:lnTo>
                    <a:pt x="199420" y="439018"/>
                  </a:lnTo>
                  <a:lnTo>
                    <a:pt x="194295" y="400012"/>
                  </a:lnTo>
                  <a:lnTo>
                    <a:pt x="190054" y="362242"/>
                  </a:lnTo>
                  <a:lnTo>
                    <a:pt x="169921" y="344129"/>
                  </a:lnTo>
                  <a:lnTo>
                    <a:pt x="149788" y="326018"/>
                  </a:lnTo>
                  <a:lnTo>
                    <a:pt x="129655" y="307907"/>
                  </a:lnTo>
                  <a:lnTo>
                    <a:pt x="109522" y="289794"/>
                  </a:lnTo>
                  <a:lnTo>
                    <a:pt x="73016" y="268619"/>
                  </a:lnTo>
                  <a:lnTo>
                    <a:pt x="65145" y="268247"/>
                  </a:lnTo>
                  <a:lnTo>
                    <a:pt x="57270" y="267871"/>
                  </a:lnTo>
                  <a:lnTo>
                    <a:pt x="49395" y="267499"/>
                  </a:lnTo>
                  <a:lnTo>
                    <a:pt x="39516" y="214019"/>
                  </a:lnTo>
                  <a:lnTo>
                    <a:pt x="29637" y="160538"/>
                  </a:lnTo>
                  <a:lnTo>
                    <a:pt x="19758" y="107057"/>
                  </a:lnTo>
                  <a:lnTo>
                    <a:pt x="9879" y="53576"/>
                  </a:lnTo>
                  <a:lnTo>
                    <a:pt x="0" y="96"/>
                  </a:lnTo>
                  <a:lnTo>
                    <a:pt x="12349" y="72"/>
                  </a:lnTo>
                  <a:lnTo>
                    <a:pt x="24697" y="48"/>
                  </a:lnTo>
                  <a:lnTo>
                    <a:pt x="37046" y="23"/>
                  </a:lnTo>
                  <a:lnTo>
                    <a:pt x="49395" y="0"/>
                  </a:lnTo>
                  <a:close/>
                </a:path>
              </a:pathLst>
            </a:custGeom>
            <a:ln w="5016">
              <a:solidFill>
                <a:srgbClr val="00A14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0" name="object 540" descr=""/>
            <p:cNvSpPr/>
            <p:nvPr/>
          </p:nvSpPr>
          <p:spPr>
            <a:xfrm>
              <a:off x="16768734" y="5821934"/>
              <a:ext cx="2734310" cy="784860"/>
            </a:xfrm>
            <a:custGeom>
              <a:avLst/>
              <a:gdLst/>
              <a:ahLst/>
              <a:cxnLst/>
              <a:rect l="l" t="t" r="r" b="b"/>
              <a:pathLst>
                <a:path w="2734309" h="784859">
                  <a:moveTo>
                    <a:pt x="12884" y="0"/>
                  </a:moveTo>
                  <a:lnTo>
                    <a:pt x="0" y="0"/>
                  </a:lnTo>
                  <a:lnTo>
                    <a:pt x="4547" y="49063"/>
                  </a:lnTo>
                  <a:lnTo>
                    <a:pt x="10182" y="99640"/>
                  </a:lnTo>
                  <a:lnTo>
                    <a:pt x="16989" y="151668"/>
                  </a:lnTo>
                  <a:lnTo>
                    <a:pt x="25053" y="205086"/>
                  </a:lnTo>
                  <a:lnTo>
                    <a:pt x="37651" y="276996"/>
                  </a:lnTo>
                  <a:lnTo>
                    <a:pt x="51540" y="345522"/>
                  </a:lnTo>
                  <a:lnTo>
                    <a:pt x="60850" y="348438"/>
                  </a:lnTo>
                  <a:lnTo>
                    <a:pt x="70406" y="351630"/>
                  </a:lnTo>
                  <a:lnTo>
                    <a:pt x="116931" y="370207"/>
                  </a:lnTo>
                  <a:lnTo>
                    <a:pt x="160981" y="411988"/>
                  </a:lnTo>
                  <a:lnTo>
                    <a:pt x="191488" y="457611"/>
                  </a:lnTo>
                  <a:lnTo>
                    <a:pt x="222624" y="503792"/>
                  </a:lnTo>
                  <a:lnTo>
                    <a:pt x="229781" y="553577"/>
                  </a:lnTo>
                  <a:lnTo>
                    <a:pt x="269953" y="565664"/>
                  </a:lnTo>
                  <a:lnTo>
                    <a:pt x="313913" y="578775"/>
                  </a:lnTo>
                  <a:lnTo>
                    <a:pt x="361480" y="592827"/>
                  </a:lnTo>
                  <a:lnTo>
                    <a:pt x="412476" y="607738"/>
                  </a:lnTo>
                  <a:lnTo>
                    <a:pt x="466722" y="623426"/>
                  </a:lnTo>
                  <a:lnTo>
                    <a:pt x="581845" y="656272"/>
                  </a:lnTo>
                  <a:lnTo>
                    <a:pt x="623528" y="668368"/>
                  </a:lnTo>
                  <a:lnTo>
                    <a:pt x="661278" y="679880"/>
                  </a:lnTo>
                  <a:lnTo>
                    <a:pt x="700083" y="692534"/>
                  </a:lnTo>
                  <a:lnTo>
                    <a:pt x="740436" y="706523"/>
                  </a:lnTo>
                  <a:lnTo>
                    <a:pt x="784100" y="722585"/>
                  </a:lnTo>
                  <a:lnTo>
                    <a:pt x="830852" y="740868"/>
                  </a:lnTo>
                  <a:lnTo>
                    <a:pt x="880470" y="761514"/>
                  </a:lnTo>
                  <a:lnTo>
                    <a:pt x="932733" y="784671"/>
                  </a:lnTo>
                  <a:lnTo>
                    <a:pt x="1132444" y="784671"/>
                  </a:lnTo>
                  <a:lnTo>
                    <a:pt x="1731601" y="606337"/>
                  </a:lnTo>
                  <a:lnTo>
                    <a:pt x="1838976" y="607082"/>
                  </a:lnTo>
                  <a:lnTo>
                    <a:pt x="2350797" y="703676"/>
                  </a:lnTo>
                  <a:lnTo>
                    <a:pt x="2471773" y="550609"/>
                  </a:lnTo>
                  <a:lnTo>
                    <a:pt x="2572703" y="551353"/>
                  </a:lnTo>
                  <a:lnTo>
                    <a:pt x="2622096" y="449553"/>
                  </a:lnTo>
                  <a:lnTo>
                    <a:pt x="2732336" y="458465"/>
                  </a:lnTo>
                  <a:lnTo>
                    <a:pt x="2733765" y="403481"/>
                  </a:lnTo>
                  <a:lnTo>
                    <a:pt x="2622814" y="396793"/>
                  </a:lnTo>
                  <a:lnTo>
                    <a:pt x="2574139" y="495621"/>
                  </a:lnTo>
                  <a:lnTo>
                    <a:pt x="2473203" y="497107"/>
                  </a:lnTo>
                  <a:lnTo>
                    <a:pt x="2352941" y="647948"/>
                  </a:lnTo>
                  <a:lnTo>
                    <a:pt x="1837540" y="550609"/>
                  </a:lnTo>
                  <a:lnTo>
                    <a:pt x="1731601" y="549867"/>
                  </a:lnTo>
                  <a:lnTo>
                    <a:pt x="1132444" y="730432"/>
                  </a:lnTo>
                  <a:lnTo>
                    <a:pt x="933444" y="729687"/>
                  </a:lnTo>
                  <a:lnTo>
                    <a:pt x="897213" y="714094"/>
                  </a:lnTo>
                  <a:lnTo>
                    <a:pt x="853250" y="696055"/>
                  </a:lnTo>
                  <a:lnTo>
                    <a:pt x="802139" y="676256"/>
                  </a:lnTo>
                  <a:lnTo>
                    <a:pt x="744463" y="655381"/>
                  </a:lnTo>
                  <a:lnTo>
                    <a:pt x="687545" y="636313"/>
                  </a:lnTo>
                  <a:lnTo>
                    <a:pt x="636066" y="620418"/>
                  </a:lnTo>
                  <a:lnTo>
                    <a:pt x="585662" y="605741"/>
                  </a:lnTo>
                  <a:lnTo>
                    <a:pt x="531974" y="590325"/>
                  </a:lnTo>
                  <a:lnTo>
                    <a:pt x="493671" y="579125"/>
                  </a:lnTo>
                  <a:lnTo>
                    <a:pt x="450445" y="566224"/>
                  </a:lnTo>
                  <a:lnTo>
                    <a:pt x="402512" y="551595"/>
                  </a:lnTo>
                  <a:lnTo>
                    <a:pt x="350090" y="535216"/>
                  </a:lnTo>
                  <a:lnTo>
                    <a:pt x="293394" y="517061"/>
                  </a:lnTo>
                  <a:lnTo>
                    <a:pt x="232643" y="497107"/>
                  </a:lnTo>
                  <a:lnTo>
                    <a:pt x="221906" y="450297"/>
                  </a:lnTo>
                  <a:lnTo>
                    <a:pt x="214552" y="435467"/>
                  </a:lnTo>
                  <a:lnTo>
                    <a:pt x="187418" y="390986"/>
                  </a:lnTo>
                  <a:lnTo>
                    <a:pt x="171331" y="368693"/>
                  </a:lnTo>
                  <a:lnTo>
                    <a:pt x="161062" y="353699"/>
                  </a:lnTo>
                  <a:lnTo>
                    <a:pt x="154754" y="344043"/>
                  </a:lnTo>
                  <a:lnTo>
                    <a:pt x="149283" y="335382"/>
                  </a:lnTo>
                  <a:lnTo>
                    <a:pt x="144690" y="327892"/>
                  </a:lnTo>
                  <a:lnTo>
                    <a:pt x="141017" y="321745"/>
                  </a:lnTo>
                  <a:lnTo>
                    <a:pt x="130752" y="315999"/>
                  </a:lnTo>
                  <a:lnTo>
                    <a:pt x="96229" y="298948"/>
                  </a:lnTo>
                  <a:lnTo>
                    <a:pt x="51540" y="281620"/>
                  </a:lnTo>
                  <a:lnTo>
                    <a:pt x="12884" y="0"/>
                  </a:lnTo>
                  <a:close/>
                </a:path>
              </a:pathLst>
            </a:custGeom>
            <a:solidFill>
              <a:srgbClr val="F68E7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1" name="object 541" descr=""/>
            <p:cNvSpPr/>
            <p:nvPr/>
          </p:nvSpPr>
          <p:spPr>
            <a:xfrm>
              <a:off x="16768734" y="5821934"/>
              <a:ext cx="2734310" cy="784860"/>
            </a:xfrm>
            <a:custGeom>
              <a:avLst/>
              <a:gdLst/>
              <a:ahLst/>
              <a:cxnLst/>
              <a:rect l="l" t="t" r="r" b="b"/>
              <a:pathLst>
                <a:path w="2734309" h="784859">
                  <a:moveTo>
                    <a:pt x="12884" y="0"/>
                  </a:moveTo>
                  <a:lnTo>
                    <a:pt x="19326" y="46936"/>
                  </a:lnTo>
                  <a:lnTo>
                    <a:pt x="25768" y="93873"/>
                  </a:lnTo>
                  <a:lnTo>
                    <a:pt x="32210" y="140810"/>
                  </a:lnTo>
                  <a:lnTo>
                    <a:pt x="38653" y="187747"/>
                  </a:lnTo>
                  <a:lnTo>
                    <a:pt x="45096" y="234683"/>
                  </a:lnTo>
                  <a:lnTo>
                    <a:pt x="51540" y="281620"/>
                  </a:lnTo>
                  <a:lnTo>
                    <a:pt x="62157" y="285279"/>
                  </a:lnTo>
                  <a:lnTo>
                    <a:pt x="73165" y="289369"/>
                  </a:lnTo>
                  <a:lnTo>
                    <a:pt x="108354" y="304553"/>
                  </a:lnTo>
                  <a:lnTo>
                    <a:pt x="144690" y="327892"/>
                  </a:lnTo>
                  <a:lnTo>
                    <a:pt x="149283" y="335382"/>
                  </a:lnTo>
                  <a:lnTo>
                    <a:pt x="171331" y="368693"/>
                  </a:lnTo>
                  <a:lnTo>
                    <a:pt x="187418" y="390986"/>
                  </a:lnTo>
                  <a:lnTo>
                    <a:pt x="195423" y="402736"/>
                  </a:lnTo>
                  <a:lnTo>
                    <a:pt x="221906" y="450297"/>
                  </a:lnTo>
                  <a:lnTo>
                    <a:pt x="227274" y="473702"/>
                  </a:lnTo>
                  <a:lnTo>
                    <a:pt x="229958" y="485405"/>
                  </a:lnTo>
                  <a:lnTo>
                    <a:pt x="293394" y="517061"/>
                  </a:lnTo>
                  <a:lnTo>
                    <a:pt x="350090" y="535216"/>
                  </a:lnTo>
                  <a:lnTo>
                    <a:pt x="402512" y="551595"/>
                  </a:lnTo>
                  <a:lnTo>
                    <a:pt x="450445" y="566224"/>
                  </a:lnTo>
                  <a:lnTo>
                    <a:pt x="493671" y="579125"/>
                  </a:lnTo>
                  <a:lnTo>
                    <a:pt x="531974" y="590325"/>
                  </a:lnTo>
                  <a:lnTo>
                    <a:pt x="585662" y="605741"/>
                  </a:lnTo>
                  <a:lnTo>
                    <a:pt x="636066" y="620418"/>
                  </a:lnTo>
                  <a:lnTo>
                    <a:pt x="687545" y="636313"/>
                  </a:lnTo>
                  <a:lnTo>
                    <a:pt x="744463" y="655381"/>
                  </a:lnTo>
                  <a:lnTo>
                    <a:pt x="802139" y="676256"/>
                  </a:lnTo>
                  <a:lnTo>
                    <a:pt x="853250" y="696055"/>
                  </a:lnTo>
                  <a:lnTo>
                    <a:pt x="897213" y="714094"/>
                  </a:lnTo>
                  <a:lnTo>
                    <a:pt x="933444" y="729687"/>
                  </a:lnTo>
                  <a:lnTo>
                    <a:pt x="983195" y="729872"/>
                  </a:lnTo>
                  <a:lnTo>
                    <a:pt x="1032945" y="730057"/>
                  </a:lnTo>
                  <a:lnTo>
                    <a:pt x="1082695" y="730244"/>
                  </a:lnTo>
                  <a:lnTo>
                    <a:pt x="1132444" y="730432"/>
                  </a:lnTo>
                  <a:lnTo>
                    <a:pt x="1182374" y="715385"/>
                  </a:lnTo>
                  <a:lnTo>
                    <a:pt x="1232303" y="700337"/>
                  </a:lnTo>
                  <a:lnTo>
                    <a:pt x="1282233" y="685290"/>
                  </a:lnTo>
                  <a:lnTo>
                    <a:pt x="1332163" y="670243"/>
                  </a:lnTo>
                  <a:lnTo>
                    <a:pt x="1382093" y="655195"/>
                  </a:lnTo>
                  <a:lnTo>
                    <a:pt x="1432023" y="640148"/>
                  </a:lnTo>
                  <a:lnTo>
                    <a:pt x="1481953" y="625101"/>
                  </a:lnTo>
                  <a:lnTo>
                    <a:pt x="1531883" y="610054"/>
                  </a:lnTo>
                  <a:lnTo>
                    <a:pt x="1581812" y="595007"/>
                  </a:lnTo>
                  <a:lnTo>
                    <a:pt x="1631742" y="579961"/>
                  </a:lnTo>
                  <a:lnTo>
                    <a:pt x="1681672" y="564914"/>
                  </a:lnTo>
                  <a:lnTo>
                    <a:pt x="1731601" y="549867"/>
                  </a:lnTo>
                  <a:lnTo>
                    <a:pt x="1758087" y="550052"/>
                  </a:lnTo>
                  <a:lnTo>
                    <a:pt x="1811055" y="550422"/>
                  </a:lnTo>
                  <a:lnTo>
                    <a:pt x="1889081" y="560342"/>
                  </a:lnTo>
                  <a:lnTo>
                    <a:pt x="1940622" y="570076"/>
                  </a:lnTo>
                  <a:lnTo>
                    <a:pt x="1992162" y="579810"/>
                  </a:lnTo>
                  <a:lnTo>
                    <a:pt x="2043703" y="589544"/>
                  </a:lnTo>
                  <a:lnTo>
                    <a:pt x="2095243" y="599278"/>
                  </a:lnTo>
                  <a:lnTo>
                    <a:pt x="2146783" y="609012"/>
                  </a:lnTo>
                  <a:lnTo>
                    <a:pt x="2198323" y="618746"/>
                  </a:lnTo>
                  <a:lnTo>
                    <a:pt x="2249862" y="628480"/>
                  </a:lnTo>
                  <a:lnTo>
                    <a:pt x="2301402" y="638214"/>
                  </a:lnTo>
                  <a:lnTo>
                    <a:pt x="2352941" y="647948"/>
                  </a:lnTo>
                  <a:lnTo>
                    <a:pt x="2383008" y="610239"/>
                  </a:lnTo>
                  <a:lnTo>
                    <a:pt x="2413074" y="572529"/>
                  </a:lnTo>
                  <a:lnTo>
                    <a:pt x="2443139" y="534818"/>
                  </a:lnTo>
                  <a:lnTo>
                    <a:pt x="2473203" y="497107"/>
                  </a:lnTo>
                  <a:lnTo>
                    <a:pt x="2498437" y="496736"/>
                  </a:lnTo>
                  <a:lnTo>
                    <a:pt x="2548905" y="495994"/>
                  </a:lnTo>
                  <a:lnTo>
                    <a:pt x="2586308" y="470915"/>
                  </a:lnTo>
                  <a:lnTo>
                    <a:pt x="2610645" y="421501"/>
                  </a:lnTo>
                  <a:lnTo>
                    <a:pt x="2622814" y="396793"/>
                  </a:lnTo>
                  <a:lnTo>
                    <a:pt x="2650550" y="398467"/>
                  </a:lnTo>
                  <a:lnTo>
                    <a:pt x="2678288" y="400139"/>
                  </a:lnTo>
                  <a:lnTo>
                    <a:pt x="2706027" y="401811"/>
                  </a:lnTo>
                  <a:lnTo>
                    <a:pt x="2733765" y="403481"/>
                  </a:lnTo>
                  <a:lnTo>
                    <a:pt x="2733408" y="417229"/>
                  </a:lnTo>
                  <a:lnTo>
                    <a:pt x="2733052" y="430975"/>
                  </a:lnTo>
                  <a:lnTo>
                    <a:pt x="2732694" y="444720"/>
                  </a:lnTo>
                  <a:lnTo>
                    <a:pt x="2732336" y="458465"/>
                  </a:lnTo>
                  <a:lnTo>
                    <a:pt x="2704774" y="456237"/>
                  </a:lnTo>
                  <a:lnTo>
                    <a:pt x="2677214" y="454009"/>
                  </a:lnTo>
                  <a:lnTo>
                    <a:pt x="2649655" y="451780"/>
                  </a:lnTo>
                  <a:lnTo>
                    <a:pt x="2622096" y="449553"/>
                  </a:lnTo>
                  <a:lnTo>
                    <a:pt x="2609748" y="475003"/>
                  </a:lnTo>
                  <a:lnTo>
                    <a:pt x="2597400" y="500453"/>
                  </a:lnTo>
                  <a:lnTo>
                    <a:pt x="2585052" y="525903"/>
                  </a:lnTo>
                  <a:lnTo>
                    <a:pt x="2572703" y="551353"/>
                  </a:lnTo>
                  <a:lnTo>
                    <a:pt x="2547469" y="551168"/>
                  </a:lnTo>
                  <a:lnTo>
                    <a:pt x="2522237" y="550981"/>
                  </a:lnTo>
                  <a:lnTo>
                    <a:pt x="2497005" y="550794"/>
                  </a:lnTo>
                  <a:lnTo>
                    <a:pt x="2471773" y="550609"/>
                  </a:lnTo>
                  <a:lnTo>
                    <a:pt x="2441528" y="588876"/>
                  </a:lnTo>
                  <a:lnTo>
                    <a:pt x="2411284" y="627142"/>
                  </a:lnTo>
                  <a:lnTo>
                    <a:pt x="2381040" y="665409"/>
                  </a:lnTo>
                  <a:lnTo>
                    <a:pt x="2350797" y="703676"/>
                  </a:lnTo>
                  <a:lnTo>
                    <a:pt x="2299614" y="694018"/>
                  </a:lnTo>
                  <a:lnTo>
                    <a:pt x="2248431" y="684359"/>
                  </a:lnTo>
                  <a:lnTo>
                    <a:pt x="2197249" y="674700"/>
                  </a:lnTo>
                  <a:lnTo>
                    <a:pt x="2146066" y="665041"/>
                  </a:lnTo>
                  <a:lnTo>
                    <a:pt x="2094884" y="655381"/>
                  </a:lnTo>
                  <a:lnTo>
                    <a:pt x="2043702" y="645722"/>
                  </a:lnTo>
                  <a:lnTo>
                    <a:pt x="1992520" y="636062"/>
                  </a:lnTo>
                  <a:lnTo>
                    <a:pt x="1941338" y="626402"/>
                  </a:lnTo>
                  <a:lnTo>
                    <a:pt x="1890157" y="616742"/>
                  </a:lnTo>
                  <a:lnTo>
                    <a:pt x="1838976" y="607082"/>
                  </a:lnTo>
                  <a:lnTo>
                    <a:pt x="1812131" y="606896"/>
                  </a:lnTo>
                  <a:lnTo>
                    <a:pt x="1785288" y="606709"/>
                  </a:lnTo>
                  <a:lnTo>
                    <a:pt x="1758444" y="606522"/>
                  </a:lnTo>
                  <a:lnTo>
                    <a:pt x="1731601" y="606337"/>
                  </a:lnTo>
                  <a:lnTo>
                    <a:pt x="1681672" y="621199"/>
                  </a:lnTo>
                  <a:lnTo>
                    <a:pt x="1631742" y="636061"/>
                  </a:lnTo>
                  <a:lnTo>
                    <a:pt x="1581812" y="650922"/>
                  </a:lnTo>
                  <a:lnTo>
                    <a:pt x="1531883" y="665784"/>
                  </a:lnTo>
                  <a:lnTo>
                    <a:pt x="1481953" y="680645"/>
                  </a:lnTo>
                  <a:lnTo>
                    <a:pt x="1432023" y="695506"/>
                  </a:lnTo>
                  <a:lnTo>
                    <a:pt x="1382093" y="710368"/>
                  </a:lnTo>
                  <a:lnTo>
                    <a:pt x="1332163" y="725229"/>
                  </a:lnTo>
                  <a:lnTo>
                    <a:pt x="1282233" y="740089"/>
                  </a:lnTo>
                  <a:lnTo>
                    <a:pt x="1232303" y="754950"/>
                  </a:lnTo>
                  <a:lnTo>
                    <a:pt x="1182374" y="769811"/>
                  </a:lnTo>
                  <a:lnTo>
                    <a:pt x="1132444" y="784671"/>
                  </a:lnTo>
                  <a:lnTo>
                    <a:pt x="932733" y="784671"/>
                  </a:lnTo>
                  <a:lnTo>
                    <a:pt x="880470" y="761514"/>
                  </a:lnTo>
                  <a:lnTo>
                    <a:pt x="830852" y="740868"/>
                  </a:lnTo>
                  <a:lnTo>
                    <a:pt x="784100" y="722585"/>
                  </a:lnTo>
                  <a:lnTo>
                    <a:pt x="740436" y="706523"/>
                  </a:lnTo>
                  <a:lnTo>
                    <a:pt x="700083" y="692534"/>
                  </a:lnTo>
                  <a:lnTo>
                    <a:pt x="661278" y="679880"/>
                  </a:lnTo>
                  <a:lnTo>
                    <a:pt x="623528" y="668368"/>
                  </a:lnTo>
                  <a:lnTo>
                    <a:pt x="581845" y="656272"/>
                  </a:lnTo>
                  <a:lnTo>
                    <a:pt x="531239" y="641867"/>
                  </a:lnTo>
                  <a:lnTo>
                    <a:pt x="466722" y="623426"/>
                  </a:lnTo>
                  <a:lnTo>
                    <a:pt x="412476" y="607738"/>
                  </a:lnTo>
                  <a:lnTo>
                    <a:pt x="361480" y="592827"/>
                  </a:lnTo>
                  <a:lnTo>
                    <a:pt x="313913" y="578775"/>
                  </a:lnTo>
                  <a:lnTo>
                    <a:pt x="269953" y="565664"/>
                  </a:lnTo>
                  <a:lnTo>
                    <a:pt x="229781" y="553577"/>
                  </a:lnTo>
                  <a:lnTo>
                    <a:pt x="224413" y="516240"/>
                  </a:lnTo>
                  <a:lnTo>
                    <a:pt x="222624" y="503792"/>
                  </a:lnTo>
                  <a:lnTo>
                    <a:pt x="191488" y="457611"/>
                  </a:lnTo>
                  <a:lnTo>
                    <a:pt x="160981" y="411988"/>
                  </a:lnTo>
                  <a:lnTo>
                    <a:pt x="141017" y="381931"/>
                  </a:lnTo>
                  <a:lnTo>
                    <a:pt x="129307" y="376043"/>
                  </a:lnTo>
                  <a:lnTo>
                    <a:pt x="90195" y="358902"/>
                  </a:lnTo>
                  <a:lnTo>
                    <a:pt x="51540" y="345522"/>
                  </a:lnTo>
                  <a:lnTo>
                    <a:pt x="44450" y="311687"/>
                  </a:lnTo>
                  <a:lnTo>
                    <a:pt x="31174" y="241458"/>
                  </a:lnTo>
                  <a:lnTo>
                    <a:pt x="16989" y="151668"/>
                  </a:lnTo>
                  <a:lnTo>
                    <a:pt x="10182" y="99640"/>
                  </a:lnTo>
                  <a:lnTo>
                    <a:pt x="4547" y="49063"/>
                  </a:lnTo>
                  <a:lnTo>
                    <a:pt x="0" y="0"/>
                  </a:lnTo>
                  <a:lnTo>
                    <a:pt x="12884" y="0"/>
                  </a:lnTo>
                  <a:close/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2" name="object 542" descr=""/>
            <p:cNvSpPr/>
            <p:nvPr/>
          </p:nvSpPr>
          <p:spPr>
            <a:xfrm>
              <a:off x="16781618" y="5820821"/>
              <a:ext cx="2720975" cy="732155"/>
            </a:xfrm>
            <a:custGeom>
              <a:avLst/>
              <a:gdLst/>
              <a:ahLst/>
              <a:cxnLst/>
              <a:rect l="l" t="t" r="r" b="b"/>
              <a:pathLst>
                <a:path w="2720975" h="732154">
                  <a:moveTo>
                    <a:pt x="127771" y="0"/>
                  </a:moveTo>
                  <a:lnTo>
                    <a:pt x="0" y="1113"/>
                  </a:lnTo>
                  <a:lnTo>
                    <a:pt x="38655" y="282733"/>
                  </a:lnTo>
                  <a:lnTo>
                    <a:pt x="49272" y="286393"/>
                  </a:lnTo>
                  <a:lnTo>
                    <a:pt x="60281" y="290483"/>
                  </a:lnTo>
                  <a:lnTo>
                    <a:pt x="95470" y="305667"/>
                  </a:lnTo>
                  <a:lnTo>
                    <a:pt x="131806" y="329005"/>
                  </a:lnTo>
                  <a:lnTo>
                    <a:pt x="136399" y="336496"/>
                  </a:lnTo>
                  <a:lnTo>
                    <a:pt x="141870" y="345156"/>
                  </a:lnTo>
                  <a:lnTo>
                    <a:pt x="148177" y="354813"/>
                  </a:lnTo>
                  <a:lnTo>
                    <a:pt x="158447" y="369807"/>
                  </a:lnTo>
                  <a:lnTo>
                    <a:pt x="174534" y="392100"/>
                  </a:lnTo>
                  <a:lnTo>
                    <a:pt x="182539" y="403850"/>
                  </a:lnTo>
                  <a:lnTo>
                    <a:pt x="209022" y="451411"/>
                  </a:lnTo>
                  <a:lnTo>
                    <a:pt x="219758" y="498221"/>
                  </a:lnTo>
                  <a:lnTo>
                    <a:pt x="280510" y="518175"/>
                  </a:lnTo>
                  <a:lnTo>
                    <a:pt x="337205" y="536330"/>
                  </a:lnTo>
                  <a:lnTo>
                    <a:pt x="389628" y="552709"/>
                  </a:lnTo>
                  <a:lnTo>
                    <a:pt x="437561" y="567337"/>
                  </a:lnTo>
                  <a:lnTo>
                    <a:pt x="480787" y="580239"/>
                  </a:lnTo>
                  <a:lnTo>
                    <a:pt x="519090" y="591438"/>
                  </a:lnTo>
                  <a:lnTo>
                    <a:pt x="572778" y="606854"/>
                  </a:lnTo>
                  <a:lnTo>
                    <a:pt x="623181" y="621532"/>
                  </a:lnTo>
                  <a:lnTo>
                    <a:pt x="674661" y="637427"/>
                  </a:lnTo>
                  <a:lnTo>
                    <a:pt x="731579" y="656494"/>
                  </a:lnTo>
                  <a:lnTo>
                    <a:pt x="789255" y="677370"/>
                  </a:lnTo>
                  <a:lnTo>
                    <a:pt x="840366" y="697169"/>
                  </a:lnTo>
                  <a:lnTo>
                    <a:pt x="884329" y="715207"/>
                  </a:lnTo>
                  <a:lnTo>
                    <a:pt x="920560" y="730801"/>
                  </a:lnTo>
                  <a:lnTo>
                    <a:pt x="1119560" y="731545"/>
                  </a:lnTo>
                  <a:lnTo>
                    <a:pt x="1718717" y="550981"/>
                  </a:lnTo>
                  <a:lnTo>
                    <a:pt x="1824656" y="551722"/>
                  </a:lnTo>
                  <a:lnTo>
                    <a:pt x="2340056" y="649061"/>
                  </a:lnTo>
                  <a:lnTo>
                    <a:pt x="2460319" y="498221"/>
                  </a:lnTo>
                  <a:lnTo>
                    <a:pt x="2561255" y="496735"/>
                  </a:lnTo>
                  <a:lnTo>
                    <a:pt x="2609929" y="397906"/>
                  </a:lnTo>
                  <a:lnTo>
                    <a:pt x="2720881" y="404595"/>
                  </a:lnTo>
                  <a:lnTo>
                    <a:pt x="2720163" y="169791"/>
                  </a:lnTo>
                  <a:lnTo>
                    <a:pt x="2607779" y="160131"/>
                  </a:lnTo>
                  <a:lnTo>
                    <a:pt x="2559107" y="260442"/>
                  </a:lnTo>
                  <a:lnTo>
                    <a:pt x="2458889" y="258953"/>
                  </a:lnTo>
                  <a:lnTo>
                    <a:pt x="2337912" y="414254"/>
                  </a:lnTo>
                  <a:lnTo>
                    <a:pt x="1824656" y="316915"/>
                  </a:lnTo>
                  <a:lnTo>
                    <a:pt x="1717999" y="316915"/>
                  </a:lnTo>
                  <a:lnTo>
                    <a:pt x="1120996" y="495994"/>
                  </a:lnTo>
                  <a:lnTo>
                    <a:pt x="919131" y="497107"/>
                  </a:lnTo>
                  <a:lnTo>
                    <a:pt x="887632" y="481478"/>
                  </a:lnTo>
                  <a:lnTo>
                    <a:pt x="850208" y="463770"/>
                  </a:lnTo>
                  <a:lnTo>
                    <a:pt x="807165" y="444513"/>
                  </a:lnTo>
                  <a:lnTo>
                    <a:pt x="758810" y="424240"/>
                  </a:lnTo>
                  <a:lnTo>
                    <a:pt x="705451" y="403481"/>
                  </a:lnTo>
                  <a:lnTo>
                    <a:pt x="652947" y="384735"/>
                  </a:lnTo>
                  <a:lnTo>
                    <a:pt x="604917" y="369059"/>
                  </a:lnTo>
                  <a:lnTo>
                    <a:pt x="554272" y="353317"/>
                  </a:lnTo>
                  <a:lnTo>
                    <a:pt x="493926" y="334373"/>
                  </a:lnTo>
                  <a:lnTo>
                    <a:pt x="419100" y="309866"/>
                  </a:lnTo>
                  <a:lnTo>
                    <a:pt x="375026" y="294869"/>
                  </a:lnTo>
                  <a:lnTo>
                    <a:pt x="326832" y="278001"/>
                  </a:lnTo>
                  <a:lnTo>
                    <a:pt x="274758" y="259229"/>
                  </a:lnTo>
                  <a:lnTo>
                    <a:pt x="219044" y="238520"/>
                  </a:lnTo>
                  <a:lnTo>
                    <a:pt x="209377" y="178330"/>
                  </a:lnTo>
                  <a:lnTo>
                    <a:pt x="188960" y="134538"/>
                  </a:lnTo>
                  <a:lnTo>
                    <a:pt x="168574" y="90282"/>
                  </a:lnTo>
                  <a:lnTo>
                    <a:pt x="147982" y="45002"/>
                  </a:lnTo>
                  <a:lnTo>
                    <a:pt x="127771" y="0"/>
                  </a:lnTo>
                  <a:close/>
                </a:path>
              </a:pathLst>
            </a:custGeom>
            <a:solidFill>
              <a:srgbClr val="F68E7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3" name="object 543" descr=""/>
            <p:cNvSpPr/>
            <p:nvPr/>
          </p:nvSpPr>
          <p:spPr>
            <a:xfrm>
              <a:off x="16781618" y="5820821"/>
              <a:ext cx="2720975" cy="732155"/>
            </a:xfrm>
            <a:custGeom>
              <a:avLst/>
              <a:gdLst/>
              <a:ahLst/>
              <a:cxnLst/>
              <a:rect l="l" t="t" r="r" b="b"/>
              <a:pathLst>
                <a:path w="2720975" h="732154">
                  <a:moveTo>
                    <a:pt x="0" y="1113"/>
                  </a:moveTo>
                  <a:lnTo>
                    <a:pt x="6442" y="48049"/>
                  </a:lnTo>
                  <a:lnTo>
                    <a:pt x="12884" y="94986"/>
                  </a:lnTo>
                  <a:lnTo>
                    <a:pt x="19326" y="141923"/>
                  </a:lnTo>
                  <a:lnTo>
                    <a:pt x="25769" y="188860"/>
                  </a:lnTo>
                  <a:lnTo>
                    <a:pt x="32212" y="235797"/>
                  </a:lnTo>
                  <a:lnTo>
                    <a:pt x="38655" y="282733"/>
                  </a:lnTo>
                  <a:lnTo>
                    <a:pt x="49272" y="286393"/>
                  </a:lnTo>
                  <a:lnTo>
                    <a:pt x="60281" y="290483"/>
                  </a:lnTo>
                  <a:lnTo>
                    <a:pt x="95470" y="305667"/>
                  </a:lnTo>
                  <a:lnTo>
                    <a:pt x="131806" y="329005"/>
                  </a:lnTo>
                  <a:lnTo>
                    <a:pt x="136399" y="336496"/>
                  </a:lnTo>
                  <a:lnTo>
                    <a:pt x="158447" y="369807"/>
                  </a:lnTo>
                  <a:lnTo>
                    <a:pt x="174534" y="392100"/>
                  </a:lnTo>
                  <a:lnTo>
                    <a:pt x="182539" y="403850"/>
                  </a:lnTo>
                  <a:lnTo>
                    <a:pt x="209022" y="451411"/>
                  </a:lnTo>
                  <a:lnTo>
                    <a:pt x="214390" y="474816"/>
                  </a:lnTo>
                  <a:lnTo>
                    <a:pt x="217074" y="486518"/>
                  </a:lnTo>
                  <a:lnTo>
                    <a:pt x="280510" y="518175"/>
                  </a:lnTo>
                  <a:lnTo>
                    <a:pt x="337205" y="536330"/>
                  </a:lnTo>
                  <a:lnTo>
                    <a:pt x="389628" y="552709"/>
                  </a:lnTo>
                  <a:lnTo>
                    <a:pt x="437561" y="567337"/>
                  </a:lnTo>
                  <a:lnTo>
                    <a:pt x="480787" y="580239"/>
                  </a:lnTo>
                  <a:lnTo>
                    <a:pt x="519090" y="591438"/>
                  </a:lnTo>
                  <a:lnTo>
                    <a:pt x="572778" y="606854"/>
                  </a:lnTo>
                  <a:lnTo>
                    <a:pt x="623181" y="621532"/>
                  </a:lnTo>
                  <a:lnTo>
                    <a:pt x="674661" y="637427"/>
                  </a:lnTo>
                  <a:lnTo>
                    <a:pt x="731579" y="656494"/>
                  </a:lnTo>
                  <a:lnTo>
                    <a:pt x="789255" y="677370"/>
                  </a:lnTo>
                  <a:lnTo>
                    <a:pt x="840366" y="697169"/>
                  </a:lnTo>
                  <a:lnTo>
                    <a:pt x="884329" y="715207"/>
                  </a:lnTo>
                  <a:lnTo>
                    <a:pt x="920560" y="730801"/>
                  </a:lnTo>
                  <a:lnTo>
                    <a:pt x="970311" y="730985"/>
                  </a:lnTo>
                  <a:lnTo>
                    <a:pt x="1020061" y="731171"/>
                  </a:lnTo>
                  <a:lnTo>
                    <a:pt x="1069811" y="731357"/>
                  </a:lnTo>
                  <a:lnTo>
                    <a:pt x="1119560" y="731545"/>
                  </a:lnTo>
                  <a:lnTo>
                    <a:pt x="1169489" y="716498"/>
                  </a:lnTo>
                  <a:lnTo>
                    <a:pt x="1219419" y="701451"/>
                  </a:lnTo>
                  <a:lnTo>
                    <a:pt x="1269349" y="686404"/>
                  </a:lnTo>
                  <a:lnTo>
                    <a:pt x="1319279" y="671356"/>
                  </a:lnTo>
                  <a:lnTo>
                    <a:pt x="1369209" y="656309"/>
                  </a:lnTo>
                  <a:lnTo>
                    <a:pt x="1419139" y="641262"/>
                  </a:lnTo>
                  <a:lnTo>
                    <a:pt x="1469069" y="626215"/>
                  </a:lnTo>
                  <a:lnTo>
                    <a:pt x="1518998" y="611168"/>
                  </a:lnTo>
                  <a:lnTo>
                    <a:pt x="1568928" y="596121"/>
                  </a:lnTo>
                  <a:lnTo>
                    <a:pt x="1618858" y="581074"/>
                  </a:lnTo>
                  <a:lnTo>
                    <a:pt x="1668788" y="566027"/>
                  </a:lnTo>
                  <a:lnTo>
                    <a:pt x="1718717" y="550981"/>
                  </a:lnTo>
                  <a:lnTo>
                    <a:pt x="1745203" y="551165"/>
                  </a:lnTo>
                  <a:lnTo>
                    <a:pt x="1798171" y="551536"/>
                  </a:lnTo>
                  <a:lnTo>
                    <a:pt x="1876197" y="561456"/>
                  </a:lnTo>
                  <a:lnTo>
                    <a:pt x="1927737" y="571190"/>
                  </a:lnTo>
                  <a:lnTo>
                    <a:pt x="1979278" y="580924"/>
                  </a:lnTo>
                  <a:lnTo>
                    <a:pt x="2030818" y="590658"/>
                  </a:lnTo>
                  <a:lnTo>
                    <a:pt x="2082359" y="600392"/>
                  </a:lnTo>
                  <a:lnTo>
                    <a:pt x="2133899" y="610126"/>
                  </a:lnTo>
                  <a:lnTo>
                    <a:pt x="2185439" y="619860"/>
                  </a:lnTo>
                  <a:lnTo>
                    <a:pt x="2236978" y="629594"/>
                  </a:lnTo>
                  <a:lnTo>
                    <a:pt x="2288517" y="639328"/>
                  </a:lnTo>
                  <a:lnTo>
                    <a:pt x="2340056" y="649061"/>
                  </a:lnTo>
                  <a:lnTo>
                    <a:pt x="2370124" y="611353"/>
                  </a:lnTo>
                  <a:lnTo>
                    <a:pt x="2400190" y="573642"/>
                  </a:lnTo>
                  <a:lnTo>
                    <a:pt x="2430255" y="535931"/>
                  </a:lnTo>
                  <a:lnTo>
                    <a:pt x="2460319" y="498221"/>
                  </a:lnTo>
                  <a:lnTo>
                    <a:pt x="2485553" y="497850"/>
                  </a:lnTo>
                  <a:lnTo>
                    <a:pt x="2536020" y="497108"/>
                  </a:lnTo>
                  <a:lnTo>
                    <a:pt x="2573423" y="472029"/>
                  </a:lnTo>
                  <a:lnTo>
                    <a:pt x="2597761" y="422615"/>
                  </a:lnTo>
                  <a:lnTo>
                    <a:pt x="2609929" y="397906"/>
                  </a:lnTo>
                  <a:lnTo>
                    <a:pt x="2637666" y="399581"/>
                  </a:lnTo>
                  <a:lnTo>
                    <a:pt x="2665404" y="401253"/>
                  </a:lnTo>
                  <a:lnTo>
                    <a:pt x="2693142" y="402924"/>
                  </a:lnTo>
                  <a:lnTo>
                    <a:pt x="2720881" y="404595"/>
                  </a:lnTo>
                  <a:lnTo>
                    <a:pt x="2720739" y="357635"/>
                  </a:lnTo>
                  <a:lnTo>
                    <a:pt x="2720596" y="310674"/>
                  </a:lnTo>
                  <a:lnTo>
                    <a:pt x="2720452" y="263713"/>
                  </a:lnTo>
                  <a:lnTo>
                    <a:pt x="2720308" y="216752"/>
                  </a:lnTo>
                  <a:lnTo>
                    <a:pt x="2720163" y="169791"/>
                  </a:lnTo>
                  <a:lnTo>
                    <a:pt x="2607779" y="160131"/>
                  </a:lnTo>
                  <a:lnTo>
                    <a:pt x="2595612" y="185207"/>
                  </a:lnTo>
                  <a:lnTo>
                    <a:pt x="2583444" y="210285"/>
                  </a:lnTo>
                  <a:lnTo>
                    <a:pt x="2571276" y="235364"/>
                  </a:lnTo>
                  <a:lnTo>
                    <a:pt x="2559107" y="260442"/>
                  </a:lnTo>
                  <a:lnTo>
                    <a:pt x="2534051" y="260070"/>
                  </a:lnTo>
                  <a:lnTo>
                    <a:pt x="2508996" y="259699"/>
                  </a:lnTo>
                  <a:lnTo>
                    <a:pt x="2483942" y="259326"/>
                  </a:lnTo>
                  <a:lnTo>
                    <a:pt x="2458889" y="258953"/>
                  </a:lnTo>
                  <a:lnTo>
                    <a:pt x="2428644" y="297778"/>
                  </a:lnTo>
                  <a:lnTo>
                    <a:pt x="2398400" y="336604"/>
                  </a:lnTo>
                  <a:lnTo>
                    <a:pt x="2368156" y="375429"/>
                  </a:lnTo>
                  <a:lnTo>
                    <a:pt x="2337912" y="414254"/>
                  </a:lnTo>
                  <a:lnTo>
                    <a:pt x="2286586" y="404520"/>
                  </a:lnTo>
                  <a:lnTo>
                    <a:pt x="2235260" y="394786"/>
                  </a:lnTo>
                  <a:lnTo>
                    <a:pt x="2183934" y="385053"/>
                  </a:lnTo>
                  <a:lnTo>
                    <a:pt x="2132609" y="375319"/>
                  </a:lnTo>
                  <a:lnTo>
                    <a:pt x="2081283" y="365585"/>
                  </a:lnTo>
                  <a:lnTo>
                    <a:pt x="2029957" y="355851"/>
                  </a:lnTo>
                  <a:lnTo>
                    <a:pt x="1978632" y="346117"/>
                  </a:lnTo>
                  <a:lnTo>
                    <a:pt x="1927307" y="336383"/>
                  </a:lnTo>
                  <a:lnTo>
                    <a:pt x="1875981" y="326649"/>
                  </a:lnTo>
                  <a:lnTo>
                    <a:pt x="1824656" y="316915"/>
                  </a:lnTo>
                  <a:lnTo>
                    <a:pt x="1717999" y="316915"/>
                  </a:lnTo>
                  <a:lnTo>
                    <a:pt x="1668249" y="331838"/>
                  </a:lnTo>
                  <a:lnTo>
                    <a:pt x="1618499" y="346760"/>
                  </a:lnTo>
                  <a:lnTo>
                    <a:pt x="1568749" y="361683"/>
                  </a:lnTo>
                  <a:lnTo>
                    <a:pt x="1518998" y="376606"/>
                  </a:lnTo>
                  <a:lnTo>
                    <a:pt x="1469248" y="391529"/>
                  </a:lnTo>
                  <a:lnTo>
                    <a:pt x="1419498" y="406452"/>
                  </a:lnTo>
                  <a:lnTo>
                    <a:pt x="1369747" y="421375"/>
                  </a:lnTo>
                  <a:lnTo>
                    <a:pt x="1319997" y="436298"/>
                  </a:lnTo>
                  <a:lnTo>
                    <a:pt x="1270246" y="451222"/>
                  </a:lnTo>
                  <a:lnTo>
                    <a:pt x="1220496" y="466146"/>
                  </a:lnTo>
                  <a:lnTo>
                    <a:pt x="1170746" y="481070"/>
                  </a:lnTo>
                  <a:lnTo>
                    <a:pt x="1120996" y="495994"/>
                  </a:lnTo>
                  <a:lnTo>
                    <a:pt x="1070529" y="496272"/>
                  </a:lnTo>
                  <a:lnTo>
                    <a:pt x="1020063" y="496551"/>
                  </a:lnTo>
                  <a:lnTo>
                    <a:pt x="969597" y="496829"/>
                  </a:lnTo>
                  <a:lnTo>
                    <a:pt x="919131" y="497107"/>
                  </a:lnTo>
                  <a:lnTo>
                    <a:pt x="887632" y="481478"/>
                  </a:lnTo>
                  <a:lnTo>
                    <a:pt x="850208" y="463770"/>
                  </a:lnTo>
                  <a:lnTo>
                    <a:pt x="807165" y="444513"/>
                  </a:lnTo>
                  <a:lnTo>
                    <a:pt x="758810" y="424240"/>
                  </a:lnTo>
                  <a:lnTo>
                    <a:pt x="705451" y="403481"/>
                  </a:lnTo>
                  <a:lnTo>
                    <a:pt x="652947" y="384735"/>
                  </a:lnTo>
                  <a:lnTo>
                    <a:pt x="604917" y="369059"/>
                  </a:lnTo>
                  <a:lnTo>
                    <a:pt x="554272" y="353317"/>
                  </a:lnTo>
                  <a:lnTo>
                    <a:pt x="493926" y="334373"/>
                  </a:lnTo>
                  <a:lnTo>
                    <a:pt x="419100" y="309866"/>
                  </a:lnTo>
                  <a:lnTo>
                    <a:pt x="375026" y="294869"/>
                  </a:lnTo>
                  <a:lnTo>
                    <a:pt x="326832" y="278001"/>
                  </a:lnTo>
                  <a:lnTo>
                    <a:pt x="274758" y="259229"/>
                  </a:lnTo>
                  <a:lnTo>
                    <a:pt x="219044" y="238520"/>
                  </a:lnTo>
                  <a:lnTo>
                    <a:pt x="216628" y="223472"/>
                  </a:lnTo>
                  <a:lnTo>
                    <a:pt x="214212" y="208425"/>
                  </a:lnTo>
                  <a:lnTo>
                    <a:pt x="211795" y="193378"/>
                  </a:lnTo>
                  <a:lnTo>
                    <a:pt x="209377" y="178330"/>
                  </a:lnTo>
                  <a:lnTo>
                    <a:pt x="199165" y="156492"/>
                  </a:lnTo>
                  <a:lnTo>
                    <a:pt x="188960" y="134538"/>
                  </a:lnTo>
                  <a:lnTo>
                    <a:pt x="168574" y="90282"/>
                  </a:lnTo>
                  <a:lnTo>
                    <a:pt x="147982" y="45002"/>
                  </a:lnTo>
                  <a:lnTo>
                    <a:pt x="127771" y="0"/>
                  </a:lnTo>
                  <a:lnTo>
                    <a:pt x="95829" y="278"/>
                  </a:lnTo>
                  <a:lnTo>
                    <a:pt x="63886" y="556"/>
                  </a:lnTo>
                  <a:lnTo>
                    <a:pt x="31943" y="834"/>
                  </a:lnTo>
                  <a:lnTo>
                    <a:pt x="0" y="1113"/>
                  </a:lnTo>
                  <a:close/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4" name="object 544" descr=""/>
            <p:cNvSpPr/>
            <p:nvPr/>
          </p:nvSpPr>
          <p:spPr>
            <a:xfrm>
              <a:off x="16909393" y="5820820"/>
              <a:ext cx="2592705" cy="497205"/>
            </a:xfrm>
            <a:custGeom>
              <a:avLst/>
              <a:gdLst/>
              <a:ahLst/>
              <a:cxnLst/>
              <a:rect l="l" t="t" r="r" b="b"/>
              <a:pathLst>
                <a:path w="2592705" h="497204">
                  <a:moveTo>
                    <a:pt x="80532" y="0"/>
                  </a:moveTo>
                  <a:lnTo>
                    <a:pt x="0" y="0"/>
                  </a:lnTo>
                  <a:lnTo>
                    <a:pt x="20210" y="45001"/>
                  </a:lnTo>
                  <a:lnTo>
                    <a:pt x="40803" y="90282"/>
                  </a:lnTo>
                  <a:lnTo>
                    <a:pt x="61187" y="134541"/>
                  </a:lnTo>
                  <a:lnTo>
                    <a:pt x="81606" y="178337"/>
                  </a:lnTo>
                  <a:lnTo>
                    <a:pt x="91269" y="238523"/>
                  </a:lnTo>
                  <a:lnTo>
                    <a:pt x="146984" y="259232"/>
                  </a:lnTo>
                  <a:lnTo>
                    <a:pt x="199058" y="278005"/>
                  </a:lnTo>
                  <a:lnTo>
                    <a:pt x="247251" y="294874"/>
                  </a:lnTo>
                  <a:lnTo>
                    <a:pt x="291323" y="309871"/>
                  </a:lnTo>
                  <a:lnTo>
                    <a:pt x="331036" y="323029"/>
                  </a:lnTo>
                  <a:lnTo>
                    <a:pt x="426497" y="353320"/>
                  </a:lnTo>
                  <a:lnTo>
                    <a:pt x="477142" y="369060"/>
                  </a:lnTo>
                  <a:lnTo>
                    <a:pt x="525173" y="384735"/>
                  </a:lnTo>
                  <a:lnTo>
                    <a:pt x="577680" y="403481"/>
                  </a:lnTo>
                  <a:lnTo>
                    <a:pt x="631036" y="424240"/>
                  </a:lnTo>
                  <a:lnTo>
                    <a:pt x="679390" y="444513"/>
                  </a:lnTo>
                  <a:lnTo>
                    <a:pt x="722433" y="463770"/>
                  </a:lnTo>
                  <a:lnTo>
                    <a:pt x="759857" y="481478"/>
                  </a:lnTo>
                  <a:lnTo>
                    <a:pt x="791356" y="497107"/>
                  </a:lnTo>
                  <a:lnTo>
                    <a:pt x="993218" y="495994"/>
                  </a:lnTo>
                  <a:lnTo>
                    <a:pt x="1590225" y="316915"/>
                  </a:lnTo>
                  <a:lnTo>
                    <a:pt x="1696885" y="316915"/>
                  </a:lnTo>
                  <a:lnTo>
                    <a:pt x="2210138" y="414258"/>
                  </a:lnTo>
                  <a:lnTo>
                    <a:pt x="2331111" y="258959"/>
                  </a:lnTo>
                  <a:lnTo>
                    <a:pt x="2431329" y="260442"/>
                  </a:lnTo>
                  <a:lnTo>
                    <a:pt x="2480004" y="160131"/>
                  </a:lnTo>
                  <a:lnTo>
                    <a:pt x="2592391" y="169791"/>
                  </a:lnTo>
                  <a:lnTo>
                    <a:pt x="2592036" y="20064"/>
                  </a:lnTo>
                  <a:lnTo>
                    <a:pt x="2480363" y="15603"/>
                  </a:lnTo>
                  <a:lnTo>
                    <a:pt x="2433118" y="115917"/>
                  </a:lnTo>
                  <a:lnTo>
                    <a:pt x="2330038" y="115917"/>
                  </a:lnTo>
                  <a:lnTo>
                    <a:pt x="2211929" y="266385"/>
                  </a:lnTo>
                  <a:lnTo>
                    <a:pt x="1699750" y="166074"/>
                  </a:lnTo>
                  <a:lnTo>
                    <a:pt x="1593446" y="168305"/>
                  </a:lnTo>
                  <a:lnTo>
                    <a:pt x="994295" y="347749"/>
                  </a:lnTo>
                  <a:lnTo>
                    <a:pt x="793503" y="347749"/>
                  </a:lnTo>
                  <a:lnTo>
                    <a:pt x="757390" y="330856"/>
                  </a:lnTo>
                  <a:lnTo>
                    <a:pt x="713827" y="311099"/>
                  </a:lnTo>
                  <a:lnTo>
                    <a:pt x="663394" y="289048"/>
                  </a:lnTo>
                  <a:lnTo>
                    <a:pt x="606669" y="265272"/>
                  </a:lnTo>
                  <a:lnTo>
                    <a:pt x="556057" y="244993"/>
                  </a:lnTo>
                  <a:lnTo>
                    <a:pt x="510517" y="227548"/>
                  </a:lnTo>
                  <a:lnTo>
                    <a:pt x="466660" y="211326"/>
                  </a:lnTo>
                  <a:lnTo>
                    <a:pt x="421098" y="194714"/>
                  </a:lnTo>
                  <a:lnTo>
                    <a:pt x="370443" y="176103"/>
                  </a:lnTo>
                  <a:lnTo>
                    <a:pt x="334475" y="162663"/>
                  </a:lnTo>
                  <a:lnTo>
                    <a:pt x="294060" y="147313"/>
                  </a:lnTo>
                  <a:lnTo>
                    <a:pt x="249418" y="130057"/>
                  </a:lnTo>
                  <a:lnTo>
                    <a:pt x="200770" y="110897"/>
                  </a:lnTo>
                  <a:lnTo>
                    <a:pt x="148338" y="89835"/>
                  </a:lnTo>
                  <a:lnTo>
                    <a:pt x="92343" y="66874"/>
                  </a:lnTo>
                  <a:lnTo>
                    <a:pt x="80532" y="0"/>
                  </a:lnTo>
                  <a:close/>
                </a:path>
              </a:pathLst>
            </a:custGeom>
            <a:solidFill>
              <a:srgbClr val="F68E7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5" name="object 545" descr=""/>
            <p:cNvSpPr/>
            <p:nvPr/>
          </p:nvSpPr>
          <p:spPr>
            <a:xfrm>
              <a:off x="16909393" y="5820820"/>
              <a:ext cx="2592705" cy="497205"/>
            </a:xfrm>
            <a:custGeom>
              <a:avLst/>
              <a:gdLst/>
              <a:ahLst/>
              <a:cxnLst/>
              <a:rect l="l" t="t" r="r" b="b"/>
              <a:pathLst>
                <a:path w="2592705" h="497204">
                  <a:moveTo>
                    <a:pt x="80532" y="0"/>
                  </a:moveTo>
                  <a:lnTo>
                    <a:pt x="83485" y="16718"/>
                  </a:lnTo>
                  <a:lnTo>
                    <a:pt x="86437" y="33437"/>
                  </a:lnTo>
                  <a:lnTo>
                    <a:pt x="89390" y="50155"/>
                  </a:lnTo>
                  <a:lnTo>
                    <a:pt x="92343" y="66874"/>
                  </a:lnTo>
                  <a:lnTo>
                    <a:pt x="148338" y="89835"/>
                  </a:lnTo>
                  <a:lnTo>
                    <a:pt x="200770" y="110897"/>
                  </a:lnTo>
                  <a:lnTo>
                    <a:pt x="249418" y="130057"/>
                  </a:lnTo>
                  <a:lnTo>
                    <a:pt x="294060" y="147313"/>
                  </a:lnTo>
                  <a:lnTo>
                    <a:pt x="334475" y="162663"/>
                  </a:lnTo>
                  <a:lnTo>
                    <a:pt x="370443" y="176103"/>
                  </a:lnTo>
                  <a:lnTo>
                    <a:pt x="421098" y="194714"/>
                  </a:lnTo>
                  <a:lnTo>
                    <a:pt x="466660" y="211326"/>
                  </a:lnTo>
                  <a:lnTo>
                    <a:pt x="510517" y="227548"/>
                  </a:lnTo>
                  <a:lnTo>
                    <a:pt x="556057" y="244993"/>
                  </a:lnTo>
                  <a:lnTo>
                    <a:pt x="606669" y="265272"/>
                  </a:lnTo>
                  <a:lnTo>
                    <a:pt x="663394" y="289048"/>
                  </a:lnTo>
                  <a:lnTo>
                    <a:pt x="713827" y="311099"/>
                  </a:lnTo>
                  <a:lnTo>
                    <a:pt x="757390" y="330856"/>
                  </a:lnTo>
                  <a:lnTo>
                    <a:pt x="793503" y="347749"/>
                  </a:lnTo>
                  <a:lnTo>
                    <a:pt x="994295" y="347749"/>
                  </a:lnTo>
                  <a:lnTo>
                    <a:pt x="1044224" y="332795"/>
                  </a:lnTo>
                  <a:lnTo>
                    <a:pt x="1094153" y="317841"/>
                  </a:lnTo>
                  <a:lnTo>
                    <a:pt x="1144081" y="302888"/>
                  </a:lnTo>
                  <a:lnTo>
                    <a:pt x="1194011" y="287934"/>
                  </a:lnTo>
                  <a:lnTo>
                    <a:pt x="1243940" y="272980"/>
                  </a:lnTo>
                  <a:lnTo>
                    <a:pt x="1293869" y="258027"/>
                  </a:lnTo>
                  <a:lnTo>
                    <a:pt x="1343798" y="243074"/>
                  </a:lnTo>
                  <a:lnTo>
                    <a:pt x="1393728" y="228120"/>
                  </a:lnTo>
                  <a:lnTo>
                    <a:pt x="1443657" y="213167"/>
                  </a:lnTo>
                  <a:lnTo>
                    <a:pt x="1493587" y="198213"/>
                  </a:lnTo>
                  <a:lnTo>
                    <a:pt x="1543516" y="183259"/>
                  </a:lnTo>
                  <a:lnTo>
                    <a:pt x="1593446" y="168305"/>
                  </a:lnTo>
                  <a:lnTo>
                    <a:pt x="1620020" y="167745"/>
                  </a:lnTo>
                  <a:lnTo>
                    <a:pt x="1646597" y="167187"/>
                  </a:lnTo>
                  <a:lnTo>
                    <a:pt x="1673173" y="166630"/>
                  </a:lnTo>
                  <a:lnTo>
                    <a:pt x="1699750" y="166074"/>
                  </a:lnTo>
                  <a:lnTo>
                    <a:pt x="1750967" y="176106"/>
                  </a:lnTo>
                  <a:lnTo>
                    <a:pt x="1802184" y="186137"/>
                  </a:lnTo>
                  <a:lnTo>
                    <a:pt x="1853401" y="196168"/>
                  </a:lnTo>
                  <a:lnTo>
                    <a:pt x="1904619" y="206199"/>
                  </a:lnTo>
                  <a:lnTo>
                    <a:pt x="1955837" y="216230"/>
                  </a:lnTo>
                  <a:lnTo>
                    <a:pt x="2007055" y="226261"/>
                  </a:lnTo>
                  <a:lnTo>
                    <a:pt x="2058274" y="236292"/>
                  </a:lnTo>
                  <a:lnTo>
                    <a:pt x="2109492" y="246323"/>
                  </a:lnTo>
                  <a:lnTo>
                    <a:pt x="2160711" y="256354"/>
                  </a:lnTo>
                  <a:lnTo>
                    <a:pt x="2211929" y="266385"/>
                  </a:lnTo>
                  <a:lnTo>
                    <a:pt x="2330038" y="115917"/>
                  </a:lnTo>
                  <a:lnTo>
                    <a:pt x="2433118" y="115917"/>
                  </a:lnTo>
                  <a:lnTo>
                    <a:pt x="2444930" y="90838"/>
                  </a:lnTo>
                  <a:lnTo>
                    <a:pt x="2456742" y="65760"/>
                  </a:lnTo>
                  <a:lnTo>
                    <a:pt x="2468553" y="40682"/>
                  </a:lnTo>
                  <a:lnTo>
                    <a:pt x="2480363" y="15603"/>
                  </a:lnTo>
                  <a:lnTo>
                    <a:pt x="2508280" y="16718"/>
                  </a:lnTo>
                  <a:lnTo>
                    <a:pt x="2536198" y="17833"/>
                  </a:lnTo>
                  <a:lnTo>
                    <a:pt x="2564116" y="18949"/>
                  </a:lnTo>
                  <a:lnTo>
                    <a:pt x="2592036" y="20064"/>
                  </a:lnTo>
                  <a:lnTo>
                    <a:pt x="2592124" y="57495"/>
                  </a:lnTo>
                  <a:lnTo>
                    <a:pt x="2592212" y="94926"/>
                  </a:lnTo>
                  <a:lnTo>
                    <a:pt x="2592302" y="132358"/>
                  </a:lnTo>
                  <a:lnTo>
                    <a:pt x="2592391" y="169791"/>
                  </a:lnTo>
                  <a:lnTo>
                    <a:pt x="2480004" y="160131"/>
                  </a:lnTo>
                  <a:lnTo>
                    <a:pt x="2467835" y="185209"/>
                  </a:lnTo>
                  <a:lnTo>
                    <a:pt x="2455667" y="210286"/>
                  </a:lnTo>
                  <a:lnTo>
                    <a:pt x="2443498" y="235364"/>
                  </a:lnTo>
                  <a:lnTo>
                    <a:pt x="2431329" y="260442"/>
                  </a:lnTo>
                  <a:lnTo>
                    <a:pt x="2406276" y="260071"/>
                  </a:lnTo>
                  <a:lnTo>
                    <a:pt x="2381223" y="259699"/>
                  </a:lnTo>
                  <a:lnTo>
                    <a:pt x="2356168" y="259329"/>
                  </a:lnTo>
                  <a:lnTo>
                    <a:pt x="2331111" y="258959"/>
                  </a:lnTo>
                  <a:lnTo>
                    <a:pt x="2300870" y="297784"/>
                  </a:lnTo>
                  <a:lnTo>
                    <a:pt x="2270627" y="336609"/>
                  </a:lnTo>
                  <a:lnTo>
                    <a:pt x="2240383" y="375433"/>
                  </a:lnTo>
                  <a:lnTo>
                    <a:pt x="2210138" y="414258"/>
                  </a:lnTo>
                  <a:lnTo>
                    <a:pt x="2158812" y="404523"/>
                  </a:lnTo>
                  <a:lnTo>
                    <a:pt x="2107487" y="394788"/>
                  </a:lnTo>
                  <a:lnTo>
                    <a:pt x="2056162" y="385054"/>
                  </a:lnTo>
                  <a:lnTo>
                    <a:pt x="2004836" y="375319"/>
                  </a:lnTo>
                  <a:lnTo>
                    <a:pt x="1953511" y="365585"/>
                  </a:lnTo>
                  <a:lnTo>
                    <a:pt x="1902186" y="355851"/>
                  </a:lnTo>
                  <a:lnTo>
                    <a:pt x="1850861" y="346117"/>
                  </a:lnTo>
                  <a:lnTo>
                    <a:pt x="1799535" y="336383"/>
                  </a:lnTo>
                  <a:lnTo>
                    <a:pt x="1748210" y="326649"/>
                  </a:lnTo>
                  <a:lnTo>
                    <a:pt x="1696885" y="316915"/>
                  </a:lnTo>
                  <a:lnTo>
                    <a:pt x="1590225" y="316915"/>
                  </a:lnTo>
                  <a:lnTo>
                    <a:pt x="1540475" y="331838"/>
                  </a:lnTo>
                  <a:lnTo>
                    <a:pt x="1490725" y="346761"/>
                  </a:lnTo>
                  <a:lnTo>
                    <a:pt x="1440974" y="361684"/>
                  </a:lnTo>
                  <a:lnTo>
                    <a:pt x="1391224" y="376607"/>
                  </a:lnTo>
                  <a:lnTo>
                    <a:pt x="1341474" y="391531"/>
                  </a:lnTo>
                  <a:lnTo>
                    <a:pt x="1291724" y="406454"/>
                  </a:lnTo>
                  <a:lnTo>
                    <a:pt x="1241973" y="421378"/>
                  </a:lnTo>
                  <a:lnTo>
                    <a:pt x="1192223" y="436301"/>
                  </a:lnTo>
                  <a:lnTo>
                    <a:pt x="1142472" y="451225"/>
                  </a:lnTo>
                  <a:lnTo>
                    <a:pt x="1092721" y="466148"/>
                  </a:lnTo>
                  <a:lnTo>
                    <a:pt x="1042969" y="481071"/>
                  </a:lnTo>
                  <a:lnTo>
                    <a:pt x="993218" y="495994"/>
                  </a:lnTo>
                  <a:lnTo>
                    <a:pt x="942753" y="496272"/>
                  </a:lnTo>
                  <a:lnTo>
                    <a:pt x="892287" y="496551"/>
                  </a:lnTo>
                  <a:lnTo>
                    <a:pt x="841821" y="496829"/>
                  </a:lnTo>
                  <a:lnTo>
                    <a:pt x="791356" y="497107"/>
                  </a:lnTo>
                  <a:lnTo>
                    <a:pt x="722433" y="463770"/>
                  </a:lnTo>
                  <a:lnTo>
                    <a:pt x="679390" y="444513"/>
                  </a:lnTo>
                  <a:lnTo>
                    <a:pt x="631036" y="424240"/>
                  </a:lnTo>
                  <a:lnTo>
                    <a:pt x="577680" y="403481"/>
                  </a:lnTo>
                  <a:lnTo>
                    <a:pt x="525173" y="384735"/>
                  </a:lnTo>
                  <a:lnTo>
                    <a:pt x="477142" y="369060"/>
                  </a:lnTo>
                  <a:lnTo>
                    <a:pt x="426497" y="353320"/>
                  </a:lnTo>
                  <a:lnTo>
                    <a:pt x="366148" y="334380"/>
                  </a:lnTo>
                  <a:lnTo>
                    <a:pt x="291323" y="309871"/>
                  </a:lnTo>
                  <a:lnTo>
                    <a:pt x="247251" y="294874"/>
                  </a:lnTo>
                  <a:lnTo>
                    <a:pt x="199058" y="278005"/>
                  </a:lnTo>
                  <a:lnTo>
                    <a:pt x="146984" y="259232"/>
                  </a:lnTo>
                  <a:lnTo>
                    <a:pt x="91269" y="238523"/>
                  </a:lnTo>
                  <a:lnTo>
                    <a:pt x="88855" y="223477"/>
                  </a:lnTo>
                  <a:lnTo>
                    <a:pt x="86439" y="208430"/>
                  </a:lnTo>
                  <a:lnTo>
                    <a:pt x="84022" y="193383"/>
                  </a:lnTo>
                  <a:lnTo>
                    <a:pt x="81606" y="178337"/>
                  </a:lnTo>
                  <a:lnTo>
                    <a:pt x="71393" y="156497"/>
                  </a:lnTo>
                  <a:lnTo>
                    <a:pt x="50990" y="112469"/>
                  </a:lnTo>
                  <a:lnTo>
                    <a:pt x="30458" y="67607"/>
                  </a:lnTo>
                  <a:lnTo>
                    <a:pt x="10058" y="22465"/>
                  </a:lnTo>
                  <a:lnTo>
                    <a:pt x="0" y="0"/>
                  </a:lnTo>
                  <a:lnTo>
                    <a:pt x="80532" y="0"/>
                  </a:lnTo>
                  <a:close/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6" name="object 546" descr=""/>
            <p:cNvSpPr/>
            <p:nvPr/>
          </p:nvSpPr>
          <p:spPr>
            <a:xfrm>
              <a:off x="16989925" y="5820447"/>
              <a:ext cx="2512060" cy="348615"/>
            </a:xfrm>
            <a:custGeom>
              <a:avLst/>
              <a:gdLst/>
              <a:ahLst/>
              <a:cxnLst/>
              <a:rect l="l" t="t" r="r" b="b"/>
              <a:pathLst>
                <a:path w="2512059" h="348614">
                  <a:moveTo>
                    <a:pt x="2381578" y="0"/>
                  </a:moveTo>
                  <a:lnTo>
                    <a:pt x="2206917" y="468"/>
                  </a:lnTo>
                  <a:lnTo>
                    <a:pt x="2129605" y="99573"/>
                  </a:lnTo>
                  <a:lnTo>
                    <a:pt x="1617781" y="744"/>
                  </a:lnTo>
                  <a:lnTo>
                    <a:pt x="1289933" y="0"/>
                  </a:lnTo>
                  <a:lnTo>
                    <a:pt x="914121" y="113690"/>
                  </a:lnTo>
                  <a:lnTo>
                    <a:pt x="711538" y="113690"/>
                  </a:lnTo>
                  <a:lnTo>
                    <a:pt x="501798" y="744"/>
                  </a:lnTo>
                  <a:lnTo>
                    <a:pt x="0" y="372"/>
                  </a:lnTo>
                  <a:lnTo>
                    <a:pt x="11810" y="67246"/>
                  </a:lnTo>
                  <a:lnTo>
                    <a:pt x="67805" y="90207"/>
                  </a:lnTo>
                  <a:lnTo>
                    <a:pt x="120237" y="111269"/>
                  </a:lnTo>
                  <a:lnTo>
                    <a:pt x="168885" y="130429"/>
                  </a:lnTo>
                  <a:lnTo>
                    <a:pt x="213527" y="147685"/>
                  </a:lnTo>
                  <a:lnTo>
                    <a:pt x="253943" y="163035"/>
                  </a:lnTo>
                  <a:lnTo>
                    <a:pt x="289910" y="176475"/>
                  </a:lnTo>
                  <a:lnTo>
                    <a:pt x="340565" y="195087"/>
                  </a:lnTo>
                  <a:lnTo>
                    <a:pt x="386127" y="211698"/>
                  </a:lnTo>
                  <a:lnTo>
                    <a:pt x="429984" y="227921"/>
                  </a:lnTo>
                  <a:lnTo>
                    <a:pt x="475525" y="245366"/>
                  </a:lnTo>
                  <a:lnTo>
                    <a:pt x="526137" y="265644"/>
                  </a:lnTo>
                  <a:lnTo>
                    <a:pt x="582861" y="289421"/>
                  </a:lnTo>
                  <a:lnTo>
                    <a:pt x="633294" y="311471"/>
                  </a:lnTo>
                  <a:lnTo>
                    <a:pt x="676857" y="331228"/>
                  </a:lnTo>
                  <a:lnTo>
                    <a:pt x="712970" y="348122"/>
                  </a:lnTo>
                  <a:lnTo>
                    <a:pt x="913762" y="348122"/>
                  </a:lnTo>
                  <a:lnTo>
                    <a:pt x="1512913" y="168677"/>
                  </a:lnTo>
                  <a:lnTo>
                    <a:pt x="1619217" y="166447"/>
                  </a:lnTo>
                  <a:lnTo>
                    <a:pt x="2131397" y="266758"/>
                  </a:lnTo>
                  <a:lnTo>
                    <a:pt x="2249505" y="116289"/>
                  </a:lnTo>
                  <a:lnTo>
                    <a:pt x="2352585" y="116289"/>
                  </a:lnTo>
                  <a:lnTo>
                    <a:pt x="2399830" y="15975"/>
                  </a:lnTo>
                  <a:lnTo>
                    <a:pt x="2511503" y="20436"/>
                  </a:lnTo>
                  <a:lnTo>
                    <a:pt x="2511141" y="5943"/>
                  </a:lnTo>
                  <a:lnTo>
                    <a:pt x="2381578" y="0"/>
                  </a:lnTo>
                  <a:close/>
                </a:path>
              </a:pathLst>
            </a:custGeom>
            <a:solidFill>
              <a:srgbClr val="F9B5A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7" name="object 547" descr=""/>
            <p:cNvSpPr/>
            <p:nvPr/>
          </p:nvSpPr>
          <p:spPr>
            <a:xfrm>
              <a:off x="16989925" y="5820447"/>
              <a:ext cx="2512060" cy="348615"/>
            </a:xfrm>
            <a:custGeom>
              <a:avLst/>
              <a:gdLst/>
              <a:ahLst/>
              <a:cxnLst/>
              <a:rect l="l" t="t" r="r" b="b"/>
              <a:pathLst>
                <a:path w="2512059" h="348614">
                  <a:moveTo>
                    <a:pt x="0" y="372"/>
                  </a:moveTo>
                  <a:lnTo>
                    <a:pt x="2952" y="17090"/>
                  </a:lnTo>
                  <a:lnTo>
                    <a:pt x="5905" y="33809"/>
                  </a:lnTo>
                  <a:lnTo>
                    <a:pt x="8858" y="50527"/>
                  </a:lnTo>
                  <a:lnTo>
                    <a:pt x="11810" y="67246"/>
                  </a:lnTo>
                  <a:lnTo>
                    <a:pt x="67805" y="90207"/>
                  </a:lnTo>
                  <a:lnTo>
                    <a:pt x="120237" y="111269"/>
                  </a:lnTo>
                  <a:lnTo>
                    <a:pt x="168885" y="130429"/>
                  </a:lnTo>
                  <a:lnTo>
                    <a:pt x="213527" y="147685"/>
                  </a:lnTo>
                  <a:lnTo>
                    <a:pt x="253943" y="163035"/>
                  </a:lnTo>
                  <a:lnTo>
                    <a:pt x="289910" y="176475"/>
                  </a:lnTo>
                  <a:lnTo>
                    <a:pt x="340565" y="195087"/>
                  </a:lnTo>
                  <a:lnTo>
                    <a:pt x="386127" y="211698"/>
                  </a:lnTo>
                  <a:lnTo>
                    <a:pt x="429984" y="227921"/>
                  </a:lnTo>
                  <a:lnTo>
                    <a:pt x="475525" y="245366"/>
                  </a:lnTo>
                  <a:lnTo>
                    <a:pt x="526137" y="265644"/>
                  </a:lnTo>
                  <a:lnTo>
                    <a:pt x="582861" y="289421"/>
                  </a:lnTo>
                  <a:lnTo>
                    <a:pt x="633294" y="311471"/>
                  </a:lnTo>
                  <a:lnTo>
                    <a:pt x="676857" y="331228"/>
                  </a:lnTo>
                  <a:lnTo>
                    <a:pt x="712970" y="348122"/>
                  </a:lnTo>
                  <a:lnTo>
                    <a:pt x="913762" y="348122"/>
                  </a:lnTo>
                  <a:lnTo>
                    <a:pt x="963691" y="333167"/>
                  </a:lnTo>
                  <a:lnTo>
                    <a:pt x="1013620" y="318214"/>
                  </a:lnTo>
                  <a:lnTo>
                    <a:pt x="1063549" y="303260"/>
                  </a:lnTo>
                  <a:lnTo>
                    <a:pt x="1113478" y="288306"/>
                  </a:lnTo>
                  <a:lnTo>
                    <a:pt x="1163407" y="273353"/>
                  </a:lnTo>
                  <a:lnTo>
                    <a:pt x="1213336" y="258399"/>
                  </a:lnTo>
                  <a:lnTo>
                    <a:pt x="1263266" y="243446"/>
                  </a:lnTo>
                  <a:lnTo>
                    <a:pt x="1313195" y="228492"/>
                  </a:lnTo>
                  <a:lnTo>
                    <a:pt x="1363124" y="213539"/>
                  </a:lnTo>
                  <a:lnTo>
                    <a:pt x="1413054" y="198585"/>
                  </a:lnTo>
                  <a:lnTo>
                    <a:pt x="1462983" y="183631"/>
                  </a:lnTo>
                  <a:lnTo>
                    <a:pt x="1512913" y="168677"/>
                  </a:lnTo>
                  <a:lnTo>
                    <a:pt x="1539488" y="168117"/>
                  </a:lnTo>
                  <a:lnTo>
                    <a:pt x="1566064" y="167559"/>
                  </a:lnTo>
                  <a:lnTo>
                    <a:pt x="1592641" y="167003"/>
                  </a:lnTo>
                  <a:lnTo>
                    <a:pt x="1619217" y="166447"/>
                  </a:lnTo>
                  <a:lnTo>
                    <a:pt x="1670434" y="176478"/>
                  </a:lnTo>
                  <a:lnTo>
                    <a:pt x="1721651" y="186509"/>
                  </a:lnTo>
                  <a:lnTo>
                    <a:pt x="1772869" y="196540"/>
                  </a:lnTo>
                  <a:lnTo>
                    <a:pt x="1824086" y="206571"/>
                  </a:lnTo>
                  <a:lnTo>
                    <a:pt x="1875304" y="216602"/>
                  </a:lnTo>
                  <a:lnTo>
                    <a:pt x="1926523" y="226633"/>
                  </a:lnTo>
                  <a:lnTo>
                    <a:pt x="1977741" y="236664"/>
                  </a:lnTo>
                  <a:lnTo>
                    <a:pt x="2028959" y="246696"/>
                  </a:lnTo>
                  <a:lnTo>
                    <a:pt x="2080178" y="256727"/>
                  </a:lnTo>
                  <a:lnTo>
                    <a:pt x="2131397" y="266758"/>
                  </a:lnTo>
                  <a:lnTo>
                    <a:pt x="2249505" y="116289"/>
                  </a:lnTo>
                  <a:lnTo>
                    <a:pt x="2352585" y="116289"/>
                  </a:lnTo>
                  <a:lnTo>
                    <a:pt x="2364397" y="91210"/>
                  </a:lnTo>
                  <a:lnTo>
                    <a:pt x="2376209" y="66132"/>
                  </a:lnTo>
                  <a:lnTo>
                    <a:pt x="2388020" y="41054"/>
                  </a:lnTo>
                  <a:lnTo>
                    <a:pt x="2399830" y="15975"/>
                  </a:lnTo>
                  <a:lnTo>
                    <a:pt x="2427748" y="17090"/>
                  </a:lnTo>
                  <a:lnTo>
                    <a:pt x="2455665" y="18206"/>
                  </a:lnTo>
                  <a:lnTo>
                    <a:pt x="2483584" y="19321"/>
                  </a:lnTo>
                  <a:lnTo>
                    <a:pt x="2511503" y="20436"/>
                  </a:lnTo>
                  <a:lnTo>
                    <a:pt x="2511383" y="15606"/>
                  </a:lnTo>
                  <a:lnTo>
                    <a:pt x="2511264" y="10773"/>
                  </a:lnTo>
                  <a:lnTo>
                    <a:pt x="2446362" y="2971"/>
                  </a:lnTo>
                  <a:lnTo>
                    <a:pt x="2381578" y="0"/>
                  </a:lnTo>
                  <a:lnTo>
                    <a:pt x="2337912" y="117"/>
                  </a:lnTo>
                  <a:lnTo>
                    <a:pt x="2294246" y="234"/>
                  </a:lnTo>
                  <a:lnTo>
                    <a:pt x="2250581" y="351"/>
                  </a:lnTo>
                  <a:lnTo>
                    <a:pt x="2206917" y="468"/>
                  </a:lnTo>
                  <a:lnTo>
                    <a:pt x="2168262" y="50018"/>
                  </a:lnTo>
                  <a:lnTo>
                    <a:pt x="2129605" y="99573"/>
                  </a:lnTo>
                  <a:lnTo>
                    <a:pt x="1617781" y="744"/>
                  </a:lnTo>
                  <a:lnTo>
                    <a:pt x="1563141" y="621"/>
                  </a:lnTo>
                  <a:lnTo>
                    <a:pt x="1508500" y="496"/>
                  </a:lnTo>
                  <a:lnTo>
                    <a:pt x="1453858" y="372"/>
                  </a:lnTo>
                  <a:lnTo>
                    <a:pt x="1399216" y="247"/>
                  </a:lnTo>
                  <a:lnTo>
                    <a:pt x="1344575" y="123"/>
                  </a:lnTo>
                  <a:lnTo>
                    <a:pt x="1289933" y="0"/>
                  </a:lnTo>
                  <a:lnTo>
                    <a:pt x="1242956" y="14211"/>
                  </a:lnTo>
                  <a:lnTo>
                    <a:pt x="1195979" y="28422"/>
                  </a:lnTo>
                  <a:lnTo>
                    <a:pt x="1149002" y="42634"/>
                  </a:lnTo>
                  <a:lnTo>
                    <a:pt x="1102026" y="56845"/>
                  </a:lnTo>
                  <a:lnTo>
                    <a:pt x="1055049" y="71056"/>
                  </a:lnTo>
                  <a:lnTo>
                    <a:pt x="1008073" y="85267"/>
                  </a:lnTo>
                  <a:lnTo>
                    <a:pt x="961097" y="99478"/>
                  </a:lnTo>
                  <a:lnTo>
                    <a:pt x="914121" y="113690"/>
                  </a:lnTo>
                  <a:lnTo>
                    <a:pt x="711538" y="113690"/>
                  </a:lnTo>
                  <a:lnTo>
                    <a:pt x="669589" y="91099"/>
                  </a:lnTo>
                  <a:lnTo>
                    <a:pt x="627640" y="68509"/>
                  </a:lnTo>
                  <a:lnTo>
                    <a:pt x="585693" y="45920"/>
                  </a:lnTo>
                  <a:lnTo>
                    <a:pt x="543745" y="23332"/>
                  </a:lnTo>
                  <a:lnTo>
                    <a:pt x="501798" y="744"/>
                  </a:lnTo>
                  <a:lnTo>
                    <a:pt x="451618" y="706"/>
                  </a:lnTo>
                  <a:lnTo>
                    <a:pt x="401439" y="669"/>
                  </a:lnTo>
                  <a:lnTo>
                    <a:pt x="351259" y="632"/>
                  </a:lnTo>
                  <a:lnTo>
                    <a:pt x="301079" y="595"/>
                  </a:lnTo>
                  <a:lnTo>
                    <a:pt x="250900" y="558"/>
                  </a:lnTo>
                  <a:lnTo>
                    <a:pt x="200720" y="521"/>
                  </a:lnTo>
                  <a:lnTo>
                    <a:pt x="150540" y="484"/>
                  </a:lnTo>
                  <a:lnTo>
                    <a:pt x="100360" y="447"/>
                  </a:lnTo>
                  <a:lnTo>
                    <a:pt x="50180" y="410"/>
                  </a:lnTo>
                  <a:lnTo>
                    <a:pt x="0" y="372"/>
                  </a:lnTo>
                  <a:close/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8" name="object 548" descr=""/>
            <p:cNvSpPr/>
            <p:nvPr/>
          </p:nvSpPr>
          <p:spPr>
            <a:xfrm>
              <a:off x="17486716" y="5820448"/>
              <a:ext cx="793750" cy="114300"/>
            </a:xfrm>
            <a:custGeom>
              <a:avLst/>
              <a:gdLst/>
              <a:ahLst/>
              <a:cxnLst/>
              <a:rect l="l" t="t" r="r" b="b"/>
              <a:pathLst>
                <a:path w="793750" h="114300">
                  <a:moveTo>
                    <a:pt x="793141" y="0"/>
                  </a:moveTo>
                  <a:lnTo>
                    <a:pt x="0" y="465"/>
                  </a:lnTo>
                  <a:lnTo>
                    <a:pt x="214749" y="113690"/>
                  </a:lnTo>
                  <a:lnTo>
                    <a:pt x="418044" y="114062"/>
                  </a:lnTo>
                  <a:lnTo>
                    <a:pt x="793141" y="0"/>
                  </a:lnTo>
                  <a:close/>
                </a:path>
              </a:pathLst>
            </a:custGeom>
            <a:solidFill>
              <a:srgbClr val="15B4E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9" name="object 549" descr=""/>
            <p:cNvSpPr/>
            <p:nvPr/>
          </p:nvSpPr>
          <p:spPr>
            <a:xfrm>
              <a:off x="17486716" y="5820448"/>
              <a:ext cx="793750" cy="114300"/>
            </a:xfrm>
            <a:custGeom>
              <a:avLst/>
              <a:gdLst/>
              <a:ahLst/>
              <a:cxnLst/>
              <a:rect l="l" t="t" r="r" b="b"/>
              <a:pathLst>
                <a:path w="793750" h="114300">
                  <a:moveTo>
                    <a:pt x="793141" y="0"/>
                  </a:moveTo>
                  <a:lnTo>
                    <a:pt x="746254" y="14256"/>
                  </a:lnTo>
                  <a:lnTo>
                    <a:pt x="699366" y="28513"/>
                  </a:lnTo>
                  <a:lnTo>
                    <a:pt x="652479" y="42771"/>
                  </a:lnTo>
                  <a:lnTo>
                    <a:pt x="605591" y="57028"/>
                  </a:lnTo>
                  <a:lnTo>
                    <a:pt x="558704" y="71286"/>
                  </a:lnTo>
                  <a:lnTo>
                    <a:pt x="511817" y="85545"/>
                  </a:lnTo>
                  <a:lnTo>
                    <a:pt x="464930" y="99803"/>
                  </a:lnTo>
                  <a:lnTo>
                    <a:pt x="418044" y="114062"/>
                  </a:lnTo>
                  <a:lnTo>
                    <a:pt x="367218" y="113968"/>
                  </a:lnTo>
                  <a:lnTo>
                    <a:pt x="316394" y="113874"/>
                  </a:lnTo>
                  <a:lnTo>
                    <a:pt x="265571" y="113781"/>
                  </a:lnTo>
                  <a:lnTo>
                    <a:pt x="214749" y="113690"/>
                  </a:lnTo>
                  <a:lnTo>
                    <a:pt x="171799" y="91045"/>
                  </a:lnTo>
                  <a:lnTo>
                    <a:pt x="128848" y="68399"/>
                  </a:lnTo>
                  <a:lnTo>
                    <a:pt x="85898" y="45754"/>
                  </a:lnTo>
                  <a:lnTo>
                    <a:pt x="42948" y="23109"/>
                  </a:lnTo>
                  <a:lnTo>
                    <a:pt x="0" y="465"/>
                  </a:lnTo>
                  <a:lnTo>
                    <a:pt x="49570" y="436"/>
                  </a:lnTo>
                  <a:lnTo>
                    <a:pt x="99141" y="407"/>
                  </a:lnTo>
                  <a:lnTo>
                    <a:pt x="148713" y="379"/>
                  </a:lnTo>
                  <a:lnTo>
                    <a:pt x="198284" y="350"/>
                  </a:lnTo>
                  <a:lnTo>
                    <a:pt x="247855" y="321"/>
                  </a:lnTo>
                  <a:lnTo>
                    <a:pt x="297426" y="292"/>
                  </a:lnTo>
                  <a:lnTo>
                    <a:pt x="346998" y="263"/>
                  </a:lnTo>
                  <a:lnTo>
                    <a:pt x="396569" y="233"/>
                  </a:lnTo>
                  <a:lnTo>
                    <a:pt x="446140" y="204"/>
                  </a:lnTo>
                  <a:lnTo>
                    <a:pt x="495712" y="175"/>
                  </a:lnTo>
                  <a:lnTo>
                    <a:pt x="545283" y="146"/>
                  </a:lnTo>
                  <a:lnTo>
                    <a:pt x="594855" y="117"/>
                  </a:lnTo>
                  <a:lnTo>
                    <a:pt x="644426" y="87"/>
                  </a:lnTo>
                  <a:lnTo>
                    <a:pt x="693998" y="58"/>
                  </a:lnTo>
                  <a:lnTo>
                    <a:pt x="743569" y="29"/>
                  </a:lnTo>
                  <a:lnTo>
                    <a:pt x="793141" y="0"/>
                  </a:lnTo>
                  <a:close/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0" name="object 550" descr=""/>
            <p:cNvSpPr/>
            <p:nvPr/>
          </p:nvSpPr>
          <p:spPr>
            <a:xfrm>
              <a:off x="18604309" y="5820914"/>
              <a:ext cx="592455" cy="99695"/>
            </a:xfrm>
            <a:custGeom>
              <a:avLst/>
              <a:gdLst/>
              <a:ahLst/>
              <a:cxnLst/>
              <a:rect l="l" t="t" r="r" b="b"/>
              <a:pathLst>
                <a:path w="592455" h="99695">
                  <a:moveTo>
                    <a:pt x="592173" y="0"/>
                  </a:moveTo>
                  <a:lnTo>
                    <a:pt x="0" y="0"/>
                  </a:lnTo>
                  <a:lnTo>
                    <a:pt x="515220" y="99104"/>
                  </a:lnTo>
                  <a:lnTo>
                    <a:pt x="592173" y="0"/>
                  </a:lnTo>
                  <a:close/>
                </a:path>
              </a:pathLst>
            </a:custGeom>
            <a:solidFill>
              <a:srgbClr val="AFD46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1" name="object 551" descr=""/>
            <p:cNvSpPr/>
            <p:nvPr/>
          </p:nvSpPr>
          <p:spPr>
            <a:xfrm>
              <a:off x="18604309" y="5820914"/>
              <a:ext cx="592455" cy="99695"/>
            </a:xfrm>
            <a:custGeom>
              <a:avLst/>
              <a:gdLst/>
              <a:ahLst/>
              <a:cxnLst/>
              <a:rect l="l" t="t" r="r" b="b"/>
              <a:pathLst>
                <a:path w="592455" h="99695">
                  <a:moveTo>
                    <a:pt x="0" y="0"/>
                  </a:moveTo>
                  <a:lnTo>
                    <a:pt x="51522" y="9910"/>
                  </a:lnTo>
                  <a:lnTo>
                    <a:pt x="103045" y="19821"/>
                  </a:lnTo>
                  <a:lnTo>
                    <a:pt x="154568" y="29731"/>
                  </a:lnTo>
                  <a:lnTo>
                    <a:pt x="206090" y="39642"/>
                  </a:lnTo>
                  <a:lnTo>
                    <a:pt x="257612" y="49553"/>
                  </a:lnTo>
                  <a:lnTo>
                    <a:pt x="309135" y="59464"/>
                  </a:lnTo>
                  <a:lnTo>
                    <a:pt x="360656" y="69374"/>
                  </a:lnTo>
                  <a:lnTo>
                    <a:pt x="412178" y="79284"/>
                  </a:lnTo>
                  <a:lnTo>
                    <a:pt x="463699" y="89194"/>
                  </a:lnTo>
                  <a:lnTo>
                    <a:pt x="515220" y="99104"/>
                  </a:lnTo>
                  <a:lnTo>
                    <a:pt x="534459" y="74329"/>
                  </a:lnTo>
                  <a:lnTo>
                    <a:pt x="553698" y="49553"/>
                  </a:lnTo>
                  <a:lnTo>
                    <a:pt x="572936" y="24776"/>
                  </a:lnTo>
                  <a:lnTo>
                    <a:pt x="592173" y="0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2" name="object 552" descr=""/>
            <p:cNvSpPr/>
            <p:nvPr/>
          </p:nvSpPr>
          <p:spPr>
            <a:xfrm>
              <a:off x="19381654" y="5820913"/>
              <a:ext cx="120014" cy="8255"/>
            </a:xfrm>
            <a:custGeom>
              <a:avLst/>
              <a:gdLst/>
              <a:ahLst/>
              <a:cxnLst/>
              <a:rect l="l" t="t" r="r" b="b"/>
              <a:pathLst>
                <a:path w="120015" h="8254">
                  <a:moveTo>
                    <a:pt x="119650" y="0"/>
                  </a:moveTo>
                  <a:lnTo>
                    <a:pt x="0" y="0"/>
                  </a:lnTo>
                  <a:lnTo>
                    <a:pt x="119650" y="7708"/>
                  </a:lnTo>
                  <a:lnTo>
                    <a:pt x="119650" y="0"/>
                  </a:lnTo>
                  <a:close/>
                </a:path>
              </a:pathLst>
            </a:custGeom>
            <a:solidFill>
              <a:srgbClr val="FDDE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3" name="object 553" descr=""/>
            <p:cNvSpPr/>
            <p:nvPr/>
          </p:nvSpPr>
          <p:spPr>
            <a:xfrm>
              <a:off x="19381654" y="5820913"/>
              <a:ext cx="120014" cy="8255"/>
            </a:xfrm>
            <a:custGeom>
              <a:avLst/>
              <a:gdLst/>
              <a:ahLst/>
              <a:cxnLst/>
              <a:rect l="l" t="t" r="r" b="b"/>
              <a:pathLst>
                <a:path w="120015" h="8254">
                  <a:moveTo>
                    <a:pt x="119650" y="7708"/>
                  </a:moveTo>
                  <a:lnTo>
                    <a:pt x="89737" y="5780"/>
                  </a:lnTo>
                  <a:lnTo>
                    <a:pt x="59825" y="3853"/>
                  </a:lnTo>
                  <a:lnTo>
                    <a:pt x="29913" y="1925"/>
                  </a:lnTo>
                  <a:lnTo>
                    <a:pt x="0" y="0"/>
                  </a:lnTo>
                  <a:lnTo>
                    <a:pt x="119650" y="0"/>
                  </a:lnTo>
                  <a:lnTo>
                    <a:pt x="119650" y="7708"/>
                  </a:lnTo>
                  <a:close/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4" name="object 554" descr=""/>
            <p:cNvSpPr/>
            <p:nvPr/>
          </p:nvSpPr>
          <p:spPr>
            <a:xfrm>
              <a:off x="16632985" y="5818805"/>
              <a:ext cx="2869565" cy="1180465"/>
            </a:xfrm>
            <a:custGeom>
              <a:avLst/>
              <a:gdLst/>
              <a:ahLst/>
              <a:cxnLst/>
              <a:rect l="l" t="t" r="r" b="b"/>
              <a:pathLst>
                <a:path w="2869565" h="1180465">
                  <a:moveTo>
                    <a:pt x="0" y="0"/>
                  </a:moveTo>
                  <a:lnTo>
                    <a:pt x="27518" y="45078"/>
                  </a:lnTo>
                  <a:lnTo>
                    <a:pt x="55037" y="90156"/>
                  </a:lnTo>
                  <a:lnTo>
                    <a:pt x="82556" y="135233"/>
                  </a:lnTo>
                  <a:lnTo>
                    <a:pt x="110075" y="180311"/>
                  </a:lnTo>
                  <a:lnTo>
                    <a:pt x="137594" y="225389"/>
                  </a:lnTo>
                  <a:lnTo>
                    <a:pt x="143895" y="274963"/>
                  </a:lnTo>
                  <a:lnTo>
                    <a:pt x="150197" y="324537"/>
                  </a:lnTo>
                  <a:lnTo>
                    <a:pt x="156499" y="374112"/>
                  </a:lnTo>
                  <a:lnTo>
                    <a:pt x="162801" y="423688"/>
                  </a:lnTo>
                  <a:lnTo>
                    <a:pt x="169104" y="473264"/>
                  </a:lnTo>
                  <a:lnTo>
                    <a:pt x="175407" y="522840"/>
                  </a:lnTo>
                  <a:lnTo>
                    <a:pt x="181710" y="572416"/>
                  </a:lnTo>
                  <a:lnTo>
                    <a:pt x="188013" y="621993"/>
                  </a:lnTo>
                  <a:lnTo>
                    <a:pt x="231598" y="664071"/>
                  </a:lnTo>
                  <a:lnTo>
                    <a:pt x="275191" y="706149"/>
                  </a:lnTo>
                  <a:lnTo>
                    <a:pt x="289894" y="750646"/>
                  </a:lnTo>
                  <a:lnTo>
                    <a:pt x="304598" y="795142"/>
                  </a:lnTo>
                  <a:lnTo>
                    <a:pt x="319302" y="839638"/>
                  </a:lnTo>
                  <a:lnTo>
                    <a:pt x="334007" y="884135"/>
                  </a:lnTo>
                  <a:lnTo>
                    <a:pt x="348711" y="928631"/>
                  </a:lnTo>
                  <a:lnTo>
                    <a:pt x="363416" y="973127"/>
                  </a:lnTo>
                  <a:lnTo>
                    <a:pt x="363941" y="983529"/>
                  </a:lnTo>
                  <a:lnTo>
                    <a:pt x="364466" y="993928"/>
                  </a:lnTo>
                  <a:lnTo>
                    <a:pt x="364991" y="1004327"/>
                  </a:lnTo>
                  <a:lnTo>
                    <a:pt x="365517" y="1014725"/>
                  </a:lnTo>
                  <a:lnTo>
                    <a:pt x="413622" y="1031170"/>
                  </a:lnTo>
                  <a:lnTo>
                    <a:pt x="461728" y="1047615"/>
                  </a:lnTo>
                  <a:lnTo>
                    <a:pt x="509832" y="1064059"/>
                  </a:lnTo>
                  <a:lnTo>
                    <a:pt x="557937" y="1080504"/>
                  </a:lnTo>
                  <a:lnTo>
                    <a:pt x="606041" y="1096949"/>
                  </a:lnTo>
                  <a:lnTo>
                    <a:pt x="657298" y="1101012"/>
                  </a:lnTo>
                  <a:lnTo>
                    <a:pt x="708555" y="1105075"/>
                  </a:lnTo>
                  <a:lnTo>
                    <a:pt x="759811" y="1109138"/>
                  </a:lnTo>
                  <a:lnTo>
                    <a:pt x="811068" y="1113200"/>
                  </a:lnTo>
                  <a:lnTo>
                    <a:pt x="862325" y="1117263"/>
                  </a:lnTo>
                  <a:lnTo>
                    <a:pt x="912478" y="1132980"/>
                  </a:lnTo>
                  <a:lnTo>
                    <a:pt x="962632" y="1148700"/>
                  </a:lnTo>
                  <a:lnTo>
                    <a:pt x="1012786" y="1164420"/>
                  </a:lnTo>
                  <a:lnTo>
                    <a:pt x="1062941" y="1180141"/>
                  </a:lnTo>
                  <a:lnTo>
                    <a:pt x="1112042" y="1160550"/>
                  </a:lnTo>
                  <a:lnTo>
                    <a:pt x="1161145" y="1140961"/>
                  </a:lnTo>
                  <a:lnTo>
                    <a:pt x="1210248" y="1121374"/>
                  </a:lnTo>
                  <a:lnTo>
                    <a:pt x="1259351" y="1101786"/>
                  </a:lnTo>
                  <a:lnTo>
                    <a:pt x="1311288" y="1064149"/>
                  </a:lnTo>
                  <a:lnTo>
                    <a:pt x="1358958" y="1030923"/>
                  </a:lnTo>
                  <a:lnTo>
                    <a:pt x="1402217" y="1001918"/>
                  </a:lnTo>
                  <a:lnTo>
                    <a:pt x="1440920" y="976941"/>
                  </a:lnTo>
                  <a:lnTo>
                    <a:pt x="1474922" y="955800"/>
                  </a:lnTo>
                  <a:lnTo>
                    <a:pt x="1535600" y="919991"/>
                  </a:lnTo>
                  <a:lnTo>
                    <a:pt x="1599634" y="883735"/>
                  </a:lnTo>
                  <a:lnTo>
                    <a:pt x="1661115" y="849422"/>
                  </a:lnTo>
                  <a:lnTo>
                    <a:pt x="1715446" y="819916"/>
                  </a:lnTo>
                  <a:lnTo>
                    <a:pt x="1750544" y="802180"/>
                  </a:lnTo>
                  <a:lnTo>
                    <a:pt x="1763096" y="795957"/>
                  </a:lnTo>
                  <a:lnTo>
                    <a:pt x="1814537" y="769357"/>
                  </a:lnTo>
                  <a:lnTo>
                    <a:pt x="1859090" y="744842"/>
                  </a:lnTo>
                  <a:lnTo>
                    <a:pt x="1885874" y="738796"/>
                  </a:lnTo>
                  <a:lnTo>
                    <a:pt x="1912658" y="732750"/>
                  </a:lnTo>
                  <a:lnTo>
                    <a:pt x="1939442" y="726705"/>
                  </a:lnTo>
                  <a:lnTo>
                    <a:pt x="1966226" y="720659"/>
                  </a:lnTo>
                  <a:lnTo>
                    <a:pt x="2486144" y="720659"/>
                  </a:lnTo>
                  <a:lnTo>
                    <a:pt x="2516076" y="687527"/>
                  </a:lnTo>
                  <a:lnTo>
                    <a:pt x="2546011" y="654396"/>
                  </a:lnTo>
                  <a:lnTo>
                    <a:pt x="2575947" y="621266"/>
                  </a:lnTo>
                  <a:lnTo>
                    <a:pt x="2605884" y="588138"/>
                  </a:lnTo>
                  <a:lnTo>
                    <a:pt x="2655773" y="586199"/>
                  </a:lnTo>
                  <a:lnTo>
                    <a:pt x="2705666" y="584265"/>
                  </a:lnTo>
                  <a:lnTo>
                    <a:pt x="2758177" y="499138"/>
                  </a:lnTo>
                  <a:lnTo>
                    <a:pt x="2786012" y="501317"/>
                  </a:lnTo>
                  <a:lnTo>
                    <a:pt x="2813846" y="503494"/>
                  </a:lnTo>
                  <a:lnTo>
                    <a:pt x="2841681" y="505670"/>
                  </a:lnTo>
                  <a:lnTo>
                    <a:pt x="2869518" y="507844"/>
                  </a:lnTo>
                </a:path>
              </a:pathLst>
            </a:custGeom>
            <a:ln w="10032">
              <a:solidFill>
                <a:srgbClr val="ED1C2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5" name="object 555" descr=""/>
            <p:cNvSpPr/>
            <p:nvPr/>
          </p:nvSpPr>
          <p:spPr>
            <a:xfrm>
              <a:off x="19502502" y="6965978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 h="0">
                  <a:moveTo>
                    <a:pt x="9001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6" name="object 556" descr=""/>
            <p:cNvSpPr/>
            <p:nvPr/>
          </p:nvSpPr>
          <p:spPr>
            <a:xfrm>
              <a:off x="19502502" y="6884360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 h="0">
                  <a:moveTo>
                    <a:pt x="9001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7" name="object 557" descr=""/>
            <p:cNvSpPr/>
            <p:nvPr/>
          </p:nvSpPr>
          <p:spPr>
            <a:xfrm>
              <a:off x="19502502" y="6803467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 h="0">
                  <a:moveTo>
                    <a:pt x="9001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8" name="object 558" descr=""/>
            <p:cNvSpPr/>
            <p:nvPr/>
          </p:nvSpPr>
          <p:spPr>
            <a:xfrm>
              <a:off x="19502502" y="6722574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 h="0">
                  <a:moveTo>
                    <a:pt x="9001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9" name="object 559" descr=""/>
            <p:cNvSpPr/>
            <p:nvPr/>
          </p:nvSpPr>
          <p:spPr>
            <a:xfrm>
              <a:off x="19502502" y="6641682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 h="0">
                  <a:moveTo>
                    <a:pt x="9001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0" name="object 560" descr=""/>
            <p:cNvSpPr/>
            <p:nvPr/>
          </p:nvSpPr>
          <p:spPr>
            <a:xfrm>
              <a:off x="19502502" y="6560789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 h="0">
                  <a:moveTo>
                    <a:pt x="9001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1" name="object 561" descr=""/>
            <p:cNvSpPr/>
            <p:nvPr/>
          </p:nvSpPr>
          <p:spPr>
            <a:xfrm>
              <a:off x="19502502" y="6479896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 h="0">
                  <a:moveTo>
                    <a:pt x="9001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2" name="object 562" descr=""/>
            <p:cNvSpPr/>
            <p:nvPr/>
          </p:nvSpPr>
          <p:spPr>
            <a:xfrm>
              <a:off x="19502502" y="6403357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 h="0">
                  <a:moveTo>
                    <a:pt x="9001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3" name="object 563" descr=""/>
            <p:cNvSpPr/>
            <p:nvPr/>
          </p:nvSpPr>
          <p:spPr>
            <a:xfrm>
              <a:off x="19502502" y="6322463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 h="0">
                  <a:moveTo>
                    <a:pt x="9001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4" name="object 564" descr=""/>
            <p:cNvSpPr/>
            <p:nvPr/>
          </p:nvSpPr>
          <p:spPr>
            <a:xfrm>
              <a:off x="19502945" y="6241737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 h="0">
                  <a:moveTo>
                    <a:pt x="9001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5" name="object 565" descr=""/>
            <p:cNvSpPr/>
            <p:nvPr/>
          </p:nvSpPr>
          <p:spPr>
            <a:xfrm>
              <a:off x="19502945" y="6161011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 h="0">
                  <a:moveTo>
                    <a:pt x="9001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6" name="object 566" descr=""/>
            <p:cNvSpPr/>
            <p:nvPr/>
          </p:nvSpPr>
          <p:spPr>
            <a:xfrm>
              <a:off x="19502945" y="6079710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 h="0">
                  <a:moveTo>
                    <a:pt x="9001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7" name="object 567" descr=""/>
            <p:cNvSpPr/>
            <p:nvPr/>
          </p:nvSpPr>
          <p:spPr>
            <a:xfrm>
              <a:off x="19502945" y="5998409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 h="0">
                  <a:moveTo>
                    <a:pt x="9001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8" name="object 568" descr=""/>
            <p:cNvSpPr/>
            <p:nvPr/>
          </p:nvSpPr>
          <p:spPr>
            <a:xfrm>
              <a:off x="19502945" y="5917516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 h="0">
                  <a:moveTo>
                    <a:pt x="9001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9" name="object 569" descr=""/>
            <p:cNvSpPr/>
            <p:nvPr/>
          </p:nvSpPr>
          <p:spPr>
            <a:xfrm>
              <a:off x="19502945" y="5836624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 h="0">
                  <a:moveTo>
                    <a:pt x="9001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70" name="object 570" descr=""/>
          <p:cNvSpPr txBox="1"/>
          <p:nvPr/>
        </p:nvSpPr>
        <p:spPr>
          <a:xfrm>
            <a:off x="19521964" y="6439321"/>
            <a:ext cx="78740" cy="7366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14"/>
              </a:spcBef>
            </a:pPr>
            <a:r>
              <a:rPr dirty="0" sz="300" spc="-25">
                <a:solidFill>
                  <a:srgbClr val="231F20"/>
                </a:solidFill>
                <a:latin typeface="Times New Roman"/>
                <a:cs typeface="Times New Roman"/>
              </a:rPr>
              <a:t>100</a:t>
            </a:r>
            <a:endParaRPr sz="300">
              <a:latin typeface="Times New Roman"/>
              <a:cs typeface="Times New Roman"/>
            </a:endParaRPr>
          </a:p>
        </p:txBody>
      </p:sp>
      <p:sp>
        <p:nvSpPr>
          <p:cNvPr id="571" name="object 571" descr=""/>
          <p:cNvSpPr txBox="1"/>
          <p:nvPr/>
        </p:nvSpPr>
        <p:spPr>
          <a:xfrm>
            <a:off x="19518954" y="6843986"/>
            <a:ext cx="78740" cy="7366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14"/>
              </a:spcBef>
            </a:pPr>
            <a:r>
              <a:rPr dirty="0" sz="300" spc="-25">
                <a:solidFill>
                  <a:srgbClr val="231F20"/>
                </a:solidFill>
                <a:latin typeface="Times New Roman"/>
                <a:cs typeface="Times New Roman"/>
              </a:rPr>
              <a:t>150</a:t>
            </a:r>
            <a:endParaRPr sz="300">
              <a:latin typeface="Times New Roman"/>
              <a:cs typeface="Times New Roman"/>
            </a:endParaRPr>
          </a:p>
        </p:txBody>
      </p:sp>
      <p:sp>
        <p:nvSpPr>
          <p:cNvPr id="572" name="object 572" descr=""/>
          <p:cNvSpPr txBox="1"/>
          <p:nvPr/>
        </p:nvSpPr>
        <p:spPr>
          <a:xfrm>
            <a:off x="19574839" y="6370328"/>
            <a:ext cx="69850" cy="267335"/>
          </a:xfrm>
          <a:prstGeom prst="rect">
            <a:avLst/>
          </a:prstGeom>
        </p:spPr>
        <p:txBody>
          <a:bodyPr wrap="square" lIns="0" tIns="952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300" spc="-20">
                <a:solidFill>
                  <a:srgbClr val="231F20"/>
                </a:solidFill>
                <a:latin typeface="Times New Roman"/>
                <a:cs typeface="Times New Roman"/>
              </a:rPr>
              <a:t>Temperature</a:t>
            </a:r>
            <a:r>
              <a:rPr dirty="0" sz="300" spc="8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300" spc="-25">
                <a:solidFill>
                  <a:srgbClr val="231F20"/>
                </a:solidFill>
                <a:latin typeface="Times New Roman"/>
                <a:cs typeface="Times New Roman"/>
              </a:rPr>
              <a:t>(C)</a:t>
            </a:r>
            <a:endParaRPr sz="300">
              <a:latin typeface="Times New Roman"/>
              <a:cs typeface="Times New Roman"/>
            </a:endParaRPr>
          </a:p>
        </p:txBody>
      </p:sp>
      <p:sp>
        <p:nvSpPr>
          <p:cNvPr id="573" name="object 573" descr=""/>
          <p:cNvSpPr/>
          <p:nvPr/>
        </p:nvSpPr>
        <p:spPr>
          <a:xfrm>
            <a:off x="19502501" y="5836622"/>
            <a:ext cx="9525" cy="0"/>
          </a:xfrm>
          <a:custGeom>
            <a:avLst/>
            <a:gdLst/>
            <a:ahLst/>
            <a:cxnLst/>
            <a:rect l="l" t="t" r="r" b="b"/>
            <a:pathLst>
              <a:path w="9525" h="0">
                <a:moveTo>
                  <a:pt x="9001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74" name="object 574" descr=""/>
          <p:cNvSpPr txBox="1"/>
          <p:nvPr/>
        </p:nvSpPr>
        <p:spPr>
          <a:xfrm rot="660000">
            <a:off x="18619561" y="6102696"/>
            <a:ext cx="149629" cy="50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380"/>
              </a:lnSpc>
            </a:pPr>
            <a:r>
              <a:rPr dirty="0" sz="400" spc="-20">
                <a:solidFill>
                  <a:srgbClr val="231F20"/>
                </a:solidFill>
                <a:latin typeface="Myriad Pro"/>
                <a:cs typeface="Myriad Pro"/>
              </a:rPr>
              <a:t>Rustler</a:t>
            </a:r>
            <a:endParaRPr sz="400">
              <a:latin typeface="Myriad Pro"/>
              <a:cs typeface="Myriad Pro"/>
            </a:endParaRPr>
          </a:p>
        </p:txBody>
      </p:sp>
      <p:sp>
        <p:nvSpPr>
          <p:cNvPr id="575" name="object 575" descr=""/>
          <p:cNvSpPr txBox="1"/>
          <p:nvPr/>
        </p:nvSpPr>
        <p:spPr>
          <a:xfrm rot="600000">
            <a:off x="18604040" y="6371772"/>
            <a:ext cx="536385" cy="50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395"/>
              </a:lnSpc>
            </a:pPr>
            <a:r>
              <a:rPr dirty="0" sz="400" spc="-20">
                <a:solidFill>
                  <a:srgbClr val="231F20"/>
                </a:solidFill>
                <a:latin typeface="Myriad Pro"/>
                <a:cs typeface="Myriad Pro"/>
              </a:rPr>
              <a:t>Delaware</a:t>
            </a:r>
            <a:r>
              <a:rPr dirty="0" sz="400" spc="45">
                <a:solidFill>
                  <a:srgbClr val="231F20"/>
                </a:solidFill>
                <a:latin typeface="Myriad Pro"/>
                <a:cs typeface="Myriad Pro"/>
              </a:rPr>
              <a:t> </a:t>
            </a:r>
            <a:r>
              <a:rPr dirty="0" sz="400" spc="-20">
                <a:solidFill>
                  <a:srgbClr val="231F20"/>
                </a:solidFill>
                <a:latin typeface="Myriad Pro"/>
                <a:cs typeface="Myriad Pro"/>
              </a:rPr>
              <a:t>Mountain</a:t>
            </a:r>
            <a:r>
              <a:rPr dirty="0" sz="400" spc="45">
                <a:solidFill>
                  <a:srgbClr val="231F20"/>
                </a:solidFill>
                <a:latin typeface="Myriad Pro"/>
                <a:cs typeface="Myriad Pro"/>
              </a:rPr>
              <a:t> </a:t>
            </a:r>
            <a:r>
              <a:rPr dirty="0" sz="400" spc="-20">
                <a:solidFill>
                  <a:srgbClr val="231F20"/>
                </a:solidFill>
                <a:latin typeface="Myriad Pro"/>
                <a:cs typeface="Myriad Pro"/>
              </a:rPr>
              <a:t>Group</a:t>
            </a:r>
            <a:endParaRPr sz="400">
              <a:latin typeface="Myriad Pro"/>
              <a:cs typeface="Myriad Pro"/>
            </a:endParaRPr>
          </a:p>
        </p:txBody>
      </p:sp>
      <p:sp>
        <p:nvSpPr>
          <p:cNvPr id="576" name="object 576" descr=""/>
          <p:cNvSpPr txBox="1"/>
          <p:nvPr/>
        </p:nvSpPr>
        <p:spPr>
          <a:xfrm rot="420000">
            <a:off x="18605560" y="6393311"/>
            <a:ext cx="149629" cy="50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390"/>
              </a:lnSpc>
            </a:pPr>
            <a:r>
              <a:rPr dirty="0" sz="400" spc="-25">
                <a:solidFill>
                  <a:srgbClr val="231F20"/>
                </a:solidFill>
                <a:latin typeface="Myriad Pro"/>
                <a:cs typeface="Myriad Pro"/>
              </a:rPr>
              <a:t>Avalon</a:t>
            </a:r>
            <a:endParaRPr sz="400">
              <a:latin typeface="Myriad Pro"/>
              <a:cs typeface="Myriad Pro"/>
            </a:endParaRPr>
          </a:p>
        </p:txBody>
      </p:sp>
      <p:sp>
        <p:nvSpPr>
          <p:cNvPr id="577" name="object 577" descr=""/>
          <p:cNvSpPr txBox="1"/>
          <p:nvPr/>
        </p:nvSpPr>
        <p:spPr>
          <a:xfrm rot="600000">
            <a:off x="18615183" y="6523016"/>
            <a:ext cx="272000" cy="50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395"/>
              </a:lnSpc>
            </a:pPr>
            <a:r>
              <a:rPr dirty="0" sz="400" spc="-20">
                <a:solidFill>
                  <a:srgbClr val="231F20"/>
                </a:solidFill>
                <a:latin typeface="Myriad Pro"/>
                <a:cs typeface="Myriad Pro"/>
              </a:rPr>
              <a:t>Bone</a:t>
            </a:r>
            <a:r>
              <a:rPr dirty="0" sz="400" spc="10">
                <a:solidFill>
                  <a:srgbClr val="231F20"/>
                </a:solidFill>
                <a:latin typeface="Myriad Pro"/>
                <a:cs typeface="Myriad Pro"/>
              </a:rPr>
              <a:t> </a:t>
            </a:r>
            <a:r>
              <a:rPr dirty="0" sz="400" spc="-20">
                <a:solidFill>
                  <a:srgbClr val="231F20"/>
                </a:solidFill>
                <a:latin typeface="Myriad Pro"/>
                <a:cs typeface="Myriad Pro"/>
              </a:rPr>
              <a:t>Springs</a:t>
            </a:r>
            <a:endParaRPr sz="400">
              <a:latin typeface="Myriad Pro"/>
              <a:cs typeface="Myriad Pro"/>
            </a:endParaRPr>
          </a:p>
        </p:txBody>
      </p:sp>
      <p:sp>
        <p:nvSpPr>
          <p:cNvPr id="578" name="object 578" descr=""/>
          <p:cNvSpPr txBox="1"/>
          <p:nvPr/>
        </p:nvSpPr>
        <p:spPr>
          <a:xfrm rot="600000">
            <a:off x="18609360" y="6668793"/>
            <a:ext cx="209917" cy="50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395"/>
              </a:lnSpc>
            </a:pPr>
            <a:r>
              <a:rPr dirty="0" sz="400" spc="-25">
                <a:solidFill>
                  <a:srgbClr val="231F20"/>
                </a:solidFill>
                <a:latin typeface="Myriad Pro"/>
                <a:cs typeface="Myriad Pro"/>
              </a:rPr>
              <a:t>Wolfcamp</a:t>
            </a:r>
            <a:endParaRPr sz="400">
              <a:latin typeface="Myriad Pro"/>
              <a:cs typeface="Myriad Pro"/>
            </a:endParaRPr>
          </a:p>
        </p:txBody>
      </p:sp>
      <p:sp>
        <p:nvSpPr>
          <p:cNvPr id="579" name="object 579" descr=""/>
          <p:cNvSpPr txBox="1"/>
          <p:nvPr/>
        </p:nvSpPr>
        <p:spPr>
          <a:xfrm rot="660000">
            <a:off x="18608934" y="6724696"/>
            <a:ext cx="114449" cy="50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390"/>
              </a:lnSpc>
            </a:pPr>
            <a:r>
              <a:rPr dirty="0" sz="400" spc="-25">
                <a:solidFill>
                  <a:srgbClr val="231F20"/>
                </a:solidFill>
                <a:latin typeface="Myriad Pro"/>
                <a:cs typeface="Myriad Pro"/>
              </a:rPr>
              <a:t>Cline</a:t>
            </a:r>
            <a:endParaRPr sz="400">
              <a:latin typeface="Myriad Pro"/>
              <a:cs typeface="Myriad Pro"/>
            </a:endParaRPr>
          </a:p>
        </p:txBody>
      </p:sp>
      <p:sp>
        <p:nvSpPr>
          <p:cNvPr id="580" name="object 580" descr=""/>
          <p:cNvSpPr txBox="1"/>
          <p:nvPr/>
        </p:nvSpPr>
        <p:spPr>
          <a:xfrm rot="600000">
            <a:off x="18613784" y="6840635"/>
            <a:ext cx="150826" cy="50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390"/>
              </a:lnSpc>
            </a:pPr>
            <a:r>
              <a:rPr dirty="0" sz="400" spc="-25">
                <a:solidFill>
                  <a:srgbClr val="231F20"/>
                </a:solidFill>
                <a:latin typeface="Myriad Pro"/>
                <a:cs typeface="Myriad Pro"/>
              </a:rPr>
              <a:t>Strawn</a:t>
            </a:r>
            <a:endParaRPr sz="400">
              <a:latin typeface="Myriad Pro"/>
              <a:cs typeface="Myriad Pro"/>
            </a:endParaRPr>
          </a:p>
        </p:txBody>
      </p:sp>
      <p:grpSp>
        <p:nvGrpSpPr>
          <p:cNvPr id="581" name="object 581" descr=""/>
          <p:cNvGrpSpPr/>
          <p:nvPr/>
        </p:nvGrpSpPr>
        <p:grpSpPr>
          <a:xfrm>
            <a:off x="16508356" y="6370775"/>
            <a:ext cx="249554" cy="193040"/>
            <a:chOff x="16508356" y="6370775"/>
            <a:chExt cx="249554" cy="193040"/>
          </a:xfrm>
        </p:grpSpPr>
        <p:sp>
          <p:nvSpPr>
            <p:cNvPr id="582" name="object 582" descr=""/>
            <p:cNvSpPr/>
            <p:nvPr/>
          </p:nvSpPr>
          <p:spPr>
            <a:xfrm>
              <a:off x="16509628" y="6372045"/>
              <a:ext cx="247015" cy="190500"/>
            </a:xfrm>
            <a:custGeom>
              <a:avLst/>
              <a:gdLst/>
              <a:ahLst/>
              <a:cxnLst/>
              <a:rect l="l" t="t" r="r" b="b"/>
              <a:pathLst>
                <a:path w="247015" h="190500">
                  <a:moveTo>
                    <a:pt x="246690" y="0"/>
                  </a:moveTo>
                  <a:lnTo>
                    <a:pt x="0" y="0"/>
                  </a:lnTo>
                  <a:lnTo>
                    <a:pt x="0" y="190224"/>
                  </a:lnTo>
                  <a:lnTo>
                    <a:pt x="246690" y="190224"/>
                  </a:lnTo>
                  <a:lnTo>
                    <a:pt x="24669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3" name="object 583" descr=""/>
            <p:cNvSpPr/>
            <p:nvPr/>
          </p:nvSpPr>
          <p:spPr>
            <a:xfrm>
              <a:off x="16509626" y="6372045"/>
              <a:ext cx="247015" cy="190500"/>
            </a:xfrm>
            <a:custGeom>
              <a:avLst/>
              <a:gdLst/>
              <a:ahLst/>
              <a:cxnLst/>
              <a:rect l="l" t="t" r="r" b="b"/>
              <a:pathLst>
                <a:path w="247015" h="190500">
                  <a:moveTo>
                    <a:pt x="246690" y="190224"/>
                  </a:moveTo>
                  <a:lnTo>
                    <a:pt x="0" y="190224"/>
                  </a:lnTo>
                  <a:lnTo>
                    <a:pt x="0" y="0"/>
                  </a:lnTo>
                  <a:lnTo>
                    <a:pt x="246690" y="0"/>
                  </a:lnTo>
                  <a:lnTo>
                    <a:pt x="246690" y="190224"/>
                  </a:lnTo>
                  <a:close/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84" name="object 584" descr=""/>
          <p:cNvSpPr txBox="1"/>
          <p:nvPr/>
        </p:nvSpPr>
        <p:spPr>
          <a:xfrm>
            <a:off x="16527414" y="6357797"/>
            <a:ext cx="224790" cy="2063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4604" marR="5080" indent="-15240">
              <a:lnSpc>
                <a:spcPct val="100000"/>
              </a:lnSpc>
              <a:spcBef>
                <a:spcPts val="95"/>
              </a:spcBef>
            </a:pPr>
            <a:r>
              <a:rPr dirty="0" sz="400" spc="-20">
                <a:solidFill>
                  <a:srgbClr val="231F20"/>
                </a:solidFill>
                <a:latin typeface="Myriad Pro"/>
                <a:cs typeface="Myriad Pro"/>
              </a:rPr>
              <a:t>Marathon-</a:t>
            </a:r>
            <a:r>
              <a:rPr dirty="0" sz="400" spc="500">
                <a:solidFill>
                  <a:srgbClr val="231F20"/>
                </a:solidFill>
                <a:latin typeface="Myriad Pro"/>
                <a:cs typeface="Myriad Pro"/>
              </a:rPr>
              <a:t> </a:t>
            </a:r>
            <a:r>
              <a:rPr dirty="0" sz="400" spc="-10">
                <a:solidFill>
                  <a:srgbClr val="231F20"/>
                </a:solidFill>
                <a:latin typeface="Myriad Pro"/>
                <a:cs typeface="Myriad Pro"/>
              </a:rPr>
              <a:t>Ouachita</a:t>
            </a:r>
            <a:r>
              <a:rPr dirty="0" sz="400" spc="500">
                <a:solidFill>
                  <a:srgbClr val="231F20"/>
                </a:solidFill>
                <a:latin typeface="Myriad Pro"/>
                <a:cs typeface="Myriad Pro"/>
              </a:rPr>
              <a:t> </a:t>
            </a:r>
            <a:r>
              <a:rPr dirty="0" sz="400" spc="-10">
                <a:solidFill>
                  <a:srgbClr val="231F20"/>
                </a:solidFill>
                <a:latin typeface="Myriad Pro"/>
                <a:cs typeface="Myriad Pro"/>
              </a:rPr>
              <a:t>Orogeny</a:t>
            </a:r>
            <a:endParaRPr sz="400">
              <a:latin typeface="Myriad Pro"/>
              <a:cs typeface="Myriad Pro"/>
            </a:endParaRPr>
          </a:p>
        </p:txBody>
      </p:sp>
      <p:grpSp>
        <p:nvGrpSpPr>
          <p:cNvPr id="585" name="object 585" descr=""/>
          <p:cNvGrpSpPr/>
          <p:nvPr/>
        </p:nvGrpSpPr>
        <p:grpSpPr>
          <a:xfrm>
            <a:off x="17048086" y="6348121"/>
            <a:ext cx="337185" cy="118745"/>
            <a:chOff x="17048086" y="6348121"/>
            <a:chExt cx="337185" cy="118745"/>
          </a:xfrm>
        </p:grpSpPr>
        <p:sp>
          <p:nvSpPr>
            <p:cNvPr id="586" name="object 586" descr=""/>
            <p:cNvSpPr/>
            <p:nvPr/>
          </p:nvSpPr>
          <p:spPr>
            <a:xfrm>
              <a:off x="17049357" y="6349391"/>
              <a:ext cx="334645" cy="116205"/>
            </a:xfrm>
            <a:custGeom>
              <a:avLst/>
              <a:gdLst/>
              <a:ahLst/>
              <a:cxnLst/>
              <a:rect l="l" t="t" r="r" b="b"/>
              <a:pathLst>
                <a:path w="334644" h="116204">
                  <a:moveTo>
                    <a:pt x="334253" y="0"/>
                  </a:moveTo>
                  <a:lnTo>
                    <a:pt x="0" y="0"/>
                  </a:lnTo>
                  <a:lnTo>
                    <a:pt x="0" y="116157"/>
                  </a:lnTo>
                  <a:lnTo>
                    <a:pt x="334253" y="116157"/>
                  </a:lnTo>
                  <a:lnTo>
                    <a:pt x="33425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7" name="object 587" descr=""/>
            <p:cNvSpPr/>
            <p:nvPr/>
          </p:nvSpPr>
          <p:spPr>
            <a:xfrm>
              <a:off x="17049356" y="6349391"/>
              <a:ext cx="334645" cy="116205"/>
            </a:xfrm>
            <a:custGeom>
              <a:avLst/>
              <a:gdLst/>
              <a:ahLst/>
              <a:cxnLst/>
              <a:rect l="l" t="t" r="r" b="b"/>
              <a:pathLst>
                <a:path w="334644" h="116204">
                  <a:moveTo>
                    <a:pt x="334253" y="116157"/>
                  </a:moveTo>
                  <a:lnTo>
                    <a:pt x="0" y="116157"/>
                  </a:lnTo>
                  <a:lnTo>
                    <a:pt x="0" y="0"/>
                  </a:lnTo>
                  <a:lnTo>
                    <a:pt x="334253" y="0"/>
                  </a:lnTo>
                  <a:lnTo>
                    <a:pt x="334253" y="116157"/>
                  </a:lnTo>
                  <a:close/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88" name="object 588" descr=""/>
          <p:cNvSpPr txBox="1"/>
          <p:nvPr/>
        </p:nvSpPr>
        <p:spPr>
          <a:xfrm>
            <a:off x="17051139" y="6335138"/>
            <a:ext cx="339725" cy="1460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52069" marR="5080" indent="-52705">
              <a:lnSpc>
                <a:spcPct val="100000"/>
              </a:lnSpc>
              <a:spcBef>
                <a:spcPts val="95"/>
              </a:spcBef>
            </a:pPr>
            <a:r>
              <a:rPr dirty="0" sz="400" spc="-20">
                <a:solidFill>
                  <a:srgbClr val="231F20"/>
                </a:solidFill>
                <a:latin typeface="Myriad Pro"/>
                <a:cs typeface="Myriad Pro"/>
              </a:rPr>
              <a:t>Passive/Thermal</a:t>
            </a:r>
            <a:r>
              <a:rPr dirty="0" sz="400" spc="500">
                <a:solidFill>
                  <a:srgbClr val="231F20"/>
                </a:solidFill>
                <a:latin typeface="Myriad Pro"/>
                <a:cs typeface="Myriad Pro"/>
              </a:rPr>
              <a:t> </a:t>
            </a:r>
            <a:r>
              <a:rPr dirty="0" sz="400" spc="-10">
                <a:solidFill>
                  <a:srgbClr val="231F20"/>
                </a:solidFill>
                <a:latin typeface="Myriad Pro"/>
                <a:cs typeface="Myriad Pro"/>
              </a:rPr>
              <a:t>Subsidence</a:t>
            </a:r>
            <a:endParaRPr sz="400">
              <a:latin typeface="Myriad Pro"/>
              <a:cs typeface="Myriad Pro"/>
            </a:endParaRPr>
          </a:p>
        </p:txBody>
      </p:sp>
      <p:sp>
        <p:nvSpPr>
          <p:cNvPr id="589" name="object 589" descr=""/>
          <p:cNvSpPr txBox="1"/>
          <p:nvPr/>
        </p:nvSpPr>
        <p:spPr>
          <a:xfrm>
            <a:off x="17584753" y="6325551"/>
            <a:ext cx="305435" cy="112395"/>
          </a:xfrm>
          <a:prstGeom prst="rect">
            <a:avLst/>
          </a:prstGeom>
          <a:solidFill>
            <a:srgbClr val="FFFFFF"/>
          </a:solidFill>
          <a:ln w="3175">
            <a:solidFill>
              <a:srgbClr val="231F2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algn="ctr" marL="1270">
              <a:lnSpc>
                <a:spcPts val="409"/>
              </a:lnSpc>
            </a:pPr>
            <a:r>
              <a:rPr dirty="0" sz="400" spc="-20">
                <a:solidFill>
                  <a:srgbClr val="231F20"/>
                </a:solidFill>
                <a:latin typeface="Myriad Pro"/>
                <a:cs typeface="Myriad Pro"/>
              </a:rPr>
              <a:t>Gulf</a:t>
            </a:r>
            <a:r>
              <a:rPr dirty="0" sz="400" spc="10">
                <a:solidFill>
                  <a:srgbClr val="231F20"/>
                </a:solidFill>
                <a:latin typeface="Myriad Pro"/>
                <a:cs typeface="Myriad Pro"/>
              </a:rPr>
              <a:t> </a:t>
            </a:r>
            <a:r>
              <a:rPr dirty="0" sz="400" spc="-10">
                <a:solidFill>
                  <a:srgbClr val="231F20"/>
                </a:solidFill>
                <a:latin typeface="Myriad Pro"/>
                <a:cs typeface="Myriad Pro"/>
              </a:rPr>
              <a:t>of</a:t>
            </a:r>
            <a:r>
              <a:rPr dirty="0" sz="400" spc="10">
                <a:solidFill>
                  <a:srgbClr val="231F20"/>
                </a:solidFill>
                <a:latin typeface="Myriad Pro"/>
                <a:cs typeface="Myriad Pro"/>
              </a:rPr>
              <a:t> </a:t>
            </a:r>
            <a:r>
              <a:rPr dirty="0" sz="400" spc="-10">
                <a:solidFill>
                  <a:srgbClr val="231F20"/>
                </a:solidFill>
                <a:latin typeface="Myriad Pro"/>
                <a:cs typeface="Myriad Pro"/>
              </a:rPr>
              <a:t>Mexico</a:t>
            </a:r>
            <a:endParaRPr sz="400">
              <a:latin typeface="Myriad Pro"/>
              <a:cs typeface="Myriad Pro"/>
            </a:endParaRPr>
          </a:p>
          <a:p>
            <a:pPr algn="ctr" marL="1270">
              <a:lnSpc>
                <a:spcPts val="475"/>
              </a:lnSpc>
            </a:pPr>
            <a:r>
              <a:rPr dirty="0" sz="400" spc="-10">
                <a:solidFill>
                  <a:srgbClr val="231F20"/>
                </a:solidFill>
                <a:latin typeface="Myriad Pro"/>
                <a:cs typeface="Myriad Pro"/>
              </a:rPr>
              <a:t>Rifting</a:t>
            </a:r>
            <a:endParaRPr sz="400">
              <a:latin typeface="Myriad Pro"/>
              <a:cs typeface="Myriad Pro"/>
            </a:endParaRPr>
          </a:p>
        </p:txBody>
      </p:sp>
      <p:sp>
        <p:nvSpPr>
          <p:cNvPr id="590" name="object 590" descr=""/>
          <p:cNvSpPr txBox="1"/>
          <p:nvPr/>
        </p:nvSpPr>
        <p:spPr>
          <a:xfrm>
            <a:off x="18748999" y="6196614"/>
            <a:ext cx="389890" cy="56515"/>
          </a:xfrm>
          <a:prstGeom prst="rect">
            <a:avLst/>
          </a:prstGeom>
          <a:solidFill>
            <a:srgbClr val="FFFFFF"/>
          </a:solidFill>
          <a:ln w="3175">
            <a:solidFill>
              <a:srgbClr val="231F2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7620">
              <a:lnSpc>
                <a:spcPts val="405"/>
              </a:lnSpc>
            </a:pPr>
            <a:r>
              <a:rPr dirty="0" sz="400" spc="-10">
                <a:solidFill>
                  <a:srgbClr val="231F20"/>
                </a:solidFill>
                <a:latin typeface="Myriad Pro"/>
                <a:cs typeface="Myriad Pro"/>
              </a:rPr>
              <a:t>Laramide</a:t>
            </a:r>
            <a:r>
              <a:rPr dirty="0" sz="400">
                <a:solidFill>
                  <a:srgbClr val="231F20"/>
                </a:solidFill>
                <a:latin typeface="Myriad Pro"/>
                <a:cs typeface="Myriad Pro"/>
              </a:rPr>
              <a:t> </a:t>
            </a:r>
            <a:r>
              <a:rPr dirty="0" sz="400" spc="-10">
                <a:solidFill>
                  <a:srgbClr val="231F20"/>
                </a:solidFill>
                <a:latin typeface="Myriad Pro"/>
                <a:cs typeface="Myriad Pro"/>
              </a:rPr>
              <a:t>Orogeny</a:t>
            </a:r>
            <a:endParaRPr sz="400">
              <a:latin typeface="Myriad Pro"/>
              <a:cs typeface="Myriad Pro"/>
            </a:endParaRPr>
          </a:p>
        </p:txBody>
      </p:sp>
      <p:grpSp>
        <p:nvGrpSpPr>
          <p:cNvPr id="591" name="object 591" descr=""/>
          <p:cNvGrpSpPr/>
          <p:nvPr/>
        </p:nvGrpSpPr>
        <p:grpSpPr>
          <a:xfrm>
            <a:off x="19248026" y="6056067"/>
            <a:ext cx="234950" cy="126364"/>
            <a:chOff x="19248026" y="6056067"/>
            <a:chExt cx="234950" cy="126364"/>
          </a:xfrm>
        </p:grpSpPr>
        <p:sp>
          <p:nvSpPr>
            <p:cNvPr id="592" name="object 592" descr=""/>
            <p:cNvSpPr/>
            <p:nvPr/>
          </p:nvSpPr>
          <p:spPr>
            <a:xfrm>
              <a:off x="19249297" y="6057337"/>
              <a:ext cx="232410" cy="123825"/>
            </a:xfrm>
            <a:custGeom>
              <a:avLst/>
              <a:gdLst/>
              <a:ahLst/>
              <a:cxnLst/>
              <a:rect l="l" t="t" r="r" b="b"/>
              <a:pathLst>
                <a:path w="232409" h="123825">
                  <a:moveTo>
                    <a:pt x="232290" y="0"/>
                  </a:moveTo>
                  <a:lnTo>
                    <a:pt x="0" y="0"/>
                  </a:lnTo>
                  <a:lnTo>
                    <a:pt x="0" y="123230"/>
                  </a:lnTo>
                  <a:lnTo>
                    <a:pt x="232290" y="123230"/>
                  </a:lnTo>
                  <a:lnTo>
                    <a:pt x="23229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3" name="object 593" descr=""/>
            <p:cNvSpPr/>
            <p:nvPr/>
          </p:nvSpPr>
          <p:spPr>
            <a:xfrm>
              <a:off x="19249296" y="6057337"/>
              <a:ext cx="232410" cy="123825"/>
            </a:xfrm>
            <a:custGeom>
              <a:avLst/>
              <a:gdLst/>
              <a:ahLst/>
              <a:cxnLst/>
              <a:rect l="l" t="t" r="r" b="b"/>
              <a:pathLst>
                <a:path w="232409" h="123825">
                  <a:moveTo>
                    <a:pt x="232290" y="123230"/>
                  </a:moveTo>
                  <a:lnTo>
                    <a:pt x="0" y="123230"/>
                  </a:lnTo>
                  <a:lnTo>
                    <a:pt x="0" y="0"/>
                  </a:lnTo>
                  <a:lnTo>
                    <a:pt x="232290" y="0"/>
                  </a:lnTo>
                  <a:lnTo>
                    <a:pt x="232290" y="123230"/>
                  </a:lnTo>
                  <a:close/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94" name="object 594" descr=""/>
          <p:cNvSpPr txBox="1"/>
          <p:nvPr/>
        </p:nvSpPr>
        <p:spPr>
          <a:xfrm>
            <a:off x="19230264" y="6042270"/>
            <a:ext cx="374015" cy="1460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5400">
              <a:lnSpc>
                <a:spcPts val="475"/>
              </a:lnSpc>
              <a:spcBef>
                <a:spcPts val="95"/>
              </a:spcBef>
            </a:pPr>
            <a:r>
              <a:rPr dirty="0" sz="400" spc="-10">
                <a:solidFill>
                  <a:srgbClr val="231F20"/>
                </a:solidFill>
                <a:latin typeface="Myriad Pro"/>
                <a:cs typeface="Myriad Pro"/>
              </a:rPr>
              <a:t>Rio</a:t>
            </a:r>
            <a:r>
              <a:rPr dirty="0" sz="400" spc="-15">
                <a:solidFill>
                  <a:srgbClr val="231F20"/>
                </a:solidFill>
                <a:latin typeface="Myriad Pro"/>
                <a:cs typeface="Myriad Pro"/>
              </a:rPr>
              <a:t> </a:t>
            </a:r>
            <a:r>
              <a:rPr dirty="0" sz="400">
                <a:solidFill>
                  <a:srgbClr val="231F20"/>
                </a:solidFill>
                <a:latin typeface="Myriad Pro"/>
                <a:cs typeface="Myriad Pro"/>
              </a:rPr>
              <a:t>Grande</a:t>
            </a:r>
            <a:r>
              <a:rPr dirty="0" sz="400" spc="210">
                <a:solidFill>
                  <a:srgbClr val="231F20"/>
                </a:solidFill>
                <a:latin typeface="Myriad Pro"/>
                <a:cs typeface="Myriad Pro"/>
              </a:rPr>
              <a:t> </a:t>
            </a:r>
            <a:r>
              <a:rPr dirty="0" baseline="18518" sz="450" spc="-37">
                <a:solidFill>
                  <a:srgbClr val="231F20"/>
                </a:solidFill>
                <a:latin typeface="Times New Roman"/>
                <a:cs typeface="Times New Roman"/>
              </a:rPr>
              <a:t>50</a:t>
            </a:r>
            <a:endParaRPr baseline="18518" sz="450">
              <a:latin typeface="Times New Roman"/>
              <a:cs typeface="Times New Roman"/>
            </a:endParaRPr>
          </a:p>
          <a:p>
            <a:pPr marL="69850">
              <a:lnSpc>
                <a:spcPts val="475"/>
              </a:lnSpc>
            </a:pPr>
            <a:r>
              <a:rPr dirty="0" sz="400" spc="-10">
                <a:solidFill>
                  <a:srgbClr val="231F20"/>
                </a:solidFill>
                <a:latin typeface="Myriad Pro"/>
                <a:cs typeface="Myriad Pro"/>
              </a:rPr>
              <a:t>Rifting</a:t>
            </a:r>
            <a:endParaRPr sz="400">
              <a:latin typeface="Myriad Pro"/>
              <a:cs typeface="Myriad Pro"/>
            </a:endParaRPr>
          </a:p>
        </p:txBody>
      </p:sp>
      <p:sp>
        <p:nvSpPr>
          <p:cNvPr id="595" name="object 595" descr=""/>
          <p:cNvSpPr txBox="1"/>
          <p:nvPr/>
        </p:nvSpPr>
        <p:spPr>
          <a:xfrm>
            <a:off x="18062085" y="6259851"/>
            <a:ext cx="334645" cy="116205"/>
          </a:xfrm>
          <a:prstGeom prst="rect">
            <a:avLst/>
          </a:prstGeom>
          <a:solidFill>
            <a:srgbClr val="FFFFFF"/>
          </a:solidFill>
          <a:ln w="3175">
            <a:solidFill>
              <a:srgbClr val="231F2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67310" marR="53340" indent="19685">
              <a:lnSpc>
                <a:spcPts val="470"/>
              </a:lnSpc>
            </a:pPr>
            <a:r>
              <a:rPr dirty="0" sz="400" spc="-10">
                <a:solidFill>
                  <a:srgbClr val="231F20"/>
                </a:solidFill>
                <a:latin typeface="Myriad Pro"/>
                <a:cs typeface="Myriad Pro"/>
              </a:rPr>
              <a:t>Erosion/</a:t>
            </a:r>
            <a:r>
              <a:rPr dirty="0" sz="400" spc="500">
                <a:solidFill>
                  <a:srgbClr val="231F20"/>
                </a:solidFill>
                <a:latin typeface="Myriad Pro"/>
                <a:cs typeface="Myriad Pro"/>
              </a:rPr>
              <a:t> </a:t>
            </a:r>
            <a:r>
              <a:rPr dirty="0" sz="400">
                <a:solidFill>
                  <a:srgbClr val="231F20"/>
                </a:solidFill>
                <a:latin typeface="Myriad Pro"/>
                <a:cs typeface="Myriad Pro"/>
              </a:rPr>
              <a:t>Unroo</a:t>
            </a:r>
            <a:r>
              <a:rPr dirty="0" sz="400" spc="-15">
                <a:solidFill>
                  <a:srgbClr val="231F20"/>
                </a:solidFill>
                <a:latin typeface="Myriad Pro"/>
                <a:cs typeface="Myriad Pro"/>
              </a:rPr>
              <a:t> </a:t>
            </a:r>
            <a:r>
              <a:rPr dirty="0" sz="400" spc="-25">
                <a:solidFill>
                  <a:srgbClr val="231F20"/>
                </a:solidFill>
                <a:latin typeface="Myriad Pro"/>
                <a:cs typeface="Myriad Pro"/>
              </a:rPr>
              <a:t>ng</a:t>
            </a:r>
            <a:endParaRPr sz="400">
              <a:latin typeface="Myriad Pro"/>
              <a:cs typeface="Myriad Pro"/>
            </a:endParaRPr>
          </a:p>
        </p:txBody>
      </p:sp>
      <p:grpSp>
        <p:nvGrpSpPr>
          <p:cNvPr id="596" name="object 596" descr=""/>
          <p:cNvGrpSpPr/>
          <p:nvPr/>
        </p:nvGrpSpPr>
        <p:grpSpPr>
          <a:xfrm>
            <a:off x="17472755" y="5816868"/>
            <a:ext cx="1009015" cy="1188720"/>
            <a:chOff x="17472755" y="5816868"/>
            <a:chExt cx="1009015" cy="1188720"/>
          </a:xfrm>
        </p:grpSpPr>
        <p:sp>
          <p:nvSpPr>
            <p:cNvPr id="597" name="object 597" descr=""/>
            <p:cNvSpPr/>
            <p:nvPr/>
          </p:nvSpPr>
          <p:spPr>
            <a:xfrm>
              <a:off x="17977054" y="5822245"/>
              <a:ext cx="635" cy="1178560"/>
            </a:xfrm>
            <a:custGeom>
              <a:avLst/>
              <a:gdLst/>
              <a:ahLst/>
              <a:cxnLst/>
              <a:rect l="l" t="t" r="r" b="b"/>
              <a:pathLst>
                <a:path w="634" h="1178559">
                  <a:moveTo>
                    <a:pt x="254" y="948588"/>
                  </a:moveTo>
                  <a:lnTo>
                    <a:pt x="0" y="948588"/>
                  </a:lnTo>
                  <a:lnTo>
                    <a:pt x="0" y="1177963"/>
                  </a:lnTo>
                  <a:lnTo>
                    <a:pt x="254" y="1177963"/>
                  </a:lnTo>
                  <a:lnTo>
                    <a:pt x="254" y="948588"/>
                  </a:lnTo>
                  <a:close/>
                </a:path>
                <a:path w="634" h="1178559">
                  <a:moveTo>
                    <a:pt x="254" y="0"/>
                  </a:moveTo>
                  <a:lnTo>
                    <a:pt x="0" y="0"/>
                  </a:lnTo>
                  <a:lnTo>
                    <a:pt x="0" y="781240"/>
                  </a:lnTo>
                  <a:lnTo>
                    <a:pt x="254" y="781240"/>
                  </a:lnTo>
                  <a:lnTo>
                    <a:pt x="254" y="0"/>
                  </a:lnTo>
                  <a:close/>
                </a:path>
              </a:pathLst>
            </a:custGeom>
            <a:solidFill>
              <a:srgbClr val="F6EB1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8" name="object 598" descr=""/>
            <p:cNvSpPr/>
            <p:nvPr/>
          </p:nvSpPr>
          <p:spPr>
            <a:xfrm>
              <a:off x="17977190" y="5819725"/>
              <a:ext cx="0" cy="1183005"/>
            </a:xfrm>
            <a:custGeom>
              <a:avLst/>
              <a:gdLst/>
              <a:ahLst/>
              <a:cxnLst/>
              <a:rect l="l" t="t" r="r" b="b"/>
              <a:pathLst>
                <a:path w="0" h="1183004">
                  <a:moveTo>
                    <a:pt x="0" y="951101"/>
                  </a:moveTo>
                  <a:lnTo>
                    <a:pt x="0" y="1182984"/>
                  </a:lnTo>
                </a:path>
                <a:path w="0" h="1183004">
                  <a:moveTo>
                    <a:pt x="0" y="0"/>
                  </a:moveTo>
                  <a:lnTo>
                    <a:pt x="0" y="783753"/>
                  </a:lnTo>
                </a:path>
              </a:pathLst>
            </a:custGeom>
            <a:ln w="5278">
              <a:solidFill>
                <a:srgbClr val="FFF2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9" name="object 599" descr=""/>
            <p:cNvSpPr/>
            <p:nvPr/>
          </p:nvSpPr>
          <p:spPr>
            <a:xfrm>
              <a:off x="18158165" y="6687974"/>
              <a:ext cx="323215" cy="0"/>
            </a:xfrm>
            <a:custGeom>
              <a:avLst/>
              <a:gdLst/>
              <a:ahLst/>
              <a:cxnLst/>
              <a:rect l="l" t="t" r="r" b="b"/>
              <a:pathLst>
                <a:path w="323215" h="0">
                  <a:moveTo>
                    <a:pt x="0" y="0"/>
                  </a:moveTo>
                  <a:lnTo>
                    <a:pt x="32319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EB1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0" name="object 600" descr=""/>
            <p:cNvSpPr/>
            <p:nvPr/>
          </p:nvSpPr>
          <p:spPr>
            <a:xfrm>
              <a:off x="18158165" y="6687972"/>
              <a:ext cx="288290" cy="0"/>
            </a:xfrm>
            <a:custGeom>
              <a:avLst/>
              <a:gdLst/>
              <a:ahLst/>
              <a:cxnLst/>
              <a:rect l="l" t="t" r="r" b="b"/>
              <a:pathLst>
                <a:path w="288290" h="0">
                  <a:moveTo>
                    <a:pt x="0" y="0"/>
                  </a:moveTo>
                  <a:lnTo>
                    <a:pt x="287783" y="0"/>
                  </a:lnTo>
                </a:path>
              </a:pathLst>
            </a:custGeom>
            <a:ln w="5016">
              <a:solidFill>
                <a:srgbClr val="FFF2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1" name="object 601" descr=""/>
            <p:cNvSpPr/>
            <p:nvPr/>
          </p:nvSpPr>
          <p:spPr>
            <a:xfrm>
              <a:off x="18431463" y="6667589"/>
              <a:ext cx="50165" cy="41275"/>
            </a:xfrm>
            <a:custGeom>
              <a:avLst/>
              <a:gdLst/>
              <a:ahLst/>
              <a:cxnLst/>
              <a:rect l="l" t="t" r="r" b="b"/>
              <a:pathLst>
                <a:path w="50165" h="41275">
                  <a:moveTo>
                    <a:pt x="0" y="0"/>
                  </a:moveTo>
                  <a:lnTo>
                    <a:pt x="11840" y="20383"/>
                  </a:lnTo>
                  <a:lnTo>
                    <a:pt x="0" y="40773"/>
                  </a:lnTo>
                  <a:lnTo>
                    <a:pt x="49901" y="203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2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2" name="object 602" descr=""/>
            <p:cNvSpPr/>
            <p:nvPr/>
          </p:nvSpPr>
          <p:spPr>
            <a:xfrm>
              <a:off x="17472755" y="6687974"/>
              <a:ext cx="345440" cy="0"/>
            </a:xfrm>
            <a:custGeom>
              <a:avLst/>
              <a:gdLst/>
              <a:ahLst/>
              <a:cxnLst/>
              <a:rect l="l" t="t" r="r" b="b"/>
              <a:pathLst>
                <a:path w="345440" h="0">
                  <a:moveTo>
                    <a:pt x="0" y="0"/>
                  </a:moveTo>
                  <a:lnTo>
                    <a:pt x="34543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EB1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3" name="object 603" descr=""/>
            <p:cNvSpPr/>
            <p:nvPr/>
          </p:nvSpPr>
          <p:spPr>
            <a:xfrm>
              <a:off x="17508169" y="6687972"/>
              <a:ext cx="310515" cy="0"/>
            </a:xfrm>
            <a:custGeom>
              <a:avLst/>
              <a:gdLst/>
              <a:ahLst/>
              <a:cxnLst/>
              <a:rect l="l" t="t" r="r" b="b"/>
              <a:pathLst>
                <a:path w="310515" h="0">
                  <a:moveTo>
                    <a:pt x="0" y="0"/>
                  </a:moveTo>
                  <a:lnTo>
                    <a:pt x="310021" y="0"/>
                  </a:lnTo>
                </a:path>
              </a:pathLst>
            </a:custGeom>
            <a:ln w="5016">
              <a:solidFill>
                <a:srgbClr val="FFF2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4" name="object 604" descr=""/>
            <p:cNvSpPr/>
            <p:nvPr/>
          </p:nvSpPr>
          <p:spPr>
            <a:xfrm>
              <a:off x="17472755" y="6667582"/>
              <a:ext cx="50165" cy="41275"/>
            </a:xfrm>
            <a:custGeom>
              <a:avLst/>
              <a:gdLst/>
              <a:ahLst/>
              <a:cxnLst/>
              <a:rect l="l" t="t" r="r" b="b"/>
              <a:pathLst>
                <a:path w="50165" h="41275">
                  <a:moveTo>
                    <a:pt x="49901" y="0"/>
                  </a:moveTo>
                  <a:lnTo>
                    <a:pt x="0" y="20389"/>
                  </a:lnTo>
                  <a:lnTo>
                    <a:pt x="49901" y="40773"/>
                  </a:lnTo>
                  <a:lnTo>
                    <a:pt x="38057" y="20389"/>
                  </a:lnTo>
                  <a:lnTo>
                    <a:pt x="49901" y="0"/>
                  </a:lnTo>
                  <a:close/>
                </a:path>
              </a:pathLst>
            </a:custGeom>
            <a:solidFill>
              <a:srgbClr val="FFF2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5" name="object 605" descr=""/>
            <p:cNvSpPr/>
            <p:nvPr/>
          </p:nvSpPr>
          <p:spPr>
            <a:xfrm>
              <a:off x="17818191" y="6603478"/>
              <a:ext cx="340360" cy="167640"/>
            </a:xfrm>
            <a:custGeom>
              <a:avLst/>
              <a:gdLst/>
              <a:ahLst/>
              <a:cxnLst/>
              <a:rect l="l" t="t" r="r" b="b"/>
              <a:pathLst>
                <a:path w="340359" h="167640">
                  <a:moveTo>
                    <a:pt x="339974" y="0"/>
                  </a:moveTo>
                  <a:lnTo>
                    <a:pt x="0" y="0"/>
                  </a:lnTo>
                  <a:lnTo>
                    <a:pt x="0" y="167348"/>
                  </a:lnTo>
                  <a:lnTo>
                    <a:pt x="339974" y="167348"/>
                  </a:lnTo>
                  <a:lnTo>
                    <a:pt x="33997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6" name="object 606" descr=""/>
            <p:cNvSpPr/>
            <p:nvPr/>
          </p:nvSpPr>
          <p:spPr>
            <a:xfrm>
              <a:off x="17818190" y="6603478"/>
              <a:ext cx="340360" cy="167640"/>
            </a:xfrm>
            <a:custGeom>
              <a:avLst/>
              <a:gdLst/>
              <a:ahLst/>
              <a:cxnLst/>
              <a:rect l="l" t="t" r="r" b="b"/>
              <a:pathLst>
                <a:path w="340359" h="167640">
                  <a:moveTo>
                    <a:pt x="339974" y="167348"/>
                  </a:moveTo>
                  <a:lnTo>
                    <a:pt x="0" y="167348"/>
                  </a:lnTo>
                  <a:lnTo>
                    <a:pt x="0" y="0"/>
                  </a:lnTo>
                  <a:lnTo>
                    <a:pt x="339974" y="0"/>
                  </a:lnTo>
                  <a:lnTo>
                    <a:pt x="339974" y="167348"/>
                  </a:lnTo>
                  <a:close/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07" name="object 607" descr=""/>
          <p:cNvSpPr txBox="1"/>
          <p:nvPr/>
        </p:nvSpPr>
        <p:spPr>
          <a:xfrm>
            <a:off x="17828397" y="6589104"/>
            <a:ext cx="333375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51435">
              <a:lnSpc>
                <a:spcPts val="445"/>
              </a:lnSpc>
              <a:spcBef>
                <a:spcPts val="95"/>
              </a:spcBef>
            </a:pPr>
            <a:r>
              <a:rPr dirty="0" sz="400" spc="-10">
                <a:solidFill>
                  <a:srgbClr val="231F20"/>
                </a:solidFill>
                <a:latin typeface="Times New Roman"/>
                <a:cs typeface="Times New Roman"/>
              </a:rPr>
              <a:t>WC10514</a:t>
            </a:r>
            <a:endParaRPr sz="400">
              <a:latin typeface="Times New Roman"/>
              <a:cs typeface="Times New Roman"/>
            </a:endParaRPr>
          </a:p>
          <a:p>
            <a:pPr>
              <a:lnSpc>
                <a:spcPts val="420"/>
              </a:lnSpc>
            </a:pPr>
            <a:r>
              <a:rPr dirty="0" sz="400" spc="-10">
                <a:solidFill>
                  <a:srgbClr val="231F20"/>
                </a:solidFill>
                <a:latin typeface="Times New Roman"/>
                <a:cs typeface="Times New Roman"/>
              </a:rPr>
              <a:t>152.9 </a:t>
            </a:r>
            <a:r>
              <a:rPr dirty="0" sz="400">
                <a:solidFill>
                  <a:srgbClr val="231F20"/>
                </a:solidFill>
                <a:latin typeface="Times New Roman"/>
                <a:cs typeface="Times New Roman"/>
              </a:rPr>
              <a:t>±</a:t>
            </a:r>
            <a:r>
              <a:rPr dirty="0" sz="400" spc="-10">
                <a:solidFill>
                  <a:srgbClr val="231F20"/>
                </a:solidFill>
                <a:latin typeface="Times New Roman"/>
                <a:cs typeface="Times New Roman"/>
              </a:rPr>
              <a:t> 53.1</a:t>
            </a:r>
            <a:r>
              <a:rPr dirty="0" sz="400" spc="-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400" spc="-25">
                <a:solidFill>
                  <a:srgbClr val="231F20"/>
                </a:solidFill>
                <a:latin typeface="Times New Roman"/>
                <a:cs typeface="Times New Roman"/>
              </a:rPr>
              <a:t>Ma</a:t>
            </a:r>
            <a:endParaRPr sz="400">
              <a:latin typeface="Times New Roman"/>
              <a:cs typeface="Times New Roman"/>
            </a:endParaRPr>
          </a:p>
          <a:p>
            <a:pPr>
              <a:lnSpc>
                <a:spcPts val="455"/>
              </a:lnSpc>
            </a:pPr>
            <a:r>
              <a:rPr dirty="0" sz="400" spc="-10">
                <a:solidFill>
                  <a:srgbClr val="231F20"/>
                </a:solidFill>
                <a:latin typeface="Times New Roman"/>
                <a:cs typeface="Times New Roman"/>
              </a:rPr>
              <a:t>154.8 </a:t>
            </a:r>
            <a:r>
              <a:rPr dirty="0" sz="400">
                <a:solidFill>
                  <a:srgbClr val="231F20"/>
                </a:solidFill>
                <a:latin typeface="Times New Roman"/>
                <a:cs typeface="Times New Roman"/>
              </a:rPr>
              <a:t>±</a:t>
            </a:r>
            <a:r>
              <a:rPr dirty="0" sz="400" spc="-10">
                <a:solidFill>
                  <a:srgbClr val="231F20"/>
                </a:solidFill>
                <a:latin typeface="Times New Roman"/>
                <a:cs typeface="Times New Roman"/>
              </a:rPr>
              <a:t> 15.9</a:t>
            </a:r>
            <a:r>
              <a:rPr dirty="0" sz="400" spc="-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400" spc="-25">
                <a:solidFill>
                  <a:srgbClr val="231F20"/>
                </a:solidFill>
                <a:latin typeface="Times New Roman"/>
                <a:cs typeface="Times New Roman"/>
              </a:rPr>
              <a:t>°C</a:t>
            </a:r>
            <a:endParaRPr sz="400">
              <a:latin typeface="Times New Roman"/>
              <a:cs typeface="Times New Roman"/>
            </a:endParaRPr>
          </a:p>
        </p:txBody>
      </p:sp>
      <p:grpSp>
        <p:nvGrpSpPr>
          <p:cNvPr id="608" name="object 608" descr=""/>
          <p:cNvGrpSpPr/>
          <p:nvPr/>
        </p:nvGrpSpPr>
        <p:grpSpPr>
          <a:xfrm>
            <a:off x="18456082" y="4692194"/>
            <a:ext cx="1040765" cy="704215"/>
            <a:chOff x="18456082" y="4692194"/>
            <a:chExt cx="1040765" cy="704215"/>
          </a:xfrm>
        </p:grpSpPr>
        <p:sp>
          <p:nvSpPr>
            <p:cNvPr id="609" name="object 609" descr=""/>
            <p:cNvSpPr/>
            <p:nvPr/>
          </p:nvSpPr>
          <p:spPr>
            <a:xfrm>
              <a:off x="18612711" y="4805464"/>
              <a:ext cx="1270" cy="542290"/>
            </a:xfrm>
            <a:custGeom>
              <a:avLst/>
              <a:gdLst/>
              <a:ahLst/>
              <a:cxnLst/>
              <a:rect l="l" t="t" r="r" b="b"/>
              <a:pathLst>
                <a:path w="1269" h="542289">
                  <a:moveTo>
                    <a:pt x="0" y="0"/>
                  </a:moveTo>
                  <a:lnTo>
                    <a:pt x="747" y="541883"/>
                  </a:lnTo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0" name="object 610" descr=""/>
            <p:cNvSpPr/>
            <p:nvPr/>
          </p:nvSpPr>
          <p:spPr>
            <a:xfrm>
              <a:off x="18612714" y="4805462"/>
              <a:ext cx="0" cy="3810"/>
            </a:xfrm>
            <a:custGeom>
              <a:avLst/>
              <a:gdLst/>
              <a:ahLst/>
              <a:cxnLst/>
              <a:rect l="l" t="t" r="r" b="b"/>
              <a:pathLst>
                <a:path w="0" h="3810">
                  <a:moveTo>
                    <a:pt x="0" y="0"/>
                  </a:moveTo>
                  <a:lnTo>
                    <a:pt x="3" y="3324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1" name="object 611" descr=""/>
            <p:cNvSpPr/>
            <p:nvPr/>
          </p:nvSpPr>
          <p:spPr>
            <a:xfrm>
              <a:off x="18612728" y="4815395"/>
              <a:ext cx="1270" cy="525780"/>
            </a:xfrm>
            <a:custGeom>
              <a:avLst/>
              <a:gdLst/>
              <a:ahLst/>
              <a:cxnLst/>
              <a:rect l="l" t="t" r="r" b="b"/>
              <a:pathLst>
                <a:path w="1269" h="525779">
                  <a:moveTo>
                    <a:pt x="0" y="0"/>
                  </a:moveTo>
                  <a:lnTo>
                    <a:pt x="724" y="525326"/>
                  </a:lnTo>
                </a:path>
              </a:pathLst>
            </a:custGeom>
            <a:ln w="3175">
              <a:solidFill>
                <a:srgbClr val="231F20"/>
              </a:solidFill>
              <a:prstDash val="lg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2" name="object 612" descr=""/>
            <p:cNvSpPr/>
            <p:nvPr/>
          </p:nvSpPr>
          <p:spPr>
            <a:xfrm>
              <a:off x="18613457" y="5344025"/>
              <a:ext cx="0" cy="3810"/>
            </a:xfrm>
            <a:custGeom>
              <a:avLst/>
              <a:gdLst/>
              <a:ahLst/>
              <a:cxnLst/>
              <a:rect l="l" t="t" r="r" b="b"/>
              <a:pathLst>
                <a:path w="0" h="3810">
                  <a:moveTo>
                    <a:pt x="0" y="0"/>
                  </a:moveTo>
                  <a:lnTo>
                    <a:pt x="3" y="3324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3" name="object 613" descr=""/>
            <p:cNvSpPr/>
            <p:nvPr/>
          </p:nvSpPr>
          <p:spPr>
            <a:xfrm>
              <a:off x="18457368" y="4805379"/>
              <a:ext cx="1038860" cy="0"/>
            </a:xfrm>
            <a:custGeom>
              <a:avLst/>
              <a:gdLst/>
              <a:ahLst/>
              <a:cxnLst/>
              <a:rect l="l" t="t" r="r" b="b"/>
              <a:pathLst>
                <a:path w="1038859" h="0">
                  <a:moveTo>
                    <a:pt x="0" y="0"/>
                  </a:moveTo>
                  <a:lnTo>
                    <a:pt x="17611" y="0"/>
                  </a:lnTo>
                  <a:lnTo>
                    <a:pt x="1038416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4" name="object 614" descr=""/>
            <p:cNvSpPr/>
            <p:nvPr/>
          </p:nvSpPr>
          <p:spPr>
            <a:xfrm>
              <a:off x="18612714" y="4805462"/>
              <a:ext cx="843915" cy="260350"/>
            </a:xfrm>
            <a:custGeom>
              <a:avLst/>
              <a:gdLst/>
              <a:ahLst/>
              <a:cxnLst/>
              <a:rect l="l" t="t" r="r" b="b"/>
              <a:pathLst>
                <a:path w="843915" h="260350">
                  <a:moveTo>
                    <a:pt x="0" y="0"/>
                  </a:moveTo>
                  <a:lnTo>
                    <a:pt x="2722" y="1605"/>
                  </a:lnTo>
                  <a:lnTo>
                    <a:pt x="6505" y="4377"/>
                  </a:lnTo>
                  <a:lnTo>
                    <a:pt x="9137" y="8971"/>
                  </a:lnTo>
                  <a:lnTo>
                    <a:pt x="10853" y="11966"/>
                  </a:lnTo>
                  <a:lnTo>
                    <a:pt x="10248" y="12535"/>
                  </a:lnTo>
                  <a:lnTo>
                    <a:pt x="12794" y="19273"/>
                  </a:lnTo>
                  <a:lnTo>
                    <a:pt x="14705" y="24335"/>
                  </a:lnTo>
                  <a:lnTo>
                    <a:pt x="16278" y="28427"/>
                  </a:lnTo>
                  <a:lnTo>
                    <a:pt x="19439" y="32898"/>
                  </a:lnTo>
                  <a:lnTo>
                    <a:pt x="22477" y="37196"/>
                  </a:lnTo>
                  <a:lnTo>
                    <a:pt x="23135" y="36405"/>
                  </a:lnTo>
                  <a:lnTo>
                    <a:pt x="24093" y="38878"/>
                  </a:lnTo>
                  <a:lnTo>
                    <a:pt x="26140" y="44190"/>
                  </a:lnTo>
                  <a:lnTo>
                    <a:pt x="23182" y="48059"/>
                  </a:lnTo>
                  <a:lnTo>
                    <a:pt x="26084" y="51839"/>
                  </a:lnTo>
                  <a:lnTo>
                    <a:pt x="27343" y="53474"/>
                  </a:lnTo>
                  <a:lnTo>
                    <a:pt x="28384" y="53381"/>
                  </a:lnTo>
                  <a:lnTo>
                    <a:pt x="29075" y="55159"/>
                  </a:lnTo>
                  <a:lnTo>
                    <a:pt x="30132" y="57882"/>
                  </a:lnTo>
                  <a:lnTo>
                    <a:pt x="28427" y="59986"/>
                  </a:lnTo>
                  <a:lnTo>
                    <a:pt x="29740" y="61475"/>
                  </a:lnTo>
                  <a:lnTo>
                    <a:pt x="30691" y="62556"/>
                  </a:lnTo>
                  <a:lnTo>
                    <a:pt x="31921" y="61818"/>
                  </a:lnTo>
                  <a:lnTo>
                    <a:pt x="33393" y="62802"/>
                  </a:lnTo>
                  <a:lnTo>
                    <a:pt x="35361" y="64118"/>
                  </a:lnTo>
                  <a:lnTo>
                    <a:pt x="35245" y="66804"/>
                  </a:lnTo>
                  <a:lnTo>
                    <a:pt x="35720" y="69117"/>
                  </a:lnTo>
                  <a:lnTo>
                    <a:pt x="36854" y="74615"/>
                  </a:lnTo>
                  <a:lnTo>
                    <a:pt x="40829" y="75523"/>
                  </a:lnTo>
                  <a:lnTo>
                    <a:pt x="43698" y="80416"/>
                  </a:lnTo>
                  <a:lnTo>
                    <a:pt x="46430" y="85080"/>
                  </a:lnTo>
                  <a:lnTo>
                    <a:pt x="45782" y="89311"/>
                  </a:lnTo>
                  <a:lnTo>
                    <a:pt x="45689" y="95368"/>
                  </a:lnTo>
                  <a:lnTo>
                    <a:pt x="45859" y="100206"/>
                  </a:lnTo>
                  <a:lnTo>
                    <a:pt x="46603" y="104413"/>
                  </a:lnTo>
                  <a:lnTo>
                    <a:pt x="47970" y="112155"/>
                  </a:lnTo>
                  <a:lnTo>
                    <a:pt x="50010" y="127601"/>
                  </a:lnTo>
                  <a:lnTo>
                    <a:pt x="51321" y="139038"/>
                  </a:lnTo>
                  <a:lnTo>
                    <a:pt x="52211" y="147454"/>
                  </a:lnTo>
                  <a:lnTo>
                    <a:pt x="52639" y="153083"/>
                  </a:lnTo>
                  <a:lnTo>
                    <a:pt x="52560" y="156162"/>
                  </a:lnTo>
                  <a:lnTo>
                    <a:pt x="52281" y="157681"/>
                  </a:lnTo>
                  <a:lnTo>
                    <a:pt x="51486" y="161401"/>
                  </a:lnTo>
                  <a:lnTo>
                    <a:pt x="52999" y="165483"/>
                  </a:lnTo>
                  <a:lnTo>
                    <a:pt x="53700" y="167374"/>
                  </a:lnTo>
                  <a:lnTo>
                    <a:pt x="54641" y="168651"/>
                  </a:lnTo>
                  <a:lnTo>
                    <a:pt x="59315" y="173457"/>
                  </a:lnTo>
                  <a:lnTo>
                    <a:pt x="65933" y="180265"/>
                  </a:lnTo>
                  <a:lnTo>
                    <a:pt x="67189" y="180930"/>
                  </a:lnTo>
                  <a:lnTo>
                    <a:pt x="70281" y="184756"/>
                  </a:lnTo>
                  <a:lnTo>
                    <a:pt x="74077" y="189453"/>
                  </a:lnTo>
                  <a:lnTo>
                    <a:pt x="75274" y="192265"/>
                  </a:lnTo>
                  <a:lnTo>
                    <a:pt x="75596" y="193063"/>
                  </a:lnTo>
                  <a:lnTo>
                    <a:pt x="76979" y="196453"/>
                  </a:lnTo>
                  <a:lnTo>
                    <a:pt x="77102" y="198803"/>
                  </a:lnTo>
                  <a:lnTo>
                    <a:pt x="77590" y="201702"/>
                  </a:lnTo>
                  <a:lnTo>
                    <a:pt x="78611" y="207772"/>
                  </a:lnTo>
                  <a:lnTo>
                    <a:pt x="96199" y="257194"/>
                  </a:lnTo>
                  <a:lnTo>
                    <a:pt x="820265" y="256197"/>
                  </a:lnTo>
                  <a:lnTo>
                    <a:pt x="839848" y="259618"/>
                  </a:lnTo>
                  <a:lnTo>
                    <a:pt x="843524" y="259854"/>
                  </a:lnTo>
                </a:path>
              </a:pathLst>
            </a:custGeom>
            <a:ln w="6648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5" name="object 615" descr=""/>
            <p:cNvSpPr/>
            <p:nvPr/>
          </p:nvSpPr>
          <p:spPr>
            <a:xfrm>
              <a:off x="19189658" y="5170900"/>
              <a:ext cx="235585" cy="55244"/>
            </a:xfrm>
            <a:custGeom>
              <a:avLst/>
              <a:gdLst/>
              <a:ahLst/>
              <a:cxnLst/>
              <a:rect l="l" t="t" r="r" b="b"/>
              <a:pathLst>
                <a:path w="235584" h="55245">
                  <a:moveTo>
                    <a:pt x="198129" y="0"/>
                  </a:moveTo>
                  <a:lnTo>
                    <a:pt x="79997" y="0"/>
                  </a:lnTo>
                  <a:lnTo>
                    <a:pt x="0" y="13459"/>
                  </a:lnTo>
                  <a:lnTo>
                    <a:pt x="80250" y="54830"/>
                  </a:lnTo>
                  <a:lnTo>
                    <a:pt x="198129" y="54830"/>
                  </a:lnTo>
                  <a:lnTo>
                    <a:pt x="235511" y="12462"/>
                  </a:lnTo>
                  <a:lnTo>
                    <a:pt x="198129" y="0"/>
                  </a:lnTo>
                  <a:close/>
                </a:path>
              </a:pathLst>
            </a:custGeom>
            <a:solidFill>
              <a:srgbClr val="6CBE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6" name="object 616" descr=""/>
            <p:cNvSpPr/>
            <p:nvPr/>
          </p:nvSpPr>
          <p:spPr>
            <a:xfrm>
              <a:off x="19189658" y="5170900"/>
              <a:ext cx="235585" cy="55244"/>
            </a:xfrm>
            <a:custGeom>
              <a:avLst/>
              <a:gdLst/>
              <a:ahLst/>
              <a:cxnLst/>
              <a:rect l="l" t="t" r="r" b="b"/>
              <a:pathLst>
                <a:path w="235584" h="55245">
                  <a:moveTo>
                    <a:pt x="0" y="13459"/>
                  </a:moveTo>
                  <a:lnTo>
                    <a:pt x="79997" y="0"/>
                  </a:lnTo>
                  <a:lnTo>
                    <a:pt x="198129" y="0"/>
                  </a:lnTo>
                  <a:lnTo>
                    <a:pt x="235511" y="12462"/>
                  </a:lnTo>
                  <a:lnTo>
                    <a:pt x="198129" y="54830"/>
                  </a:lnTo>
                  <a:lnTo>
                    <a:pt x="80250" y="54830"/>
                  </a:lnTo>
                  <a:lnTo>
                    <a:pt x="0" y="13459"/>
                  </a:lnTo>
                  <a:close/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7" name="object 617" descr=""/>
            <p:cNvSpPr/>
            <p:nvPr/>
          </p:nvSpPr>
          <p:spPr>
            <a:xfrm>
              <a:off x="18585050" y="5347349"/>
              <a:ext cx="458470" cy="47625"/>
            </a:xfrm>
            <a:custGeom>
              <a:avLst/>
              <a:gdLst/>
              <a:ahLst/>
              <a:cxnLst/>
              <a:rect l="l" t="t" r="r" b="b"/>
              <a:pathLst>
                <a:path w="458469" h="47625">
                  <a:moveTo>
                    <a:pt x="458315" y="0"/>
                  </a:moveTo>
                  <a:lnTo>
                    <a:pt x="28411" y="0"/>
                  </a:lnTo>
                  <a:lnTo>
                    <a:pt x="0" y="47600"/>
                  </a:lnTo>
                  <a:lnTo>
                    <a:pt x="431151" y="47600"/>
                  </a:lnTo>
                  <a:lnTo>
                    <a:pt x="458315" y="0"/>
                  </a:lnTo>
                  <a:close/>
                </a:path>
              </a:pathLst>
            </a:custGeom>
            <a:solidFill>
              <a:srgbClr val="3D53A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8" name="object 618" descr=""/>
            <p:cNvSpPr/>
            <p:nvPr/>
          </p:nvSpPr>
          <p:spPr>
            <a:xfrm>
              <a:off x="18585050" y="5347349"/>
              <a:ext cx="458470" cy="47625"/>
            </a:xfrm>
            <a:custGeom>
              <a:avLst/>
              <a:gdLst/>
              <a:ahLst/>
              <a:cxnLst/>
              <a:rect l="l" t="t" r="r" b="b"/>
              <a:pathLst>
                <a:path w="458469" h="47625">
                  <a:moveTo>
                    <a:pt x="0" y="47600"/>
                  </a:moveTo>
                  <a:lnTo>
                    <a:pt x="28411" y="0"/>
                  </a:lnTo>
                  <a:lnTo>
                    <a:pt x="458315" y="0"/>
                  </a:lnTo>
                  <a:lnTo>
                    <a:pt x="431151" y="47600"/>
                  </a:lnTo>
                  <a:lnTo>
                    <a:pt x="0" y="47600"/>
                  </a:lnTo>
                  <a:close/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19" name="object 619" descr="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18708082" y="5061521"/>
              <a:ext cx="223467" cy="286660"/>
            </a:xfrm>
            <a:prstGeom prst="rect">
              <a:avLst/>
            </a:prstGeom>
          </p:spPr>
        </p:pic>
        <p:pic>
          <p:nvPicPr>
            <p:cNvPr id="620" name="object 620" descr="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19133998" y="5060930"/>
              <a:ext cx="227897" cy="127252"/>
            </a:xfrm>
            <a:prstGeom prst="rect">
              <a:avLst/>
            </a:prstGeom>
          </p:spPr>
        </p:pic>
        <p:sp>
          <p:nvSpPr>
            <p:cNvPr id="621" name="object 621" descr=""/>
            <p:cNvSpPr/>
            <p:nvPr/>
          </p:nvSpPr>
          <p:spPr>
            <a:xfrm>
              <a:off x="18608562" y="4797490"/>
              <a:ext cx="8890" cy="16510"/>
            </a:xfrm>
            <a:custGeom>
              <a:avLst/>
              <a:gdLst/>
              <a:ahLst/>
              <a:cxnLst/>
              <a:rect l="l" t="t" r="r" b="b"/>
              <a:pathLst>
                <a:path w="8890" h="16510">
                  <a:moveTo>
                    <a:pt x="8306" y="0"/>
                  </a:moveTo>
                  <a:lnTo>
                    <a:pt x="0" y="0"/>
                  </a:lnTo>
                  <a:lnTo>
                    <a:pt x="0" y="15948"/>
                  </a:lnTo>
                  <a:lnTo>
                    <a:pt x="8306" y="15948"/>
                  </a:lnTo>
                  <a:lnTo>
                    <a:pt x="8306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2" name="object 622" descr=""/>
            <p:cNvSpPr/>
            <p:nvPr/>
          </p:nvSpPr>
          <p:spPr>
            <a:xfrm>
              <a:off x="18608562" y="4797490"/>
              <a:ext cx="8890" cy="16510"/>
            </a:xfrm>
            <a:custGeom>
              <a:avLst/>
              <a:gdLst/>
              <a:ahLst/>
              <a:cxnLst/>
              <a:rect l="l" t="t" r="r" b="b"/>
              <a:pathLst>
                <a:path w="8890" h="16510">
                  <a:moveTo>
                    <a:pt x="8306" y="15948"/>
                  </a:moveTo>
                  <a:lnTo>
                    <a:pt x="0" y="15948"/>
                  </a:lnTo>
                  <a:lnTo>
                    <a:pt x="0" y="0"/>
                  </a:lnTo>
                  <a:lnTo>
                    <a:pt x="8306" y="0"/>
                  </a:lnTo>
                  <a:lnTo>
                    <a:pt x="8306" y="15948"/>
                  </a:lnTo>
                  <a:close/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3" name="object 623" descr=""/>
            <p:cNvSpPr/>
            <p:nvPr/>
          </p:nvSpPr>
          <p:spPr>
            <a:xfrm>
              <a:off x="19448267" y="5061163"/>
              <a:ext cx="16510" cy="8890"/>
            </a:xfrm>
            <a:custGeom>
              <a:avLst/>
              <a:gdLst/>
              <a:ahLst/>
              <a:cxnLst/>
              <a:rect l="l" t="t" r="r" b="b"/>
              <a:pathLst>
                <a:path w="16509" h="8889">
                  <a:moveTo>
                    <a:pt x="15948" y="0"/>
                  </a:moveTo>
                  <a:lnTo>
                    <a:pt x="0" y="0"/>
                  </a:lnTo>
                  <a:lnTo>
                    <a:pt x="0" y="8306"/>
                  </a:lnTo>
                  <a:lnTo>
                    <a:pt x="15948" y="8306"/>
                  </a:lnTo>
                  <a:lnTo>
                    <a:pt x="1594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4" name="object 624" descr=""/>
            <p:cNvSpPr/>
            <p:nvPr/>
          </p:nvSpPr>
          <p:spPr>
            <a:xfrm>
              <a:off x="19448267" y="5061163"/>
              <a:ext cx="16510" cy="8890"/>
            </a:xfrm>
            <a:custGeom>
              <a:avLst/>
              <a:gdLst/>
              <a:ahLst/>
              <a:cxnLst/>
              <a:rect l="l" t="t" r="r" b="b"/>
              <a:pathLst>
                <a:path w="16509" h="8889">
                  <a:moveTo>
                    <a:pt x="15948" y="8306"/>
                  </a:moveTo>
                  <a:lnTo>
                    <a:pt x="0" y="8306"/>
                  </a:lnTo>
                  <a:lnTo>
                    <a:pt x="0" y="0"/>
                  </a:lnTo>
                  <a:lnTo>
                    <a:pt x="15948" y="0"/>
                  </a:lnTo>
                  <a:lnTo>
                    <a:pt x="15948" y="8306"/>
                  </a:lnTo>
                  <a:close/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5" name="object 625" descr=""/>
            <p:cNvSpPr/>
            <p:nvPr/>
          </p:nvSpPr>
          <p:spPr>
            <a:xfrm>
              <a:off x="18474644" y="4693147"/>
              <a:ext cx="1021080" cy="702310"/>
            </a:xfrm>
            <a:custGeom>
              <a:avLst/>
              <a:gdLst/>
              <a:ahLst/>
              <a:cxnLst/>
              <a:rect l="l" t="t" r="r" b="b"/>
              <a:pathLst>
                <a:path w="1021080" h="702310">
                  <a:moveTo>
                    <a:pt x="1020805" y="701801"/>
                  </a:moveTo>
                  <a:lnTo>
                    <a:pt x="0" y="701801"/>
                  </a:lnTo>
                  <a:lnTo>
                    <a:pt x="0" y="0"/>
                  </a:lnTo>
                  <a:lnTo>
                    <a:pt x="1020805" y="0"/>
                  </a:lnTo>
                  <a:lnTo>
                    <a:pt x="1020805" y="701801"/>
                  </a:lnTo>
                  <a:close/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6" name="object 626" descr=""/>
            <p:cNvSpPr/>
            <p:nvPr/>
          </p:nvSpPr>
          <p:spPr>
            <a:xfrm>
              <a:off x="18457035" y="4718235"/>
              <a:ext cx="17780" cy="0"/>
            </a:xfrm>
            <a:custGeom>
              <a:avLst/>
              <a:gdLst/>
              <a:ahLst/>
              <a:cxnLst/>
              <a:rect l="l" t="t" r="r" b="b"/>
              <a:pathLst>
                <a:path w="17780" h="0">
                  <a:moveTo>
                    <a:pt x="0" y="0"/>
                  </a:moveTo>
                  <a:lnTo>
                    <a:pt x="17611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7" name="object 627" descr=""/>
            <p:cNvSpPr/>
            <p:nvPr/>
          </p:nvSpPr>
          <p:spPr>
            <a:xfrm>
              <a:off x="18457035" y="4892523"/>
              <a:ext cx="17780" cy="0"/>
            </a:xfrm>
            <a:custGeom>
              <a:avLst/>
              <a:gdLst/>
              <a:ahLst/>
              <a:cxnLst/>
              <a:rect l="l" t="t" r="r" b="b"/>
              <a:pathLst>
                <a:path w="17780" h="0">
                  <a:moveTo>
                    <a:pt x="0" y="0"/>
                  </a:moveTo>
                  <a:lnTo>
                    <a:pt x="17611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8" name="object 628" descr=""/>
            <p:cNvSpPr/>
            <p:nvPr/>
          </p:nvSpPr>
          <p:spPr>
            <a:xfrm>
              <a:off x="18457035" y="4978255"/>
              <a:ext cx="17780" cy="0"/>
            </a:xfrm>
            <a:custGeom>
              <a:avLst/>
              <a:gdLst/>
              <a:ahLst/>
              <a:cxnLst/>
              <a:rect l="l" t="t" r="r" b="b"/>
              <a:pathLst>
                <a:path w="17780" h="0">
                  <a:moveTo>
                    <a:pt x="0" y="0"/>
                  </a:moveTo>
                  <a:lnTo>
                    <a:pt x="17611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9" name="object 629" descr=""/>
            <p:cNvSpPr/>
            <p:nvPr/>
          </p:nvSpPr>
          <p:spPr>
            <a:xfrm>
              <a:off x="18457035" y="5064983"/>
              <a:ext cx="17780" cy="0"/>
            </a:xfrm>
            <a:custGeom>
              <a:avLst/>
              <a:gdLst/>
              <a:ahLst/>
              <a:cxnLst/>
              <a:rect l="l" t="t" r="r" b="b"/>
              <a:pathLst>
                <a:path w="17780" h="0">
                  <a:moveTo>
                    <a:pt x="0" y="0"/>
                  </a:moveTo>
                  <a:lnTo>
                    <a:pt x="17611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0" name="object 630" descr=""/>
            <p:cNvSpPr/>
            <p:nvPr/>
          </p:nvSpPr>
          <p:spPr>
            <a:xfrm>
              <a:off x="18457035" y="5151712"/>
              <a:ext cx="17780" cy="0"/>
            </a:xfrm>
            <a:custGeom>
              <a:avLst/>
              <a:gdLst/>
              <a:ahLst/>
              <a:cxnLst/>
              <a:rect l="l" t="t" r="r" b="b"/>
              <a:pathLst>
                <a:path w="17780" h="0">
                  <a:moveTo>
                    <a:pt x="0" y="0"/>
                  </a:moveTo>
                  <a:lnTo>
                    <a:pt x="17611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1" name="object 631" descr=""/>
            <p:cNvSpPr/>
            <p:nvPr/>
          </p:nvSpPr>
          <p:spPr>
            <a:xfrm>
              <a:off x="18457035" y="5238440"/>
              <a:ext cx="17780" cy="0"/>
            </a:xfrm>
            <a:custGeom>
              <a:avLst/>
              <a:gdLst/>
              <a:ahLst/>
              <a:cxnLst/>
              <a:rect l="l" t="t" r="r" b="b"/>
              <a:pathLst>
                <a:path w="17780" h="0">
                  <a:moveTo>
                    <a:pt x="0" y="0"/>
                  </a:moveTo>
                  <a:lnTo>
                    <a:pt x="17611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2" name="object 632" descr=""/>
            <p:cNvSpPr/>
            <p:nvPr/>
          </p:nvSpPr>
          <p:spPr>
            <a:xfrm>
              <a:off x="18457035" y="5325169"/>
              <a:ext cx="17780" cy="0"/>
            </a:xfrm>
            <a:custGeom>
              <a:avLst/>
              <a:gdLst/>
              <a:ahLst/>
              <a:cxnLst/>
              <a:rect l="l" t="t" r="r" b="b"/>
              <a:pathLst>
                <a:path w="17780" h="0">
                  <a:moveTo>
                    <a:pt x="0" y="0"/>
                  </a:moveTo>
                  <a:lnTo>
                    <a:pt x="17611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33" name="object 633" descr=""/>
          <p:cNvSpPr txBox="1"/>
          <p:nvPr/>
        </p:nvSpPr>
        <p:spPr>
          <a:xfrm>
            <a:off x="18375075" y="4673468"/>
            <a:ext cx="81915" cy="6851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4450">
              <a:lnSpc>
                <a:spcPct val="100000"/>
              </a:lnSpc>
              <a:spcBef>
                <a:spcPts val="100"/>
              </a:spcBef>
            </a:pPr>
            <a:r>
              <a:rPr dirty="0" sz="350" spc="-50">
                <a:solidFill>
                  <a:srgbClr val="231F20"/>
                </a:solidFill>
                <a:latin typeface="Myriad Pro"/>
                <a:cs typeface="Myriad Pro"/>
              </a:rPr>
              <a:t>0</a:t>
            </a:r>
            <a:endParaRPr sz="350">
              <a:latin typeface="Myriad Pro"/>
              <a:cs typeface="Myriad Pro"/>
            </a:endParaRPr>
          </a:p>
          <a:p>
            <a:pPr marL="22225">
              <a:lnSpc>
                <a:spcPct val="100000"/>
              </a:lnSpc>
              <a:spcBef>
                <a:spcPts val="260"/>
              </a:spcBef>
            </a:pPr>
            <a:r>
              <a:rPr dirty="0" sz="350" spc="-25">
                <a:solidFill>
                  <a:srgbClr val="231F20"/>
                </a:solidFill>
                <a:latin typeface="Myriad Pro"/>
                <a:cs typeface="Myriad Pro"/>
              </a:rPr>
              <a:t>20</a:t>
            </a:r>
            <a:endParaRPr sz="350">
              <a:latin typeface="Myriad Pro"/>
              <a:cs typeface="Myriad Pro"/>
            </a:endParaRPr>
          </a:p>
          <a:p>
            <a:pPr marL="22225">
              <a:lnSpc>
                <a:spcPct val="100000"/>
              </a:lnSpc>
              <a:spcBef>
                <a:spcPts val="265"/>
              </a:spcBef>
            </a:pPr>
            <a:r>
              <a:rPr dirty="0" sz="350" spc="-25">
                <a:solidFill>
                  <a:srgbClr val="231F20"/>
                </a:solidFill>
                <a:latin typeface="Myriad Pro"/>
                <a:cs typeface="Myriad Pro"/>
              </a:rPr>
              <a:t>40</a:t>
            </a:r>
            <a:endParaRPr sz="350">
              <a:latin typeface="Myriad Pro"/>
              <a:cs typeface="Myriad Pro"/>
            </a:endParaRPr>
          </a:p>
          <a:p>
            <a:pPr marL="22225">
              <a:lnSpc>
                <a:spcPct val="100000"/>
              </a:lnSpc>
              <a:spcBef>
                <a:spcPts val="254"/>
              </a:spcBef>
            </a:pPr>
            <a:r>
              <a:rPr dirty="0" sz="350" spc="-25">
                <a:solidFill>
                  <a:srgbClr val="231F20"/>
                </a:solidFill>
                <a:latin typeface="Myriad Pro"/>
                <a:cs typeface="Myriad Pro"/>
              </a:rPr>
              <a:t>60</a:t>
            </a:r>
            <a:endParaRPr sz="350">
              <a:latin typeface="Myriad Pro"/>
              <a:cs typeface="Myriad Pro"/>
            </a:endParaRPr>
          </a:p>
          <a:p>
            <a:pPr marL="22225">
              <a:lnSpc>
                <a:spcPct val="100000"/>
              </a:lnSpc>
              <a:spcBef>
                <a:spcPts val="270"/>
              </a:spcBef>
            </a:pPr>
            <a:r>
              <a:rPr dirty="0" sz="350" spc="-25">
                <a:solidFill>
                  <a:srgbClr val="231F20"/>
                </a:solidFill>
                <a:latin typeface="Myriad Pro"/>
                <a:cs typeface="Myriad Pro"/>
              </a:rPr>
              <a:t>80</a:t>
            </a:r>
            <a:endParaRPr sz="350">
              <a:latin typeface="Myriad Pro"/>
              <a:cs typeface="Myriad Pro"/>
            </a:endParaRPr>
          </a:p>
          <a:p>
            <a:pPr>
              <a:lnSpc>
                <a:spcPct val="100000"/>
              </a:lnSpc>
              <a:spcBef>
                <a:spcPts val="260"/>
              </a:spcBef>
            </a:pPr>
            <a:r>
              <a:rPr dirty="0" sz="350" spc="-25">
                <a:solidFill>
                  <a:srgbClr val="231F20"/>
                </a:solidFill>
                <a:latin typeface="Myriad Pro"/>
                <a:cs typeface="Myriad Pro"/>
              </a:rPr>
              <a:t>100</a:t>
            </a:r>
            <a:endParaRPr sz="350">
              <a:latin typeface="Myriad Pro"/>
              <a:cs typeface="Myriad Pro"/>
            </a:endParaRPr>
          </a:p>
          <a:p>
            <a:pPr>
              <a:lnSpc>
                <a:spcPct val="100000"/>
              </a:lnSpc>
              <a:spcBef>
                <a:spcPts val="260"/>
              </a:spcBef>
            </a:pPr>
            <a:r>
              <a:rPr dirty="0" sz="350" spc="-25">
                <a:solidFill>
                  <a:srgbClr val="231F20"/>
                </a:solidFill>
                <a:latin typeface="Myriad Pro"/>
                <a:cs typeface="Myriad Pro"/>
              </a:rPr>
              <a:t>120</a:t>
            </a:r>
            <a:endParaRPr sz="350">
              <a:latin typeface="Myriad Pro"/>
              <a:cs typeface="Myriad Pro"/>
            </a:endParaRPr>
          </a:p>
          <a:p>
            <a:pPr>
              <a:lnSpc>
                <a:spcPct val="100000"/>
              </a:lnSpc>
              <a:spcBef>
                <a:spcPts val="260"/>
              </a:spcBef>
            </a:pPr>
            <a:r>
              <a:rPr dirty="0" sz="350" spc="-25">
                <a:solidFill>
                  <a:srgbClr val="231F20"/>
                </a:solidFill>
                <a:latin typeface="Myriad Pro"/>
                <a:cs typeface="Myriad Pro"/>
              </a:rPr>
              <a:t>140</a:t>
            </a:r>
            <a:endParaRPr sz="350">
              <a:latin typeface="Myriad Pro"/>
              <a:cs typeface="Myriad Pro"/>
            </a:endParaRPr>
          </a:p>
        </p:txBody>
      </p:sp>
      <p:grpSp>
        <p:nvGrpSpPr>
          <p:cNvPr id="634" name="object 634" descr=""/>
          <p:cNvGrpSpPr/>
          <p:nvPr/>
        </p:nvGrpSpPr>
        <p:grpSpPr>
          <a:xfrm>
            <a:off x="18473695" y="4651321"/>
            <a:ext cx="986790" cy="757555"/>
            <a:chOff x="18473695" y="4651321"/>
            <a:chExt cx="986790" cy="757555"/>
          </a:xfrm>
        </p:grpSpPr>
        <p:sp>
          <p:nvSpPr>
            <p:cNvPr id="635" name="object 635" descr=""/>
            <p:cNvSpPr/>
            <p:nvPr/>
          </p:nvSpPr>
          <p:spPr>
            <a:xfrm>
              <a:off x="18479630" y="5394950"/>
              <a:ext cx="0" cy="13335"/>
            </a:xfrm>
            <a:custGeom>
              <a:avLst/>
              <a:gdLst/>
              <a:ahLst/>
              <a:cxnLst/>
              <a:rect l="l" t="t" r="r" b="b"/>
              <a:pathLst>
                <a:path w="0" h="13335">
                  <a:moveTo>
                    <a:pt x="0" y="0"/>
                  </a:moveTo>
                  <a:lnTo>
                    <a:pt x="0" y="1296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6" name="object 636" descr=""/>
            <p:cNvSpPr/>
            <p:nvPr/>
          </p:nvSpPr>
          <p:spPr>
            <a:xfrm>
              <a:off x="18509786" y="5394950"/>
              <a:ext cx="0" cy="13335"/>
            </a:xfrm>
            <a:custGeom>
              <a:avLst/>
              <a:gdLst/>
              <a:ahLst/>
              <a:cxnLst/>
              <a:rect l="l" t="t" r="r" b="b"/>
              <a:pathLst>
                <a:path w="0" h="13335">
                  <a:moveTo>
                    <a:pt x="0" y="0"/>
                  </a:moveTo>
                  <a:lnTo>
                    <a:pt x="0" y="1296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7" name="object 637" descr=""/>
            <p:cNvSpPr/>
            <p:nvPr/>
          </p:nvSpPr>
          <p:spPr>
            <a:xfrm>
              <a:off x="18539443" y="5394950"/>
              <a:ext cx="0" cy="13335"/>
            </a:xfrm>
            <a:custGeom>
              <a:avLst/>
              <a:gdLst/>
              <a:ahLst/>
              <a:cxnLst/>
              <a:rect l="l" t="t" r="r" b="b"/>
              <a:pathLst>
                <a:path w="0" h="13335">
                  <a:moveTo>
                    <a:pt x="0" y="0"/>
                  </a:moveTo>
                  <a:lnTo>
                    <a:pt x="0" y="1296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8" name="object 638" descr=""/>
            <p:cNvSpPr/>
            <p:nvPr/>
          </p:nvSpPr>
          <p:spPr>
            <a:xfrm>
              <a:off x="18567605" y="5394950"/>
              <a:ext cx="0" cy="13335"/>
            </a:xfrm>
            <a:custGeom>
              <a:avLst/>
              <a:gdLst/>
              <a:ahLst/>
              <a:cxnLst/>
              <a:rect l="l" t="t" r="r" b="b"/>
              <a:pathLst>
                <a:path w="0" h="13335">
                  <a:moveTo>
                    <a:pt x="0" y="0"/>
                  </a:moveTo>
                  <a:lnTo>
                    <a:pt x="0" y="1296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9" name="object 639" descr=""/>
            <p:cNvSpPr/>
            <p:nvPr/>
          </p:nvSpPr>
          <p:spPr>
            <a:xfrm>
              <a:off x="18597760" y="5394950"/>
              <a:ext cx="0" cy="13335"/>
            </a:xfrm>
            <a:custGeom>
              <a:avLst/>
              <a:gdLst/>
              <a:ahLst/>
              <a:cxnLst/>
              <a:rect l="l" t="t" r="r" b="b"/>
              <a:pathLst>
                <a:path w="0" h="13335">
                  <a:moveTo>
                    <a:pt x="0" y="0"/>
                  </a:moveTo>
                  <a:lnTo>
                    <a:pt x="0" y="1296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0" name="object 640" descr=""/>
            <p:cNvSpPr/>
            <p:nvPr/>
          </p:nvSpPr>
          <p:spPr>
            <a:xfrm>
              <a:off x="18627417" y="5394950"/>
              <a:ext cx="0" cy="13335"/>
            </a:xfrm>
            <a:custGeom>
              <a:avLst/>
              <a:gdLst/>
              <a:ahLst/>
              <a:cxnLst/>
              <a:rect l="l" t="t" r="r" b="b"/>
              <a:pathLst>
                <a:path w="0" h="13335">
                  <a:moveTo>
                    <a:pt x="0" y="0"/>
                  </a:moveTo>
                  <a:lnTo>
                    <a:pt x="0" y="1296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1" name="object 641" descr=""/>
            <p:cNvSpPr/>
            <p:nvPr/>
          </p:nvSpPr>
          <p:spPr>
            <a:xfrm>
              <a:off x="18656328" y="5394950"/>
              <a:ext cx="0" cy="13335"/>
            </a:xfrm>
            <a:custGeom>
              <a:avLst/>
              <a:gdLst/>
              <a:ahLst/>
              <a:cxnLst/>
              <a:rect l="l" t="t" r="r" b="b"/>
              <a:pathLst>
                <a:path w="0" h="13335">
                  <a:moveTo>
                    <a:pt x="0" y="0"/>
                  </a:moveTo>
                  <a:lnTo>
                    <a:pt x="0" y="1296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2" name="object 642" descr=""/>
            <p:cNvSpPr/>
            <p:nvPr/>
          </p:nvSpPr>
          <p:spPr>
            <a:xfrm>
              <a:off x="18686483" y="5394950"/>
              <a:ext cx="0" cy="13335"/>
            </a:xfrm>
            <a:custGeom>
              <a:avLst/>
              <a:gdLst/>
              <a:ahLst/>
              <a:cxnLst/>
              <a:rect l="l" t="t" r="r" b="b"/>
              <a:pathLst>
                <a:path w="0" h="13335">
                  <a:moveTo>
                    <a:pt x="0" y="0"/>
                  </a:moveTo>
                  <a:lnTo>
                    <a:pt x="0" y="1296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3" name="object 643" descr=""/>
            <p:cNvSpPr/>
            <p:nvPr/>
          </p:nvSpPr>
          <p:spPr>
            <a:xfrm>
              <a:off x="18716140" y="5394950"/>
              <a:ext cx="0" cy="13335"/>
            </a:xfrm>
            <a:custGeom>
              <a:avLst/>
              <a:gdLst/>
              <a:ahLst/>
              <a:cxnLst/>
              <a:rect l="l" t="t" r="r" b="b"/>
              <a:pathLst>
                <a:path w="0" h="13335">
                  <a:moveTo>
                    <a:pt x="0" y="0"/>
                  </a:moveTo>
                  <a:lnTo>
                    <a:pt x="0" y="1296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4" name="object 644" descr=""/>
            <p:cNvSpPr/>
            <p:nvPr/>
          </p:nvSpPr>
          <p:spPr>
            <a:xfrm>
              <a:off x="18746046" y="5394950"/>
              <a:ext cx="0" cy="13335"/>
            </a:xfrm>
            <a:custGeom>
              <a:avLst/>
              <a:gdLst/>
              <a:ahLst/>
              <a:cxnLst/>
              <a:rect l="l" t="t" r="r" b="b"/>
              <a:pathLst>
                <a:path w="0" h="13335">
                  <a:moveTo>
                    <a:pt x="0" y="0"/>
                  </a:moveTo>
                  <a:lnTo>
                    <a:pt x="0" y="1296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5" name="object 645" descr=""/>
            <p:cNvSpPr/>
            <p:nvPr/>
          </p:nvSpPr>
          <p:spPr>
            <a:xfrm>
              <a:off x="18776201" y="5394950"/>
              <a:ext cx="0" cy="13335"/>
            </a:xfrm>
            <a:custGeom>
              <a:avLst/>
              <a:gdLst/>
              <a:ahLst/>
              <a:cxnLst/>
              <a:rect l="l" t="t" r="r" b="b"/>
              <a:pathLst>
                <a:path w="0" h="13335">
                  <a:moveTo>
                    <a:pt x="0" y="0"/>
                  </a:moveTo>
                  <a:lnTo>
                    <a:pt x="0" y="1296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6" name="object 646" descr=""/>
            <p:cNvSpPr/>
            <p:nvPr/>
          </p:nvSpPr>
          <p:spPr>
            <a:xfrm>
              <a:off x="18805860" y="5394950"/>
              <a:ext cx="0" cy="13335"/>
            </a:xfrm>
            <a:custGeom>
              <a:avLst/>
              <a:gdLst/>
              <a:ahLst/>
              <a:cxnLst/>
              <a:rect l="l" t="t" r="r" b="b"/>
              <a:pathLst>
                <a:path w="0" h="13335">
                  <a:moveTo>
                    <a:pt x="0" y="0"/>
                  </a:moveTo>
                  <a:lnTo>
                    <a:pt x="0" y="1296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7" name="object 647" descr=""/>
            <p:cNvSpPr/>
            <p:nvPr/>
          </p:nvSpPr>
          <p:spPr>
            <a:xfrm>
              <a:off x="18835267" y="5394950"/>
              <a:ext cx="0" cy="13335"/>
            </a:xfrm>
            <a:custGeom>
              <a:avLst/>
              <a:gdLst/>
              <a:ahLst/>
              <a:cxnLst/>
              <a:rect l="l" t="t" r="r" b="b"/>
              <a:pathLst>
                <a:path w="0" h="13335">
                  <a:moveTo>
                    <a:pt x="0" y="0"/>
                  </a:moveTo>
                  <a:lnTo>
                    <a:pt x="0" y="1296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8" name="object 648" descr=""/>
            <p:cNvSpPr/>
            <p:nvPr/>
          </p:nvSpPr>
          <p:spPr>
            <a:xfrm>
              <a:off x="18864924" y="5394950"/>
              <a:ext cx="0" cy="13335"/>
            </a:xfrm>
            <a:custGeom>
              <a:avLst/>
              <a:gdLst/>
              <a:ahLst/>
              <a:cxnLst/>
              <a:rect l="l" t="t" r="r" b="b"/>
              <a:pathLst>
                <a:path w="0" h="13335">
                  <a:moveTo>
                    <a:pt x="0" y="0"/>
                  </a:moveTo>
                  <a:lnTo>
                    <a:pt x="0" y="1296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9" name="object 649" descr=""/>
            <p:cNvSpPr/>
            <p:nvPr/>
          </p:nvSpPr>
          <p:spPr>
            <a:xfrm>
              <a:off x="18893833" y="5394950"/>
              <a:ext cx="0" cy="13335"/>
            </a:xfrm>
            <a:custGeom>
              <a:avLst/>
              <a:gdLst/>
              <a:ahLst/>
              <a:cxnLst/>
              <a:rect l="l" t="t" r="r" b="b"/>
              <a:pathLst>
                <a:path w="0" h="13335">
                  <a:moveTo>
                    <a:pt x="0" y="0"/>
                  </a:moveTo>
                  <a:lnTo>
                    <a:pt x="0" y="1296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0" name="object 650" descr=""/>
            <p:cNvSpPr/>
            <p:nvPr/>
          </p:nvSpPr>
          <p:spPr>
            <a:xfrm>
              <a:off x="18923989" y="5394950"/>
              <a:ext cx="0" cy="13335"/>
            </a:xfrm>
            <a:custGeom>
              <a:avLst/>
              <a:gdLst/>
              <a:ahLst/>
              <a:cxnLst/>
              <a:rect l="l" t="t" r="r" b="b"/>
              <a:pathLst>
                <a:path w="0" h="13335">
                  <a:moveTo>
                    <a:pt x="0" y="0"/>
                  </a:moveTo>
                  <a:lnTo>
                    <a:pt x="0" y="1296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1" name="object 651" descr=""/>
            <p:cNvSpPr/>
            <p:nvPr/>
          </p:nvSpPr>
          <p:spPr>
            <a:xfrm>
              <a:off x="18953647" y="5394950"/>
              <a:ext cx="0" cy="13335"/>
            </a:xfrm>
            <a:custGeom>
              <a:avLst/>
              <a:gdLst/>
              <a:ahLst/>
              <a:cxnLst/>
              <a:rect l="l" t="t" r="r" b="b"/>
              <a:pathLst>
                <a:path w="0" h="13335">
                  <a:moveTo>
                    <a:pt x="0" y="0"/>
                  </a:moveTo>
                  <a:lnTo>
                    <a:pt x="0" y="1296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2" name="object 652" descr=""/>
            <p:cNvSpPr/>
            <p:nvPr/>
          </p:nvSpPr>
          <p:spPr>
            <a:xfrm>
              <a:off x="18983553" y="5394950"/>
              <a:ext cx="0" cy="13335"/>
            </a:xfrm>
            <a:custGeom>
              <a:avLst/>
              <a:gdLst/>
              <a:ahLst/>
              <a:cxnLst/>
              <a:rect l="l" t="t" r="r" b="b"/>
              <a:pathLst>
                <a:path w="0" h="13335">
                  <a:moveTo>
                    <a:pt x="0" y="0"/>
                  </a:moveTo>
                  <a:lnTo>
                    <a:pt x="0" y="1296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3" name="object 653" descr=""/>
            <p:cNvSpPr/>
            <p:nvPr/>
          </p:nvSpPr>
          <p:spPr>
            <a:xfrm>
              <a:off x="19013708" y="5394950"/>
              <a:ext cx="0" cy="13335"/>
            </a:xfrm>
            <a:custGeom>
              <a:avLst/>
              <a:gdLst/>
              <a:ahLst/>
              <a:cxnLst/>
              <a:rect l="l" t="t" r="r" b="b"/>
              <a:pathLst>
                <a:path w="0" h="13335">
                  <a:moveTo>
                    <a:pt x="0" y="0"/>
                  </a:moveTo>
                  <a:lnTo>
                    <a:pt x="0" y="1296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4" name="object 654" descr=""/>
            <p:cNvSpPr/>
            <p:nvPr/>
          </p:nvSpPr>
          <p:spPr>
            <a:xfrm>
              <a:off x="19043365" y="5394950"/>
              <a:ext cx="0" cy="13335"/>
            </a:xfrm>
            <a:custGeom>
              <a:avLst/>
              <a:gdLst/>
              <a:ahLst/>
              <a:cxnLst/>
              <a:rect l="l" t="t" r="r" b="b"/>
              <a:pathLst>
                <a:path w="0" h="13335">
                  <a:moveTo>
                    <a:pt x="0" y="0"/>
                  </a:moveTo>
                  <a:lnTo>
                    <a:pt x="0" y="1296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5" name="object 655" descr=""/>
            <p:cNvSpPr/>
            <p:nvPr/>
          </p:nvSpPr>
          <p:spPr>
            <a:xfrm>
              <a:off x="19074269" y="5394950"/>
              <a:ext cx="0" cy="13335"/>
            </a:xfrm>
            <a:custGeom>
              <a:avLst/>
              <a:gdLst/>
              <a:ahLst/>
              <a:cxnLst/>
              <a:rect l="l" t="t" r="r" b="b"/>
              <a:pathLst>
                <a:path w="0" h="13335">
                  <a:moveTo>
                    <a:pt x="0" y="0"/>
                  </a:moveTo>
                  <a:lnTo>
                    <a:pt x="0" y="1296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6" name="object 656" descr=""/>
            <p:cNvSpPr/>
            <p:nvPr/>
          </p:nvSpPr>
          <p:spPr>
            <a:xfrm>
              <a:off x="19103926" y="5394950"/>
              <a:ext cx="0" cy="13335"/>
            </a:xfrm>
            <a:custGeom>
              <a:avLst/>
              <a:gdLst/>
              <a:ahLst/>
              <a:cxnLst/>
              <a:rect l="l" t="t" r="r" b="b"/>
              <a:pathLst>
                <a:path w="0" h="13335">
                  <a:moveTo>
                    <a:pt x="0" y="0"/>
                  </a:moveTo>
                  <a:lnTo>
                    <a:pt x="0" y="1296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7" name="object 657" descr=""/>
            <p:cNvSpPr/>
            <p:nvPr/>
          </p:nvSpPr>
          <p:spPr>
            <a:xfrm>
              <a:off x="19132835" y="5394950"/>
              <a:ext cx="0" cy="13335"/>
            </a:xfrm>
            <a:custGeom>
              <a:avLst/>
              <a:gdLst/>
              <a:ahLst/>
              <a:cxnLst/>
              <a:rect l="l" t="t" r="r" b="b"/>
              <a:pathLst>
                <a:path w="0" h="13335">
                  <a:moveTo>
                    <a:pt x="0" y="0"/>
                  </a:moveTo>
                  <a:lnTo>
                    <a:pt x="0" y="1296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8" name="object 658" descr=""/>
            <p:cNvSpPr/>
            <p:nvPr/>
          </p:nvSpPr>
          <p:spPr>
            <a:xfrm>
              <a:off x="19162990" y="5394950"/>
              <a:ext cx="0" cy="13335"/>
            </a:xfrm>
            <a:custGeom>
              <a:avLst/>
              <a:gdLst/>
              <a:ahLst/>
              <a:cxnLst/>
              <a:rect l="l" t="t" r="r" b="b"/>
              <a:pathLst>
                <a:path w="0" h="13335">
                  <a:moveTo>
                    <a:pt x="0" y="0"/>
                  </a:moveTo>
                  <a:lnTo>
                    <a:pt x="0" y="1296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9" name="object 659" descr=""/>
            <p:cNvSpPr/>
            <p:nvPr/>
          </p:nvSpPr>
          <p:spPr>
            <a:xfrm>
              <a:off x="19192648" y="5394950"/>
              <a:ext cx="0" cy="13335"/>
            </a:xfrm>
            <a:custGeom>
              <a:avLst/>
              <a:gdLst/>
              <a:ahLst/>
              <a:cxnLst/>
              <a:rect l="l" t="t" r="r" b="b"/>
              <a:pathLst>
                <a:path w="0" h="13335">
                  <a:moveTo>
                    <a:pt x="0" y="0"/>
                  </a:moveTo>
                  <a:lnTo>
                    <a:pt x="0" y="1296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0" name="object 660" descr=""/>
            <p:cNvSpPr/>
            <p:nvPr/>
          </p:nvSpPr>
          <p:spPr>
            <a:xfrm>
              <a:off x="19222555" y="5394950"/>
              <a:ext cx="0" cy="13335"/>
            </a:xfrm>
            <a:custGeom>
              <a:avLst/>
              <a:gdLst/>
              <a:ahLst/>
              <a:cxnLst/>
              <a:rect l="l" t="t" r="r" b="b"/>
              <a:pathLst>
                <a:path w="0" h="13335">
                  <a:moveTo>
                    <a:pt x="0" y="0"/>
                  </a:moveTo>
                  <a:lnTo>
                    <a:pt x="0" y="1296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1" name="object 661" descr=""/>
            <p:cNvSpPr/>
            <p:nvPr/>
          </p:nvSpPr>
          <p:spPr>
            <a:xfrm>
              <a:off x="19252710" y="5394950"/>
              <a:ext cx="0" cy="13335"/>
            </a:xfrm>
            <a:custGeom>
              <a:avLst/>
              <a:gdLst/>
              <a:ahLst/>
              <a:cxnLst/>
              <a:rect l="l" t="t" r="r" b="b"/>
              <a:pathLst>
                <a:path w="0" h="13335">
                  <a:moveTo>
                    <a:pt x="0" y="0"/>
                  </a:moveTo>
                  <a:lnTo>
                    <a:pt x="0" y="1296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2" name="object 662" descr=""/>
            <p:cNvSpPr/>
            <p:nvPr/>
          </p:nvSpPr>
          <p:spPr>
            <a:xfrm>
              <a:off x="19282367" y="5394950"/>
              <a:ext cx="0" cy="13335"/>
            </a:xfrm>
            <a:custGeom>
              <a:avLst/>
              <a:gdLst/>
              <a:ahLst/>
              <a:cxnLst/>
              <a:rect l="l" t="t" r="r" b="b"/>
              <a:pathLst>
                <a:path w="0" h="13335">
                  <a:moveTo>
                    <a:pt x="0" y="0"/>
                  </a:moveTo>
                  <a:lnTo>
                    <a:pt x="0" y="1296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3" name="object 663" descr=""/>
            <p:cNvSpPr/>
            <p:nvPr/>
          </p:nvSpPr>
          <p:spPr>
            <a:xfrm>
              <a:off x="19340935" y="5394950"/>
              <a:ext cx="0" cy="13335"/>
            </a:xfrm>
            <a:custGeom>
              <a:avLst/>
              <a:gdLst/>
              <a:ahLst/>
              <a:cxnLst/>
              <a:rect l="l" t="t" r="r" b="b"/>
              <a:pathLst>
                <a:path w="0" h="13335">
                  <a:moveTo>
                    <a:pt x="0" y="0"/>
                  </a:moveTo>
                  <a:lnTo>
                    <a:pt x="0" y="1296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4" name="object 664" descr=""/>
            <p:cNvSpPr/>
            <p:nvPr/>
          </p:nvSpPr>
          <p:spPr>
            <a:xfrm>
              <a:off x="19370592" y="5394950"/>
              <a:ext cx="0" cy="13335"/>
            </a:xfrm>
            <a:custGeom>
              <a:avLst/>
              <a:gdLst/>
              <a:ahLst/>
              <a:cxnLst/>
              <a:rect l="l" t="t" r="r" b="b"/>
              <a:pathLst>
                <a:path w="0" h="13335">
                  <a:moveTo>
                    <a:pt x="0" y="0"/>
                  </a:moveTo>
                  <a:lnTo>
                    <a:pt x="0" y="1296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5" name="object 665" descr=""/>
            <p:cNvSpPr/>
            <p:nvPr/>
          </p:nvSpPr>
          <p:spPr>
            <a:xfrm>
              <a:off x="19399501" y="5394950"/>
              <a:ext cx="0" cy="13335"/>
            </a:xfrm>
            <a:custGeom>
              <a:avLst/>
              <a:gdLst/>
              <a:ahLst/>
              <a:cxnLst/>
              <a:rect l="l" t="t" r="r" b="b"/>
              <a:pathLst>
                <a:path w="0" h="13335">
                  <a:moveTo>
                    <a:pt x="0" y="0"/>
                  </a:moveTo>
                  <a:lnTo>
                    <a:pt x="0" y="1296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6" name="object 666" descr=""/>
            <p:cNvSpPr/>
            <p:nvPr/>
          </p:nvSpPr>
          <p:spPr>
            <a:xfrm>
              <a:off x="19429656" y="5394950"/>
              <a:ext cx="0" cy="13335"/>
            </a:xfrm>
            <a:custGeom>
              <a:avLst/>
              <a:gdLst/>
              <a:ahLst/>
              <a:cxnLst/>
              <a:rect l="l" t="t" r="r" b="b"/>
              <a:pathLst>
                <a:path w="0" h="13335">
                  <a:moveTo>
                    <a:pt x="0" y="0"/>
                  </a:moveTo>
                  <a:lnTo>
                    <a:pt x="0" y="1296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7" name="object 667" descr=""/>
            <p:cNvSpPr/>
            <p:nvPr/>
          </p:nvSpPr>
          <p:spPr>
            <a:xfrm>
              <a:off x="19459313" y="5394950"/>
              <a:ext cx="0" cy="13335"/>
            </a:xfrm>
            <a:custGeom>
              <a:avLst/>
              <a:gdLst/>
              <a:ahLst/>
              <a:cxnLst/>
              <a:rect l="l" t="t" r="r" b="b"/>
              <a:pathLst>
                <a:path w="0" h="13335">
                  <a:moveTo>
                    <a:pt x="0" y="0"/>
                  </a:moveTo>
                  <a:lnTo>
                    <a:pt x="0" y="1296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8" name="object 668" descr=""/>
            <p:cNvSpPr/>
            <p:nvPr/>
          </p:nvSpPr>
          <p:spPr>
            <a:xfrm>
              <a:off x="19311651" y="5394950"/>
              <a:ext cx="0" cy="13335"/>
            </a:xfrm>
            <a:custGeom>
              <a:avLst/>
              <a:gdLst/>
              <a:ahLst/>
              <a:cxnLst/>
              <a:rect l="l" t="t" r="r" b="b"/>
              <a:pathLst>
                <a:path w="0" h="13335">
                  <a:moveTo>
                    <a:pt x="0" y="0"/>
                  </a:moveTo>
                  <a:lnTo>
                    <a:pt x="0" y="1296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9" name="object 669" descr=""/>
            <p:cNvSpPr/>
            <p:nvPr/>
          </p:nvSpPr>
          <p:spPr>
            <a:xfrm>
              <a:off x="18474648" y="4652274"/>
              <a:ext cx="98425" cy="41275"/>
            </a:xfrm>
            <a:custGeom>
              <a:avLst/>
              <a:gdLst/>
              <a:ahLst/>
              <a:cxnLst/>
              <a:rect l="l" t="t" r="r" b="b"/>
              <a:pathLst>
                <a:path w="98425" h="41275">
                  <a:moveTo>
                    <a:pt x="98193" y="0"/>
                  </a:moveTo>
                  <a:lnTo>
                    <a:pt x="0" y="0"/>
                  </a:lnTo>
                  <a:lnTo>
                    <a:pt x="0" y="40873"/>
                  </a:lnTo>
                  <a:lnTo>
                    <a:pt x="98193" y="40873"/>
                  </a:lnTo>
                  <a:lnTo>
                    <a:pt x="98193" y="0"/>
                  </a:lnTo>
                  <a:close/>
                </a:path>
              </a:pathLst>
            </a:custGeom>
            <a:solidFill>
              <a:srgbClr val="99BDD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0" name="object 670" descr=""/>
            <p:cNvSpPr/>
            <p:nvPr/>
          </p:nvSpPr>
          <p:spPr>
            <a:xfrm>
              <a:off x="18474648" y="4652274"/>
              <a:ext cx="98425" cy="41275"/>
            </a:xfrm>
            <a:custGeom>
              <a:avLst/>
              <a:gdLst/>
              <a:ahLst/>
              <a:cxnLst/>
              <a:rect l="l" t="t" r="r" b="b"/>
              <a:pathLst>
                <a:path w="98425" h="41275">
                  <a:moveTo>
                    <a:pt x="98193" y="40873"/>
                  </a:moveTo>
                  <a:lnTo>
                    <a:pt x="0" y="40873"/>
                  </a:lnTo>
                  <a:lnTo>
                    <a:pt x="0" y="0"/>
                  </a:lnTo>
                  <a:lnTo>
                    <a:pt x="98193" y="0"/>
                  </a:lnTo>
                  <a:lnTo>
                    <a:pt x="98193" y="40873"/>
                  </a:lnTo>
                  <a:close/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1" name="object 671" descr=""/>
            <p:cNvSpPr/>
            <p:nvPr/>
          </p:nvSpPr>
          <p:spPr>
            <a:xfrm>
              <a:off x="18572838" y="4652274"/>
              <a:ext cx="146050" cy="41275"/>
            </a:xfrm>
            <a:custGeom>
              <a:avLst/>
              <a:gdLst/>
              <a:ahLst/>
              <a:cxnLst/>
              <a:rect l="l" t="t" r="r" b="b"/>
              <a:pathLst>
                <a:path w="146050" h="41275">
                  <a:moveTo>
                    <a:pt x="145545" y="0"/>
                  </a:moveTo>
                  <a:lnTo>
                    <a:pt x="0" y="0"/>
                  </a:lnTo>
                  <a:lnTo>
                    <a:pt x="0" y="40873"/>
                  </a:lnTo>
                  <a:lnTo>
                    <a:pt x="145545" y="40873"/>
                  </a:lnTo>
                  <a:lnTo>
                    <a:pt x="145545" y="0"/>
                  </a:lnTo>
                  <a:close/>
                </a:path>
              </a:pathLst>
            </a:custGeom>
            <a:solidFill>
              <a:srgbClr val="67C6D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2" name="object 672" descr=""/>
            <p:cNvSpPr/>
            <p:nvPr/>
          </p:nvSpPr>
          <p:spPr>
            <a:xfrm>
              <a:off x="18572838" y="4652274"/>
              <a:ext cx="146050" cy="41275"/>
            </a:xfrm>
            <a:custGeom>
              <a:avLst/>
              <a:gdLst/>
              <a:ahLst/>
              <a:cxnLst/>
              <a:rect l="l" t="t" r="r" b="b"/>
              <a:pathLst>
                <a:path w="146050" h="41275">
                  <a:moveTo>
                    <a:pt x="145545" y="40873"/>
                  </a:moveTo>
                  <a:lnTo>
                    <a:pt x="0" y="40873"/>
                  </a:lnTo>
                  <a:lnTo>
                    <a:pt x="0" y="0"/>
                  </a:lnTo>
                  <a:lnTo>
                    <a:pt x="145545" y="0"/>
                  </a:lnTo>
                  <a:lnTo>
                    <a:pt x="145545" y="40873"/>
                  </a:lnTo>
                  <a:close/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3" name="object 673" descr=""/>
            <p:cNvSpPr/>
            <p:nvPr/>
          </p:nvSpPr>
          <p:spPr>
            <a:xfrm>
              <a:off x="18718383" y="4652274"/>
              <a:ext cx="144145" cy="41275"/>
            </a:xfrm>
            <a:custGeom>
              <a:avLst/>
              <a:gdLst/>
              <a:ahLst/>
              <a:cxnLst/>
              <a:rect l="l" t="t" r="r" b="b"/>
              <a:pathLst>
                <a:path w="144144" h="41275">
                  <a:moveTo>
                    <a:pt x="144049" y="0"/>
                  </a:moveTo>
                  <a:lnTo>
                    <a:pt x="0" y="0"/>
                  </a:lnTo>
                  <a:lnTo>
                    <a:pt x="0" y="40873"/>
                  </a:lnTo>
                  <a:lnTo>
                    <a:pt x="144049" y="40873"/>
                  </a:lnTo>
                  <a:lnTo>
                    <a:pt x="144049" y="0"/>
                  </a:lnTo>
                  <a:close/>
                </a:path>
              </a:pathLst>
            </a:custGeom>
            <a:solidFill>
              <a:srgbClr val="67C4B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4" name="object 674" descr=""/>
            <p:cNvSpPr/>
            <p:nvPr/>
          </p:nvSpPr>
          <p:spPr>
            <a:xfrm>
              <a:off x="18718383" y="4652274"/>
              <a:ext cx="144145" cy="41275"/>
            </a:xfrm>
            <a:custGeom>
              <a:avLst/>
              <a:gdLst/>
              <a:ahLst/>
              <a:cxnLst/>
              <a:rect l="l" t="t" r="r" b="b"/>
              <a:pathLst>
                <a:path w="144144" h="41275">
                  <a:moveTo>
                    <a:pt x="144049" y="40873"/>
                  </a:moveTo>
                  <a:lnTo>
                    <a:pt x="0" y="40873"/>
                  </a:lnTo>
                  <a:lnTo>
                    <a:pt x="0" y="0"/>
                  </a:lnTo>
                  <a:lnTo>
                    <a:pt x="144049" y="0"/>
                  </a:lnTo>
                  <a:lnTo>
                    <a:pt x="144049" y="40873"/>
                  </a:lnTo>
                  <a:close/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5" name="object 675" descr=""/>
            <p:cNvSpPr/>
            <p:nvPr/>
          </p:nvSpPr>
          <p:spPr>
            <a:xfrm>
              <a:off x="18862433" y="4652274"/>
              <a:ext cx="164465" cy="41275"/>
            </a:xfrm>
            <a:custGeom>
              <a:avLst/>
              <a:gdLst/>
              <a:ahLst/>
              <a:cxnLst/>
              <a:rect l="l" t="t" r="r" b="b"/>
              <a:pathLst>
                <a:path w="164465" h="41275">
                  <a:moveTo>
                    <a:pt x="163987" y="0"/>
                  </a:moveTo>
                  <a:lnTo>
                    <a:pt x="0" y="0"/>
                  </a:lnTo>
                  <a:lnTo>
                    <a:pt x="0" y="40873"/>
                  </a:lnTo>
                  <a:lnTo>
                    <a:pt x="163987" y="40873"/>
                  </a:lnTo>
                  <a:lnTo>
                    <a:pt x="163987" y="0"/>
                  </a:lnTo>
                  <a:close/>
                </a:path>
              </a:pathLst>
            </a:custGeom>
            <a:solidFill>
              <a:srgbClr val="4CB37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6" name="object 676" descr=""/>
            <p:cNvSpPr/>
            <p:nvPr/>
          </p:nvSpPr>
          <p:spPr>
            <a:xfrm>
              <a:off x="18862433" y="4652274"/>
              <a:ext cx="164465" cy="41275"/>
            </a:xfrm>
            <a:custGeom>
              <a:avLst/>
              <a:gdLst/>
              <a:ahLst/>
              <a:cxnLst/>
              <a:rect l="l" t="t" r="r" b="b"/>
              <a:pathLst>
                <a:path w="164465" h="41275">
                  <a:moveTo>
                    <a:pt x="163987" y="40873"/>
                  </a:moveTo>
                  <a:lnTo>
                    <a:pt x="0" y="40873"/>
                  </a:lnTo>
                  <a:lnTo>
                    <a:pt x="0" y="0"/>
                  </a:lnTo>
                  <a:lnTo>
                    <a:pt x="163987" y="0"/>
                  </a:lnTo>
                  <a:lnTo>
                    <a:pt x="163987" y="40873"/>
                  </a:lnTo>
                  <a:close/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7" name="object 677" descr=""/>
            <p:cNvSpPr/>
            <p:nvPr/>
          </p:nvSpPr>
          <p:spPr>
            <a:xfrm>
              <a:off x="19026420" y="4652274"/>
              <a:ext cx="139700" cy="41275"/>
            </a:xfrm>
            <a:custGeom>
              <a:avLst/>
              <a:gdLst/>
              <a:ahLst/>
              <a:cxnLst/>
              <a:rect l="l" t="t" r="r" b="b"/>
              <a:pathLst>
                <a:path w="139700" h="41275">
                  <a:moveTo>
                    <a:pt x="139561" y="0"/>
                  </a:moveTo>
                  <a:lnTo>
                    <a:pt x="0" y="0"/>
                  </a:lnTo>
                  <a:lnTo>
                    <a:pt x="0" y="40873"/>
                  </a:lnTo>
                  <a:lnTo>
                    <a:pt x="139561" y="40873"/>
                  </a:lnTo>
                  <a:lnTo>
                    <a:pt x="139561" y="0"/>
                  </a:lnTo>
                  <a:close/>
                </a:path>
              </a:pathLst>
            </a:custGeom>
            <a:solidFill>
              <a:srgbClr val="B4D78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8" name="object 678" descr=""/>
            <p:cNvSpPr/>
            <p:nvPr/>
          </p:nvSpPr>
          <p:spPr>
            <a:xfrm>
              <a:off x="19026420" y="4652274"/>
              <a:ext cx="139700" cy="41275"/>
            </a:xfrm>
            <a:custGeom>
              <a:avLst/>
              <a:gdLst/>
              <a:ahLst/>
              <a:cxnLst/>
              <a:rect l="l" t="t" r="r" b="b"/>
              <a:pathLst>
                <a:path w="139700" h="41275">
                  <a:moveTo>
                    <a:pt x="139561" y="40873"/>
                  </a:moveTo>
                  <a:lnTo>
                    <a:pt x="0" y="40873"/>
                  </a:lnTo>
                  <a:lnTo>
                    <a:pt x="0" y="0"/>
                  </a:lnTo>
                  <a:lnTo>
                    <a:pt x="139561" y="0"/>
                  </a:lnTo>
                  <a:lnTo>
                    <a:pt x="139561" y="40873"/>
                  </a:lnTo>
                  <a:close/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9" name="object 679" descr=""/>
            <p:cNvSpPr/>
            <p:nvPr/>
          </p:nvSpPr>
          <p:spPr>
            <a:xfrm>
              <a:off x="19165982" y="4652274"/>
              <a:ext cx="106045" cy="41275"/>
            </a:xfrm>
            <a:custGeom>
              <a:avLst/>
              <a:gdLst/>
              <a:ahLst/>
              <a:cxnLst/>
              <a:rect l="l" t="t" r="r" b="b"/>
              <a:pathLst>
                <a:path w="106044" h="41275">
                  <a:moveTo>
                    <a:pt x="105669" y="0"/>
                  </a:moveTo>
                  <a:lnTo>
                    <a:pt x="0" y="0"/>
                  </a:lnTo>
                  <a:lnTo>
                    <a:pt x="0" y="40873"/>
                  </a:lnTo>
                  <a:lnTo>
                    <a:pt x="105669" y="40873"/>
                  </a:lnTo>
                  <a:lnTo>
                    <a:pt x="105669" y="0"/>
                  </a:lnTo>
                  <a:close/>
                </a:path>
              </a:pathLst>
            </a:custGeom>
            <a:solidFill>
              <a:srgbClr val="DDE89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0" name="object 680" descr=""/>
            <p:cNvSpPr/>
            <p:nvPr/>
          </p:nvSpPr>
          <p:spPr>
            <a:xfrm>
              <a:off x="19165982" y="4652274"/>
              <a:ext cx="106045" cy="41275"/>
            </a:xfrm>
            <a:custGeom>
              <a:avLst/>
              <a:gdLst/>
              <a:ahLst/>
              <a:cxnLst/>
              <a:rect l="l" t="t" r="r" b="b"/>
              <a:pathLst>
                <a:path w="106044" h="41275">
                  <a:moveTo>
                    <a:pt x="105669" y="40873"/>
                  </a:moveTo>
                  <a:lnTo>
                    <a:pt x="0" y="40873"/>
                  </a:lnTo>
                  <a:lnTo>
                    <a:pt x="0" y="0"/>
                  </a:lnTo>
                  <a:lnTo>
                    <a:pt x="105669" y="0"/>
                  </a:lnTo>
                  <a:lnTo>
                    <a:pt x="105669" y="40873"/>
                  </a:lnTo>
                  <a:close/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1" name="object 681" descr=""/>
            <p:cNvSpPr/>
            <p:nvPr/>
          </p:nvSpPr>
          <p:spPr>
            <a:xfrm>
              <a:off x="19271652" y="4652274"/>
              <a:ext cx="182880" cy="41275"/>
            </a:xfrm>
            <a:custGeom>
              <a:avLst/>
              <a:gdLst/>
              <a:ahLst/>
              <a:cxnLst/>
              <a:rect l="l" t="t" r="r" b="b"/>
              <a:pathLst>
                <a:path w="182880" h="41275">
                  <a:moveTo>
                    <a:pt x="182263" y="0"/>
                  </a:moveTo>
                  <a:lnTo>
                    <a:pt x="0" y="0"/>
                  </a:lnTo>
                  <a:lnTo>
                    <a:pt x="0" y="40873"/>
                  </a:lnTo>
                  <a:lnTo>
                    <a:pt x="182263" y="40873"/>
                  </a:lnTo>
                  <a:lnTo>
                    <a:pt x="182263" y="0"/>
                  </a:lnTo>
                  <a:close/>
                </a:path>
              </a:pathLst>
            </a:custGeom>
            <a:solidFill>
              <a:srgbClr val="F6EB1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2" name="object 682" descr=""/>
            <p:cNvSpPr/>
            <p:nvPr/>
          </p:nvSpPr>
          <p:spPr>
            <a:xfrm>
              <a:off x="19271652" y="4652274"/>
              <a:ext cx="182880" cy="41275"/>
            </a:xfrm>
            <a:custGeom>
              <a:avLst/>
              <a:gdLst/>
              <a:ahLst/>
              <a:cxnLst/>
              <a:rect l="l" t="t" r="r" b="b"/>
              <a:pathLst>
                <a:path w="182880" h="41275">
                  <a:moveTo>
                    <a:pt x="182263" y="40873"/>
                  </a:moveTo>
                  <a:lnTo>
                    <a:pt x="0" y="40873"/>
                  </a:lnTo>
                  <a:lnTo>
                    <a:pt x="0" y="0"/>
                  </a:lnTo>
                  <a:lnTo>
                    <a:pt x="182263" y="0"/>
                  </a:lnTo>
                  <a:lnTo>
                    <a:pt x="182263" y="40873"/>
                  </a:lnTo>
                  <a:close/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83" name="object 683" descr=""/>
          <p:cNvSpPr txBox="1"/>
          <p:nvPr/>
        </p:nvSpPr>
        <p:spPr>
          <a:xfrm>
            <a:off x="18314525" y="4831052"/>
            <a:ext cx="75565" cy="340360"/>
          </a:xfrm>
          <a:prstGeom prst="rect">
            <a:avLst/>
          </a:prstGeom>
        </p:spPr>
        <p:txBody>
          <a:bodyPr wrap="square" lIns="0" tIns="825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dirty="0" sz="350">
                <a:solidFill>
                  <a:srgbClr val="231F20"/>
                </a:solidFill>
                <a:latin typeface="Times New Roman"/>
                <a:cs typeface="Times New Roman"/>
              </a:rPr>
              <a:t>Temperature</a:t>
            </a:r>
            <a:r>
              <a:rPr dirty="0" sz="350" spc="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350" spc="-20">
                <a:solidFill>
                  <a:srgbClr val="231F20"/>
                </a:solidFill>
                <a:latin typeface="Times New Roman"/>
                <a:cs typeface="Times New Roman"/>
              </a:rPr>
              <a:t>(°C)</a:t>
            </a:r>
            <a:endParaRPr sz="350">
              <a:latin typeface="Times New Roman"/>
              <a:cs typeface="Times New Roman"/>
            </a:endParaRPr>
          </a:p>
        </p:txBody>
      </p:sp>
      <p:sp>
        <p:nvSpPr>
          <p:cNvPr id="684" name="object 684" descr=""/>
          <p:cNvSpPr txBox="1"/>
          <p:nvPr/>
        </p:nvSpPr>
        <p:spPr>
          <a:xfrm>
            <a:off x="18485955" y="4635695"/>
            <a:ext cx="960755" cy="13335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dirty="0" sz="250">
                <a:solidFill>
                  <a:srgbClr val="231F20"/>
                </a:solidFill>
                <a:latin typeface="Myriad Pro"/>
                <a:cs typeface="Myriad Pro"/>
              </a:rPr>
              <a:t>Carb.</a:t>
            </a:r>
            <a:r>
              <a:rPr dirty="0" sz="250" spc="135">
                <a:solidFill>
                  <a:srgbClr val="231F20"/>
                </a:solidFill>
                <a:latin typeface="Myriad Pro"/>
                <a:cs typeface="Myriad Pro"/>
              </a:rPr>
              <a:t> </a:t>
            </a:r>
            <a:r>
              <a:rPr dirty="0" sz="250">
                <a:solidFill>
                  <a:srgbClr val="231F20"/>
                </a:solidFill>
                <a:latin typeface="Myriad Pro"/>
                <a:cs typeface="Myriad Pro"/>
              </a:rPr>
              <a:t>Permian</a:t>
            </a:r>
            <a:r>
              <a:rPr dirty="0" sz="250" spc="200">
                <a:solidFill>
                  <a:srgbClr val="231F20"/>
                </a:solidFill>
                <a:latin typeface="Myriad Pro"/>
                <a:cs typeface="Myriad Pro"/>
              </a:rPr>
              <a:t> </a:t>
            </a:r>
            <a:r>
              <a:rPr dirty="0" sz="250">
                <a:solidFill>
                  <a:srgbClr val="231F20"/>
                </a:solidFill>
                <a:latin typeface="Myriad Pro"/>
                <a:cs typeface="Myriad Pro"/>
              </a:rPr>
              <a:t>Triassic</a:t>
            </a:r>
            <a:r>
              <a:rPr dirty="0" sz="250" spc="355">
                <a:solidFill>
                  <a:srgbClr val="231F20"/>
                </a:solidFill>
                <a:latin typeface="Myriad Pro"/>
                <a:cs typeface="Myriad Pro"/>
              </a:rPr>
              <a:t> </a:t>
            </a:r>
            <a:r>
              <a:rPr dirty="0" sz="250">
                <a:solidFill>
                  <a:srgbClr val="231F20"/>
                </a:solidFill>
                <a:latin typeface="Myriad Pro"/>
                <a:cs typeface="Myriad Pro"/>
              </a:rPr>
              <a:t>Jurassic</a:t>
            </a:r>
            <a:r>
              <a:rPr dirty="0" sz="250" spc="425">
                <a:solidFill>
                  <a:srgbClr val="231F20"/>
                </a:solidFill>
                <a:latin typeface="Myriad Pro"/>
                <a:cs typeface="Myriad Pro"/>
              </a:rPr>
              <a:t> </a:t>
            </a:r>
            <a:r>
              <a:rPr dirty="0" sz="250">
                <a:solidFill>
                  <a:srgbClr val="231F20"/>
                </a:solidFill>
                <a:latin typeface="Myriad Pro"/>
                <a:cs typeface="Myriad Pro"/>
              </a:rPr>
              <a:t>L</a:t>
            </a:r>
            <a:r>
              <a:rPr dirty="0" sz="250" spc="20">
                <a:solidFill>
                  <a:srgbClr val="231F20"/>
                </a:solidFill>
                <a:latin typeface="Myriad Pro"/>
                <a:cs typeface="Myriad Pro"/>
              </a:rPr>
              <a:t> </a:t>
            </a:r>
            <a:r>
              <a:rPr dirty="0" sz="250">
                <a:solidFill>
                  <a:srgbClr val="231F20"/>
                </a:solidFill>
                <a:latin typeface="Myriad Pro"/>
                <a:cs typeface="Myriad Pro"/>
              </a:rPr>
              <a:t>Cret.</a:t>
            </a:r>
            <a:r>
              <a:rPr dirty="0" sz="250" spc="150">
                <a:solidFill>
                  <a:srgbClr val="231F20"/>
                </a:solidFill>
                <a:latin typeface="Myriad Pro"/>
                <a:cs typeface="Myriad Pro"/>
              </a:rPr>
              <a:t> </a:t>
            </a:r>
            <a:r>
              <a:rPr dirty="0" sz="250">
                <a:solidFill>
                  <a:srgbClr val="231F20"/>
                </a:solidFill>
                <a:latin typeface="Myriad Pro"/>
                <a:cs typeface="Myriad Pro"/>
              </a:rPr>
              <a:t>U</a:t>
            </a:r>
            <a:r>
              <a:rPr dirty="0" sz="250" spc="20">
                <a:solidFill>
                  <a:srgbClr val="231F20"/>
                </a:solidFill>
                <a:latin typeface="Myriad Pro"/>
                <a:cs typeface="Myriad Pro"/>
              </a:rPr>
              <a:t> </a:t>
            </a:r>
            <a:r>
              <a:rPr dirty="0" sz="250">
                <a:solidFill>
                  <a:srgbClr val="231F20"/>
                </a:solidFill>
                <a:latin typeface="Myriad Pro"/>
                <a:cs typeface="Myriad Pro"/>
              </a:rPr>
              <a:t>Cret.</a:t>
            </a:r>
            <a:r>
              <a:rPr dirty="0" sz="250" spc="204">
                <a:solidFill>
                  <a:srgbClr val="231F20"/>
                </a:solidFill>
                <a:latin typeface="Myriad Pro"/>
                <a:cs typeface="Myriad Pro"/>
              </a:rPr>
              <a:t> </a:t>
            </a:r>
            <a:r>
              <a:rPr dirty="0" sz="250" spc="-10">
                <a:solidFill>
                  <a:srgbClr val="231F20"/>
                </a:solidFill>
                <a:latin typeface="Myriad Pro"/>
                <a:cs typeface="Myriad Pro"/>
              </a:rPr>
              <a:t>Cenozoic</a:t>
            </a:r>
            <a:endParaRPr sz="250">
              <a:latin typeface="Myriad Pro"/>
              <a:cs typeface="Myriad Pro"/>
            </a:endParaRPr>
          </a:p>
          <a:p>
            <a:pPr marL="107950" marR="485140">
              <a:lnSpc>
                <a:spcPct val="106000"/>
              </a:lnSpc>
              <a:spcBef>
                <a:spcPts val="5"/>
              </a:spcBef>
            </a:pPr>
            <a:r>
              <a:rPr dirty="0" sz="200">
                <a:solidFill>
                  <a:srgbClr val="231F20"/>
                </a:solidFill>
                <a:latin typeface="Times New Roman"/>
                <a:cs typeface="Times New Roman"/>
              </a:rPr>
              <a:t>Deposition</a:t>
            </a:r>
            <a:r>
              <a:rPr dirty="0" sz="200" spc="3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00">
                <a:solidFill>
                  <a:srgbClr val="231F20"/>
                </a:solidFill>
                <a:latin typeface="Times New Roman"/>
                <a:cs typeface="Times New Roman"/>
              </a:rPr>
              <a:t>of</a:t>
            </a:r>
            <a:r>
              <a:rPr dirty="0" sz="200" spc="3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00" spc="-10">
                <a:solidFill>
                  <a:srgbClr val="231F20"/>
                </a:solidFill>
                <a:latin typeface="Times New Roman"/>
                <a:cs typeface="Times New Roman"/>
              </a:rPr>
              <a:t>Wolfcampian</a:t>
            </a:r>
            <a:r>
              <a:rPr dirty="0" sz="200" spc="5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00">
                <a:solidFill>
                  <a:srgbClr val="231F20"/>
                </a:solidFill>
                <a:latin typeface="Times New Roman"/>
                <a:cs typeface="Times New Roman"/>
              </a:rPr>
              <a:t>Sample</a:t>
            </a:r>
            <a:r>
              <a:rPr dirty="0" sz="200" spc="2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00">
                <a:solidFill>
                  <a:srgbClr val="231F20"/>
                </a:solidFill>
                <a:latin typeface="Times New Roman"/>
                <a:cs typeface="Times New Roman"/>
              </a:rPr>
              <a:t>between</a:t>
            </a:r>
            <a:r>
              <a:rPr dirty="0" sz="200" spc="2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00">
                <a:solidFill>
                  <a:srgbClr val="231F20"/>
                </a:solidFill>
                <a:latin typeface="Times New Roman"/>
                <a:cs typeface="Times New Roman"/>
              </a:rPr>
              <a:t>286</a:t>
            </a:r>
            <a:r>
              <a:rPr dirty="0" sz="200" spc="3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00">
                <a:solidFill>
                  <a:srgbClr val="231F20"/>
                </a:solidFill>
                <a:latin typeface="Times New Roman"/>
                <a:cs typeface="Times New Roman"/>
              </a:rPr>
              <a:t>and</a:t>
            </a:r>
            <a:r>
              <a:rPr dirty="0" sz="200" spc="2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00">
                <a:solidFill>
                  <a:srgbClr val="231F20"/>
                </a:solidFill>
                <a:latin typeface="Times New Roman"/>
                <a:cs typeface="Times New Roman"/>
              </a:rPr>
              <a:t>285</a:t>
            </a:r>
            <a:r>
              <a:rPr dirty="0" sz="200" spc="2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00" spc="-25">
                <a:solidFill>
                  <a:srgbClr val="231F20"/>
                </a:solidFill>
                <a:latin typeface="Times New Roman"/>
                <a:cs typeface="Times New Roman"/>
              </a:rPr>
              <a:t>Ma</a:t>
            </a:r>
            <a:endParaRPr sz="200">
              <a:latin typeface="Times New Roman"/>
              <a:cs typeface="Times New Roman"/>
            </a:endParaRPr>
          </a:p>
        </p:txBody>
      </p:sp>
      <p:grpSp>
        <p:nvGrpSpPr>
          <p:cNvPr id="685" name="object 685" descr=""/>
          <p:cNvGrpSpPr/>
          <p:nvPr/>
        </p:nvGrpSpPr>
        <p:grpSpPr>
          <a:xfrm>
            <a:off x="18605957" y="4754998"/>
            <a:ext cx="13970" cy="35560"/>
            <a:chOff x="18605957" y="4754998"/>
            <a:chExt cx="13970" cy="35560"/>
          </a:xfrm>
        </p:grpSpPr>
        <p:sp>
          <p:nvSpPr>
            <p:cNvPr id="686" name="object 686" descr=""/>
            <p:cNvSpPr/>
            <p:nvPr/>
          </p:nvSpPr>
          <p:spPr>
            <a:xfrm>
              <a:off x="18612715" y="4755951"/>
              <a:ext cx="0" cy="34925"/>
            </a:xfrm>
            <a:custGeom>
              <a:avLst/>
              <a:gdLst/>
              <a:ahLst/>
              <a:cxnLst/>
              <a:rect l="l" t="t" r="r" b="b"/>
              <a:pathLst>
                <a:path w="0" h="34925">
                  <a:moveTo>
                    <a:pt x="0" y="0"/>
                  </a:moveTo>
                  <a:lnTo>
                    <a:pt x="0" y="34557"/>
                  </a:lnTo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7" name="object 687" descr=""/>
            <p:cNvSpPr/>
            <p:nvPr/>
          </p:nvSpPr>
          <p:spPr>
            <a:xfrm>
              <a:off x="18612715" y="4755951"/>
              <a:ext cx="0" cy="22860"/>
            </a:xfrm>
            <a:custGeom>
              <a:avLst/>
              <a:gdLst/>
              <a:ahLst/>
              <a:cxnLst/>
              <a:rect l="l" t="t" r="r" b="b"/>
              <a:pathLst>
                <a:path w="0" h="22860">
                  <a:moveTo>
                    <a:pt x="0" y="0"/>
                  </a:moveTo>
                  <a:lnTo>
                    <a:pt x="0" y="22823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8" name="object 688" descr=""/>
            <p:cNvSpPr/>
            <p:nvPr/>
          </p:nvSpPr>
          <p:spPr>
            <a:xfrm>
              <a:off x="18605957" y="4773972"/>
              <a:ext cx="13970" cy="17145"/>
            </a:xfrm>
            <a:custGeom>
              <a:avLst/>
              <a:gdLst/>
              <a:ahLst/>
              <a:cxnLst/>
              <a:rect l="l" t="t" r="r" b="b"/>
              <a:pathLst>
                <a:path w="13969" h="17145">
                  <a:moveTo>
                    <a:pt x="13512" y="0"/>
                  </a:moveTo>
                  <a:lnTo>
                    <a:pt x="6757" y="3925"/>
                  </a:lnTo>
                  <a:lnTo>
                    <a:pt x="0" y="0"/>
                  </a:lnTo>
                  <a:lnTo>
                    <a:pt x="6757" y="16537"/>
                  </a:lnTo>
                  <a:lnTo>
                    <a:pt x="13512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89" name="object 689" descr=""/>
          <p:cNvSpPr txBox="1"/>
          <p:nvPr/>
        </p:nvSpPr>
        <p:spPr>
          <a:xfrm>
            <a:off x="18532129" y="5315789"/>
            <a:ext cx="951865" cy="1968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591185" marR="16510">
              <a:lnSpc>
                <a:spcPct val="106000"/>
              </a:lnSpc>
              <a:spcBef>
                <a:spcPts val="95"/>
              </a:spcBef>
            </a:pPr>
            <a:r>
              <a:rPr dirty="0" sz="200">
                <a:solidFill>
                  <a:srgbClr val="231F20"/>
                </a:solidFill>
                <a:latin typeface="Times New Roman"/>
                <a:cs typeface="Times New Roman"/>
              </a:rPr>
              <a:t>&gt;145</a:t>
            </a:r>
            <a:r>
              <a:rPr dirty="0" sz="200" spc="2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00">
                <a:solidFill>
                  <a:srgbClr val="231F20"/>
                </a:solidFill>
                <a:latin typeface="Times New Roman"/>
                <a:cs typeface="Times New Roman"/>
              </a:rPr>
              <a:t>°C</a:t>
            </a:r>
            <a:r>
              <a:rPr dirty="0" sz="200" spc="2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00">
                <a:solidFill>
                  <a:srgbClr val="231F20"/>
                </a:solidFill>
                <a:latin typeface="Times New Roman"/>
                <a:cs typeface="Times New Roman"/>
              </a:rPr>
              <a:t>from</a:t>
            </a:r>
            <a:r>
              <a:rPr dirty="0" sz="200" spc="1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00">
                <a:solidFill>
                  <a:srgbClr val="231F20"/>
                </a:solidFill>
                <a:latin typeface="Times New Roman"/>
                <a:cs typeface="Times New Roman"/>
              </a:rPr>
              <a:t>VRE</a:t>
            </a:r>
            <a:r>
              <a:rPr dirty="0" sz="200" spc="2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00" i="1">
                <a:solidFill>
                  <a:srgbClr val="231F20"/>
                </a:solidFill>
                <a:latin typeface="Times New Roman"/>
                <a:cs typeface="Times New Roman"/>
              </a:rPr>
              <a:t>allowed</a:t>
            </a:r>
            <a:r>
              <a:rPr dirty="0" sz="200" spc="25" i="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00" spc="-25">
                <a:solidFill>
                  <a:srgbClr val="231F20"/>
                </a:solidFill>
                <a:latin typeface="Times New Roman"/>
                <a:cs typeface="Times New Roman"/>
              </a:rPr>
              <a:t>by</a:t>
            </a:r>
            <a:r>
              <a:rPr dirty="0" sz="200" spc="5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00" spc="-10">
                <a:solidFill>
                  <a:srgbClr val="231F20"/>
                </a:solidFill>
                <a:latin typeface="Times New Roman"/>
                <a:cs typeface="Times New Roman"/>
              </a:rPr>
              <a:t>AFTA</a:t>
            </a:r>
            <a:r>
              <a:rPr dirty="0" sz="200" spc="1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00">
                <a:solidFill>
                  <a:srgbClr val="231F20"/>
                </a:solidFill>
                <a:latin typeface="Times New Roman"/>
                <a:cs typeface="Times New Roman"/>
              </a:rPr>
              <a:t>prior</a:t>
            </a:r>
            <a:r>
              <a:rPr dirty="0" sz="200" spc="2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00">
                <a:solidFill>
                  <a:srgbClr val="231F20"/>
                </a:solidFill>
                <a:latin typeface="Times New Roman"/>
                <a:cs typeface="Times New Roman"/>
              </a:rPr>
              <a:t>to</a:t>
            </a:r>
            <a:r>
              <a:rPr dirty="0" sz="200" spc="2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00">
                <a:solidFill>
                  <a:srgbClr val="231F20"/>
                </a:solidFill>
                <a:latin typeface="Times New Roman"/>
                <a:cs typeface="Times New Roman"/>
              </a:rPr>
              <a:t>160</a:t>
            </a:r>
            <a:r>
              <a:rPr dirty="0" sz="200" spc="2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00" spc="-25">
                <a:solidFill>
                  <a:srgbClr val="231F20"/>
                </a:solidFill>
                <a:latin typeface="Times New Roman"/>
                <a:cs typeface="Times New Roman"/>
              </a:rPr>
              <a:t>Ma</a:t>
            </a:r>
            <a:endParaRPr sz="200">
              <a:latin typeface="Times New Roman"/>
              <a:cs typeface="Times New Roman"/>
            </a:endParaRPr>
          </a:p>
          <a:p>
            <a:pPr>
              <a:lnSpc>
                <a:spcPts val="390"/>
              </a:lnSpc>
              <a:spcBef>
                <a:spcPts val="65"/>
              </a:spcBef>
            </a:pPr>
            <a:r>
              <a:rPr dirty="0" sz="350">
                <a:solidFill>
                  <a:srgbClr val="231F20"/>
                </a:solidFill>
                <a:latin typeface="Myriad Pro"/>
                <a:cs typeface="Myriad Pro"/>
              </a:rPr>
              <a:t>300</a:t>
            </a:r>
            <a:r>
              <a:rPr dirty="0" sz="350" spc="250">
                <a:solidFill>
                  <a:srgbClr val="231F20"/>
                </a:solidFill>
                <a:latin typeface="Myriad Pro"/>
                <a:cs typeface="Myriad Pro"/>
              </a:rPr>
              <a:t>  </a:t>
            </a:r>
            <a:r>
              <a:rPr dirty="0" sz="350">
                <a:solidFill>
                  <a:srgbClr val="231F20"/>
                </a:solidFill>
                <a:latin typeface="Myriad Pro"/>
                <a:cs typeface="Myriad Pro"/>
              </a:rPr>
              <a:t>250</a:t>
            </a:r>
            <a:r>
              <a:rPr dirty="0" sz="350" spc="254">
                <a:solidFill>
                  <a:srgbClr val="231F20"/>
                </a:solidFill>
                <a:latin typeface="Myriad Pro"/>
                <a:cs typeface="Myriad Pro"/>
              </a:rPr>
              <a:t>  </a:t>
            </a:r>
            <a:r>
              <a:rPr dirty="0" sz="350">
                <a:solidFill>
                  <a:srgbClr val="231F20"/>
                </a:solidFill>
                <a:latin typeface="Myriad Pro"/>
                <a:cs typeface="Myriad Pro"/>
              </a:rPr>
              <a:t>200</a:t>
            </a:r>
            <a:r>
              <a:rPr dirty="0" sz="350" spc="240">
                <a:solidFill>
                  <a:srgbClr val="231F20"/>
                </a:solidFill>
                <a:latin typeface="Myriad Pro"/>
                <a:cs typeface="Myriad Pro"/>
              </a:rPr>
              <a:t>  </a:t>
            </a:r>
            <a:r>
              <a:rPr dirty="0" sz="350">
                <a:solidFill>
                  <a:srgbClr val="231F20"/>
                </a:solidFill>
                <a:latin typeface="Myriad Pro"/>
                <a:cs typeface="Myriad Pro"/>
              </a:rPr>
              <a:t>150</a:t>
            </a:r>
            <a:r>
              <a:rPr dirty="0" sz="350" spc="254">
                <a:solidFill>
                  <a:srgbClr val="231F20"/>
                </a:solidFill>
                <a:latin typeface="Myriad Pro"/>
                <a:cs typeface="Myriad Pro"/>
              </a:rPr>
              <a:t>  </a:t>
            </a:r>
            <a:r>
              <a:rPr dirty="0" sz="350">
                <a:solidFill>
                  <a:srgbClr val="231F20"/>
                </a:solidFill>
                <a:latin typeface="Myriad Pro"/>
                <a:cs typeface="Myriad Pro"/>
              </a:rPr>
              <a:t>100</a:t>
            </a:r>
            <a:r>
              <a:rPr dirty="0" sz="350" spc="290">
                <a:solidFill>
                  <a:srgbClr val="231F20"/>
                </a:solidFill>
                <a:latin typeface="Myriad Pro"/>
                <a:cs typeface="Myriad Pro"/>
              </a:rPr>
              <a:t>  </a:t>
            </a:r>
            <a:r>
              <a:rPr dirty="0" sz="350">
                <a:solidFill>
                  <a:srgbClr val="231F20"/>
                </a:solidFill>
                <a:latin typeface="Myriad Pro"/>
                <a:cs typeface="Myriad Pro"/>
              </a:rPr>
              <a:t>50</a:t>
            </a:r>
            <a:r>
              <a:rPr dirty="0" sz="350" spc="385">
                <a:solidFill>
                  <a:srgbClr val="231F20"/>
                </a:solidFill>
                <a:latin typeface="Myriad Pro"/>
                <a:cs typeface="Myriad Pro"/>
              </a:rPr>
              <a:t>  </a:t>
            </a:r>
            <a:r>
              <a:rPr dirty="0" sz="350" spc="-50">
                <a:solidFill>
                  <a:srgbClr val="231F20"/>
                </a:solidFill>
                <a:latin typeface="Myriad Pro"/>
                <a:cs typeface="Myriad Pro"/>
              </a:rPr>
              <a:t>0</a:t>
            </a:r>
            <a:endParaRPr sz="350">
              <a:latin typeface="Myriad Pro"/>
              <a:cs typeface="Myriad Pro"/>
            </a:endParaRPr>
          </a:p>
          <a:p>
            <a:pPr algn="ctr" marR="43815">
              <a:lnSpc>
                <a:spcPts val="390"/>
              </a:lnSpc>
            </a:pPr>
            <a:r>
              <a:rPr dirty="0" sz="350">
                <a:solidFill>
                  <a:srgbClr val="231F20"/>
                </a:solidFill>
                <a:latin typeface="Times New Roman"/>
                <a:cs typeface="Times New Roman"/>
              </a:rPr>
              <a:t>Time</a:t>
            </a:r>
            <a:r>
              <a:rPr dirty="0" sz="350" spc="-1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350" spc="-20">
                <a:solidFill>
                  <a:srgbClr val="231F20"/>
                </a:solidFill>
                <a:latin typeface="Times New Roman"/>
                <a:cs typeface="Times New Roman"/>
              </a:rPr>
              <a:t>(Ma)</a:t>
            </a:r>
            <a:endParaRPr sz="350">
              <a:latin typeface="Times New Roman"/>
              <a:cs typeface="Times New Roman"/>
            </a:endParaRPr>
          </a:p>
        </p:txBody>
      </p:sp>
      <p:grpSp>
        <p:nvGrpSpPr>
          <p:cNvPr id="690" name="object 690" descr=""/>
          <p:cNvGrpSpPr/>
          <p:nvPr/>
        </p:nvGrpSpPr>
        <p:grpSpPr>
          <a:xfrm>
            <a:off x="19061810" y="5344662"/>
            <a:ext cx="35560" cy="13970"/>
            <a:chOff x="19061810" y="5344662"/>
            <a:chExt cx="35560" cy="13970"/>
          </a:xfrm>
        </p:grpSpPr>
        <p:sp>
          <p:nvSpPr>
            <p:cNvPr id="691" name="object 691" descr=""/>
            <p:cNvSpPr/>
            <p:nvPr/>
          </p:nvSpPr>
          <p:spPr>
            <a:xfrm>
              <a:off x="19061811" y="5351420"/>
              <a:ext cx="34925" cy="0"/>
            </a:xfrm>
            <a:custGeom>
              <a:avLst/>
              <a:gdLst/>
              <a:ahLst/>
              <a:cxnLst/>
              <a:rect l="l" t="t" r="r" b="b"/>
              <a:pathLst>
                <a:path w="34925" h="0">
                  <a:moveTo>
                    <a:pt x="34557" y="0"/>
                  </a:moveTo>
                  <a:lnTo>
                    <a:pt x="0" y="0"/>
                  </a:lnTo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2" name="object 692" descr=""/>
            <p:cNvSpPr/>
            <p:nvPr/>
          </p:nvSpPr>
          <p:spPr>
            <a:xfrm>
              <a:off x="19073545" y="5351420"/>
              <a:ext cx="22860" cy="0"/>
            </a:xfrm>
            <a:custGeom>
              <a:avLst/>
              <a:gdLst/>
              <a:ahLst/>
              <a:cxnLst/>
              <a:rect l="l" t="t" r="r" b="b"/>
              <a:pathLst>
                <a:path w="22859" h="0">
                  <a:moveTo>
                    <a:pt x="2282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3" name="object 693" descr=""/>
            <p:cNvSpPr/>
            <p:nvPr/>
          </p:nvSpPr>
          <p:spPr>
            <a:xfrm>
              <a:off x="19061810" y="5344662"/>
              <a:ext cx="17145" cy="13970"/>
            </a:xfrm>
            <a:custGeom>
              <a:avLst/>
              <a:gdLst/>
              <a:ahLst/>
              <a:cxnLst/>
              <a:rect l="l" t="t" r="r" b="b"/>
              <a:pathLst>
                <a:path w="17144" h="13970">
                  <a:moveTo>
                    <a:pt x="16537" y="0"/>
                  </a:moveTo>
                  <a:lnTo>
                    <a:pt x="0" y="6757"/>
                  </a:lnTo>
                  <a:lnTo>
                    <a:pt x="16537" y="13512"/>
                  </a:lnTo>
                  <a:lnTo>
                    <a:pt x="12611" y="6757"/>
                  </a:lnTo>
                  <a:lnTo>
                    <a:pt x="16537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94" name="object 694" descr=""/>
          <p:cNvSpPr txBox="1"/>
          <p:nvPr/>
        </p:nvSpPr>
        <p:spPr>
          <a:xfrm>
            <a:off x="19535654" y="4986818"/>
            <a:ext cx="141605" cy="1549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R="5080">
              <a:lnSpc>
                <a:spcPct val="106000"/>
              </a:lnSpc>
              <a:spcBef>
                <a:spcPts val="95"/>
              </a:spcBef>
            </a:pPr>
            <a:r>
              <a:rPr dirty="0" sz="200" spc="-10">
                <a:solidFill>
                  <a:srgbClr val="231F20"/>
                </a:solidFill>
                <a:latin typeface="Times New Roman"/>
                <a:cs typeface="Times New Roman"/>
              </a:rPr>
              <a:t>Sample</a:t>
            </a:r>
            <a:r>
              <a:rPr dirty="0" sz="200" spc="5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00" spc="-10">
                <a:solidFill>
                  <a:srgbClr val="231F20"/>
                </a:solidFill>
                <a:latin typeface="Times New Roman"/>
                <a:cs typeface="Times New Roman"/>
              </a:rPr>
              <a:t>present</a:t>
            </a:r>
            <a:r>
              <a:rPr dirty="0" sz="200" spc="5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00" spc="-10">
                <a:solidFill>
                  <a:srgbClr val="231F20"/>
                </a:solidFill>
                <a:latin typeface="Times New Roman"/>
                <a:cs typeface="Times New Roman"/>
              </a:rPr>
              <a:t>temperature</a:t>
            </a:r>
            <a:r>
              <a:rPr dirty="0" sz="200" spc="5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00">
                <a:solidFill>
                  <a:srgbClr val="231F20"/>
                </a:solidFill>
                <a:latin typeface="Times New Roman"/>
                <a:cs typeface="Times New Roman"/>
              </a:rPr>
              <a:t>80</a:t>
            </a:r>
            <a:r>
              <a:rPr dirty="0" sz="200" spc="1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00" spc="-25">
                <a:solidFill>
                  <a:srgbClr val="231F20"/>
                </a:solidFill>
                <a:latin typeface="Times New Roman"/>
                <a:cs typeface="Times New Roman"/>
              </a:rPr>
              <a:t>°C</a:t>
            </a:r>
            <a:endParaRPr sz="200">
              <a:latin typeface="Times New Roman"/>
              <a:cs typeface="Times New Roman"/>
            </a:endParaRPr>
          </a:p>
        </p:txBody>
      </p:sp>
      <p:grpSp>
        <p:nvGrpSpPr>
          <p:cNvPr id="695" name="object 695" descr=""/>
          <p:cNvGrpSpPr/>
          <p:nvPr/>
        </p:nvGrpSpPr>
        <p:grpSpPr>
          <a:xfrm>
            <a:off x="19471192" y="5058558"/>
            <a:ext cx="56515" cy="13970"/>
            <a:chOff x="19471192" y="5058558"/>
            <a:chExt cx="56515" cy="13970"/>
          </a:xfrm>
        </p:grpSpPr>
        <p:sp>
          <p:nvSpPr>
            <p:cNvPr id="696" name="object 696" descr=""/>
            <p:cNvSpPr/>
            <p:nvPr/>
          </p:nvSpPr>
          <p:spPr>
            <a:xfrm>
              <a:off x="19471193" y="5065316"/>
              <a:ext cx="55244" cy="0"/>
            </a:xfrm>
            <a:custGeom>
              <a:avLst/>
              <a:gdLst/>
              <a:ahLst/>
              <a:cxnLst/>
              <a:rect l="l" t="t" r="r" b="b"/>
              <a:pathLst>
                <a:path w="55244" h="0">
                  <a:moveTo>
                    <a:pt x="55159" y="0"/>
                  </a:moveTo>
                  <a:lnTo>
                    <a:pt x="0" y="0"/>
                  </a:lnTo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7" name="object 697" descr=""/>
            <p:cNvSpPr/>
            <p:nvPr/>
          </p:nvSpPr>
          <p:spPr>
            <a:xfrm>
              <a:off x="19482927" y="5065316"/>
              <a:ext cx="43815" cy="0"/>
            </a:xfrm>
            <a:custGeom>
              <a:avLst/>
              <a:gdLst/>
              <a:ahLst/>
              <a:cxnLst/>
              <a:rect l="l" t="t" r="r" b="b"/>
              <a:pathLst>
                <a:path w="43815" h="0">
                  <a:moveTo>
                    <a:pt x="43425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ED1C2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8" name="object 698" descr=""/>
            <p:cNvSpPr/>
            <p:nvPr/>
          </p:nvSpPr>
          <p:spPr>
            <a:xfrm>
              <a:off x="19471192" y="5058558"/>
              <a:ext cx="17145" cy="13970"/>
            </a:xfrm>
            <a:custGeom>
              <a:avLst/>
              <a:gdLst/>
              <a:ahLst/>
              <a:cxnLst/>
              <a:rect l="l" t="t" r="r" b="b"/>
              <a:pathLst>
                <a:path w="17144" h="13970">
                  <a:moveTo>
                    <a:pt x="16537" y="0"/>
                  </a:moveTo>
                  <a:lnTo>
                    <a:pt x="0" y="6757"/>
                  </a:lnTo>
                  <a:lnTo>
                    <a:pt x="16537" y="13512"/>
                  </a:lnTo>
                  <a:lnTo>
                    <a:pt x="12611" y="6757"/>
                  </a:lnTo>
                  <a:lnTo>
                    <a:pt x="16537" y="0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99" name="object 699" descr=""/>
          <p:cNvSpPr txBox="1"/>
          <p:nvPr/>
        </p:nvSpPr>
        <p:spPr>
          <a:xfrm>
            <a:off x="18718383" y="4905838"/>
            <a:ext cx="278765" cy="577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dirty="0" sz="200">
                <a:solidFill>
                  <a:srgbClr val="231F20"/>
                </a:solidFill>
                <a:latin typeface="Times New Roman"/>
                <a:cs typeface="Times New Roman"/>
              </a:rPr>
              <a:t>Default</a:t>
            </a:r>
            <a:r>
              <a:rPr dirty="0" sz="200" spc="4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00">
                <a:solidFill>
                  <a:srgbClr val="231F20"/>
                </a:solidFill>
                <a:latin typeface="Times New Roman"/>
                <a:cs typeface="Times New Roman"/>
              </a:rPr>
              <a:t>Thermal</a:t>
            </a:r>
            <a:r>
              <a:rPr dirty="0" sz="200" spc="5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00" spc="-10">
                <a:solidFill>
                  <a:srgbClr val="231F20"/>
                </a:solidFill>
                <a:latin typeface="Times New Roman"/>
                <a:cs typeface="Times New Roman"/>
              </a:rPr>
              <a:t>History</a:t>
            </a:r>
            <a:endParaRPr sz="200">
              <a:latin typeface="Times New Roman"/>
              <a:cs typeface="Times New Roman"/>
            </a:endParaRPr>
          </a:p>
        </p:txBody>
      </p:sp>
      <p:grpSp>
        <p:nvGrpSpPr>
          <p:cNvPr id="700" name="object 700" descr=""/>
          <p:cNvGrpSpPr/>
          <p:nvPr/>
        </p:nvGrpSpPr>
        <p:grpSpPr>
          <a:xfrm>
            <a:off x="18682994" y="4945070"/>
            <a:ext cx="33655" cy="25400"/>
            <a:chOff x="18682994" y="4945070"/>
            <a:chExt cx="33655" cy="25400"/>
          </a:xfrm>
        </p:grpSpPr>
        <p:sp>
          <p:nvSpPr>
            <p:cNvPr id="701" name="object 701" descr=""/>
            <p:cNvSpPr/>
            <p:nvPr/>
          </p:nvSpPr>
          <p:spPr>
            <a:xfrm>
              <a:off x="18682994" y="4946022"/>
              <a:ext cx="33020" cy="24130"/>
            </a:xfrm>
            <a:custGeom>
              <a:avLst/>
              <a:gdLst/>
              <a:ahLst/>
              <a:cxnLst/>
              <a:rect l="l" t="t" r="r" b="b"/>
              <a:pathLst>
                <a:path w="33019" h="24129">
                  <a:moveTo>
                    <a:pt x="32566" y="0"/>
                  </a:moveTo>
                  <a:lnTo>
                    <a:pt x="0" y="23926"/>
                  </a:lnTo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2" name="object 702" descr=""/>
            <p:cNvSpPr/>
            <p:nvPr/>
          </p:nvSpPr>
          <p:spPr>
            <a:xfrm>
              <a:off x="18692451" y="4946022"/>
              <a:ext cx="23495" cy="17145"/>
            </a:xfrm>
            <a:custGeom>
              <a:avLst/>
              <a:gdLst/>
              <a:ahLst/>
              <a:cxnLst/>
              <a:rect l="l" t="t" r="r" b="b"/>
              <a:pathLst>
                <a:path w="23494" h="17145">
                  <a:moveTo>
                    <a:pt x="23109" y="0"/>
                  </a:moveTo>
                  <a:lnTo>
                    <a:pt x="17332" y="4243"/>
                  </a:lnTo>
                  <a:lnTo>
                    <a:pt x="11554" y="8488"/>
                  </a:lnTo>
                  <a:lnTo>
                    <a:pt x="5776" y="12732"/>
                  </a:lnTo>
                  <a:lnTo>
                    <a:pt x="0" y="16976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3" name="object 703" descr=""/>
            <p:cNvSpPr/>
            <p:nvPr/>
          </p:nvSpPr>
          <p:spPr>
            <a:xfrm>
              <a:off x="18682994" y="4954713"/>
              <a:ext cx="17780" cy="15240"/>
            </a:xfrm>
            <a:custGeom>
              <a:avLst/>
              <a:gdLst/>
              <a:ahLst/>
              <a:cxnLst/>
              <a:rect l="l" t="t" r="r" b="b"/>
              <a:pathLst>
                <a:path w="17780" h="15239">
                  <a:moveTo>
                    <a:pt x="9327" y="0"/>
                  </a:moveTo>
                  <a:lnTo>
                    <a:pt x="0" y="15234"/>
                  </a:lnTo>
                  <a:lnTo>
                    <a:pt x="17325" y="10886"/>
                  </a:lnTo>
                  <a:lnTo>
                    <a:pt x="10165" y="7768"/>
                  </a:lnTo>
                  <a:lnTo>
                    <a:pt x="9327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04" name="object 704" descr=""/>
          <p:cNvSpPr txBox="1"/>
          <p:nvPr/>
        </p:nvSpPr>
        <p:spPr>
          <a:xfrm>
            <a:off x="18976575" y="5126355"/>
            <a:ext cx="191770" cy="12255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R="43815">
              <a:lnSpc>
                <a:spcPct val="106000"/>
              </a:lnSpc>
              <a:spcBef>
                <a:spcPts val="95"/>
              </a:spcBef>
            </a:pPr>
            <a:r>
              <a:rPr dirty="0" sz="200" spc="-10">
                <a:solidFill>
                  <a:srgbClr val="231F20"/>
                </a:solidFill>
                <a:latin typeface="Times New Roman"/>
                <a:cs typeface="Times New Roman"/>
              </a:rPr>
              <a:t>Deviations</a:t>
            </a:r>
            <a:r>
              <a:rPr dirty="0" sz="200" spc="5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00">
                <a:solidFill>
                  <a:srgbClr val="231F20"/>
                </a:solidFill>
                <a:latin typeface="Times New Roman"/>
                <a:cs typeface="Times New Roman"/>
              </a:rPr>
              <a:t>from</a:t>
            </a:r>
            <a:r>
              <a:rPr dirty="0" sz="200" spc="3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00" spc="-10">
                <a:solidFill>
                  <a:srgbClr val="231F20"/>
                </a:solidFill>
                <a:latin typeface="Times New Roman"/>
                <a:cs typeface="Times New Roman"/>
              </a:rPr>
              <a:t>Default</a:t>
            </a:r>
            <a:endParaRPr sz="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r>
              <a:rPr dirty="0" sz="200">
                <a:solidFill>
                  <a:srgbClr val="231F20"/>
                </a:solidFill>
                <a:latin typeface="Times New Roman"/>
                <a:cs typeface="Times New Roman"/>
              </a:rPr>
              <a:t>Thermal</a:t>
            </a:r>
            <a:r>
              <a:rPr dirty="0" sz="200" spc="5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00" spc="-10">
                <a:solidFill>
                  <a:srgbClr val="231F20"/>
                </a:solidFill>
                <a:latin typeface="Times New Roman"/>
                <a:cs typeface="Times New Roman"/>
              </a:rPr>
              <a:t>History</a:t>
            </a:r>
            <a:endParaRPr sz="200">
              <a:latin typeface="Times New Roman"/>
              <a:cs typeface="Times New Roman"/>
            </a:endParaRPr>
          </a:p>
        </p:txBody>
      </p:sp>
      <p:grpSp>
        <p:nvGrpSpPr>
          <p:cNvPr id="705" name="object 705" descr=""/>
          <p:cNvGrpSpPr/>
          <p:nvPr/>
        </p:nvGrpSpPr>
        <p:grpSpPr>
          <a:xfrm>
            <a:off x="16387196" y="4560279"/>
            <a:ext cx="2806065" cy="600075"/>
            <a:chOff x="16387196" y="4560279"/>
            <a:chExt cx="2806065" cy="600075"/>
          </a:xfrm>
        </p:grpSpPr>
        <p:sp>
          <p:nvSpPr>
            <p:cNvPr id="706" name="object 706" descr=""/>
            <p:cNvSpPr/>
            <p:nvPr/>
          </p:nvSpPr>
          <p:spPr>
            <a:xfrm>
              <a:off x="18926731" y="5140172"/>
              <a:ext cx="48260" cy="16510"/>
            </a:xfrm>
            <a:custGeom>
              <a:avLst/>
              <a:gdLst/>
              <a:ahLst/>
              <a:cxnLst/>
              <a:rect l="l" t="t" r="r" b="b"/>
              <a:pathLst>
                <a:path w="48259" h="16510">
                  <a:moveTo>
                    <a:pt x="0" y="0"/>
                  </a:moveTo>
                  <a:lnTo>
                    <a:pt x="47850" y="160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7" name="object 707" descr=""/>
            <p:cNvSpPr/>
            <p:nvPr/>
          </p:nvSpPr>
          <p:spPr>
            <a:xfrm>
              <a:off x="18937770" y="5143869"/>
              <a:ext cx="36830" cy="12700"/>
            </a:xfrm>
            <a:custGeom>
              <a:avLst/>
              <a:gdLst/>
              <a:ahLst/>
              <a:cxnLst/>
              <a:rect l="l" t="t" r="r" b="b"/>
              <a:pathLst>
                <a:path w="36830" h="12700">
                  <a:moveTo>
                    <a:pt x="36810" y="12329"/>
                  </a:moveTo>
                  <a:lnTo>
                    <a:pt x="27609" y="9247"/>
                  </a:lnTo>
                  <a:lnTo>
                    <a:pt x="18406" y="6164"/>
                  </a:lnTo>
                  <a:lnTo>
                    <a:pt x="9203" y="3081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8" name="object 708" descr=""/>
            <p:cNvSpPr/>
            <p:nvPr/>
          </p:nvSpPr>
          <p:spPr>
            <a:xfrm>
              <a:off x="18926722" y="5139036"/>
              <a:ext cx="17780" cy="13335"/>
            </a:xfrm>
            <a:custGeom>
              <a:avLst/>
              <a:gdLst/>
              <a:ahLst/>
              <a:cxnLst/>
              <a:rect l="l" t="t" r="r" b="b"/>
              <a:pathLst>
                <a:path w="17780" h="13335">
                  <a:moveTo>
                    <a:pt x="17691" y="0"/>
                  </a:moveTo>
                  <a:lnTo>
                    <a:pt x="0" y="1143"/>
                  </a:lnTo>
                  <a:lnTo>
                    <a:pt x="13436" y="12712"/>
                  </a:lnTo>
                  <a:lnTo>
                    <a:pt x="11874" y="5118"/>
                  </a:lnTo>
                  <a:lnTo>
                    <a:pt x="17691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9" name="object 709" descr=""/>
            <p:cNvSpPr/>
            <p:nvPr/>
          </p:nvSpPr>
          <p:spPr>
            <a:xfrm>
              <a:off x="19097696" y="5110171"/>
              <a:ext cx="85725" cy="49530"/>
            </a:xfrm>
            <a:custGeom>
              <a:avLst/>
              <a:gdLst/>
              <a:ahLst/>
              <a:cxnLst/>
              <a:rect l="l" t="t" r="r" b="b"/>
              <a:pathLst>
                <a:path w="85725" h="49529">
                  <a:moveTo>
                    <a:pt x="0" y="49017"/>
                  </a:moveTo>
                  <a:lnTo>
                    <a:pt x="21278" y="36763"/>
                  </a:lnTo>
                  <a:lnTo>
                    <a:pt x="42556" y="24508"/>
                  </a:lnTo>
                  <a:lnTo>
                    <a:pt x="63835" y="12253"/>
                  </a:lnTo>
                  <a:lnTo>
                    <a:pt x="85113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0" name="object 710" descr=""/>
            <p:cNvSpPr/>
            <p:nvPr/>
          </p:nvSpPr>
          <p:spPr>
            <a:xfrm>
              <a:off x="19175337" y="5104360"/>
              <a:ext cx="17780" cy="14604"/>
            </a:xfrm>
            <a:custGeom>
              <a:avLst/>
              <a:gdLst/>
              <a:ahLst/>
              <a:cxnLst/>
              <a:rect l="l" t="t" r="r" b="b"/>
              <a:pathLst>
                <a:path w="17780" h="14604">
                  <a:moveTo>
                    <a:pt x="17561" y="0"/>
                  </a:moveTo>
                  <a:lnTo>
                    <a:pt x="0" y="2380"/>
                  </a:lnTo>
                  <a:lnTo>
                    <a:pt x="6717" y="6245"/>
                  </a:lnTo>
                  <a:lnTo>
                    <a:pt x="6691" y="13997"/>
                  </a:lnTo>
                  <a:lnTo>
                    <a:pt x="17561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11" name="object 711" descr="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16387196" y="4560279"/>
              <a:ext cx="676135" cy="535903"/>
            </a:xfrm>
            <a:prstGeom prst="rect">
              <a:avLst/>
            </a:prstGeom>
          </p:spPr>
        </p:pic>
        <p:sp>
          <p:nvSpPr>
            <p:cNvPr id="712" name="object 712" descr=""/>
            <p:cNvSpPr/>
            <p:nvPr/>
          </p:nvSpPr>
          <p:spPr>
            <a:xfrm>
              <a:off x="16402097" y="5075750"/>
              <a:ext cx="130810" cy="0"/>
            </a:xfrm>
            <a:custGeom>
              <a:avLst/>
              <a:gdLst/>
              <a:ahLst/>
              <a:cxnLst/>
              <a:rect l="l" t="t" r="r" b="b"/>
              <a:pathLst>
                <a:path w="130809" h="0">
                  <a:moveTo>
                    <a:pt x="130410" y="0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3" name="object 713" descr=""/>
            <p:cNvSpPr/>
            <p:nvPr/>
          </p:nvSpPr>
          <p:spPr>
            <a:xfrm>
              <a:off x="16403759" y="5075750"/>
              <a:ext cx="127635" cy="0"/>
            </a:xfrm>
            <a:custGeom>
              <a:avLst/>
              <a:gdLst/>
              <a:ahLst/>
              <a:cxnLst/>
              <a:rect l="l" t="t" r="r" b="b"/>
              <a:pathLst>
                <a:path w="127634" h="0">
                  <a:moveTo>
                    <a:pt x="0" y="0"/>
                  </a:moveTo>
                  <a:lnTo>
                    <a:pt x="127086" y="0"/>
                  </a:lnTo>
                </a:path>
              </a:pathLst>
            </a:custGeom>
            <a:ln w="3324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4" name="object 714" descr=""/>
            <p:cNvSpPr/>
            <p:nvPr/>
          </p:nvSpPr>
          <p:spPr>
            <a:xfrm>
              <a:off x="16402089" y="5064957"/>
              <a:ext cx="130810" cy="22225"/>
            </a:xfrm>
            <a:custGeom>
              <a:avLst/>
              <a:gdLst/>
              <a:ahLst/>
              <a:cxnLst/>
              <a:rect l="l" t="t" r="r" b="b"/>
              <a:pathLst>
                <a:path w="130809" h="22225">
                  <a:moveTo>
                    <a:pt x="3327" y="0"/>
                  </a:moveTo>
                  <a:lnTo>
                    <a:pt x="0" y="0"/>
                  </a:lnTo>
                  <a:lnTo>
                    <a:pt x="0" y="21602"/>
                  </a:lnTo>
                  <a:lnTo>
                    <a:pt x="3327" y="21602"/>
                  </a:lnTo>
                  <a:lnTo>
                    <a:pt x="3327" y="0"/>
                  </a:lnTo>
                  <a:close/>
                </a:path>
                <a:path w="130809" h="22225">
                  <a:moveTo>
                    <a:pt x="130416" y="0"/>
                  </a:moveTo>
                  <a:lnTo>
                    <a:pt x="127088" y="0"/>
                  </a:lnTo>
                  <a:lnTo>
                    <a:pt x="127088" y="21602"/>
                  </a:lnTo>
                  <a:lnTo>
                    <a:pt x="130416" y="21602"/>
                  </a:lnTo>
                  <a:lnTo>
                    <a:pt x="130416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15" name="object 715" descr=""/>
          <p:cNvSpPr txBox="1"/>
          <p:nvPr/>
        </p:nvSpPr>
        <p:spPr>
          <a:xfrm>
            <a:off x="16423320" y="5018740"/>
            <a:ext cx="101600" cy="6604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14"/>
              </a:spcBef>
            </a:pPr>
            <a:r>
              <a:rPr dirty="0" sz="250">
                <a:solidFill>
                  <a:srgbClr val="231F20"/>
                </a:solidFill>
                <a:latin typeface="Myriad Pro"/>
                <a:cs typeface="Myriad Pro"/>
              </a:rPr>
              <a:t>40</a:t>
            </a:r>
            <a:r>
              <a:rPr dirty="0" sz="250" spc="20">
                <a:solidFill>
                  <a:srgbClr val="231F20"/>
                </a:solidFill>
                <a:latin typeface="Myriad Pro"/>
                <a:cs typeface="Myriad Pro"/>
              </a:rPr>
              <a:t> </a:t>
            </a:r>
            <a:r>
              <a:rPr dirty="0" sz="250" spc="-25">
                <a:solidFill>
                  <a:srgbClr val="231F20"/>
                </a:solidFill>
                <a:latin typeface="Myriad Pro"/>
                <a:cs typeface="Myriad Pro"/>
              </a:rPr>
              <a:t>µm</a:t>
            </a:r>
            <a:endParaRPr sz="250">
              <a:latin typeface="Myriad Pro"/>
              <a:cs typeface="Myriad Pro"/>
            </a:endParaRPr>
          </a:p>
        </p:txBody>
      </p:sp>
      <p:sp>
        <p:nvSpPr>
          <p:cNvPr id="716" name="object 716" descr=""/>
          <p:cNvSpPr txBox="1"/>
          <p:nvPr/>
        </p:nvSpPr>
        <p:spPr>
          <a:xfrm>
            <a:off x="16411695" y="5570040"/>
            <a:ext cx="27305" cy="46990"/>
          </a:xfrm>
          <a:prstGeom prst="rect">
            <a:avLst/>
          </a:prstGeom>
        </p:spPr>
        <p:txBody>
          <a:bodyPr wrap="square" lIns="0" tIns="254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r>
              <a:rPr dirty="0" sz="100">
                <a:solidFill>
                  <a:srgbClr val="231F20"/>
                </a:solidFill>
                <a:latin typeface="Myriad Pro"/>
                <a:cs typeface="Myriad Pro"/>
              </a:rPr>
              <a:t>-</a:t>
            </a:r>
            <a:r>
              <a:rPr dirty="0" sz="100" spc="-50">
                <a:solidFill>
                  <a:srgbClr val="231F20"/>
                </a:solidFill>
                <a:latin typeface="Myriad Pro"/>
                <a:cs typeface="Myriad Pro"/>
              </a:rPr>
              <a:t>5</a:t>
            </a:r>
            <a:endParaRPr sz="100">
              <a:latin typeface="Myriad Pro"/>
              <a:cs typeface="Myriad Pro"/>
            </a:endParaRPr>
          </a:p>
        </p:txBody>
      </p:sp>
      <p:sp>
        <p:nvSpPr>
          <p:cNvPr id="717" name="object 717" descr=""/>
          <p:cNvSpPr txBox="1"/>
          <p:nvPr/>
        </p:nvSpPr>
        <p:spPr>
          <a:xfrm>
            <a:off x="16417492" y="5493243"/>
            <a:ext cx="22225" cy="46990"/>
          </a:xfrm>
          <a:prstGeom prst="rect">
            <a:avLst/>
          </a:prstGeom>
        </p:spPr>
        <p:txBody>
          <a:bodyPr wrap="square" lIns="0" tIns="254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r>
              <a:rPr dirty="0" sz="100" spc="-50">
                <a:solidFill>
                  <a:srgbClr val="231F20"/>
                </a:solidFill>
                <a:latin typeface="Myriad Pro"/>
                <a:cs typeface="Myriad Pro"/>
              </a:rPr>
              <a:t>0</a:t>
            </a:r>
            <a:endParaRPr sz="100">
              <a:latin typeface="Myriad Pro"/>
              <a:cs typeface="Myriad Pro"/>
            </a:endParaRPr>
          </a:p>
        </p:txBody>
      </p:sp>
      <p:sp>
        <p:nvSpPr>
          <p:cNvPr id="718" name="object 718" descr=""/>
          <p:cNvSpPr txBox="1"/>
          <p:nvPr/>
        </p:nvSpPr>
        <p:spPr>
          <a:xfrm>
            <a:off x="16417492" y="5416765"/>
            <a:ext cx="22225" cy="46990"/>
          </a:xfrm>
          <a:prstGeom prst="rect">
            <a:avLst/>
          </a:prstGeom>
        </p:spPr>
        <p:txBody>
          <a:bodyPr wrap="square" lIns="0" tIns="254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r>
              <a:rPr dirty="0" sz="100" spc="-50">
                <a:solidFill>
                  <a:srgbClr val="231F20"/>
                </a:solidFill>
                <a:latin typeface="Myriad Pro"/>
                <a:cs typeface="Myriad Pro"/>
              </a:rPr>
              <a:t>5</a:t>
            </a:r>
            <a:endParaRPr sz="100">
              <a:latin typeface="Myriad Pro"/>
              <a:cs typeface="Myriad Pro"/>
            </a:endParaRPr>
          </a:p>
        </p:txBody>
      </p:sp>
      <p:sp>
        <p:nvSpPr>
          <p:cNvPr id="719" name="object 719" descr=""/>
          <p:cNvSpPr txBox="1"/>
          <p:nvPr/>
        </p:nvSpPr>
        <p:spPr>
          <a:xfrm>
            <a:off x="16408311" y="5340642"/>
            <a:ext cx="31115" cy="46990"/>
          </a:xfrm>
          <a:prstGeom prst="rect">
            <a:avLst/>
          </a:prstGeom>
        </p:spPr>
        <p:txBody>
          <a:bodyPr wrap="square" lIns="0" tIns="254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r>
              <a:rPr dirty="0" sz="100" spc="-25">
                <a:solidFill>
                  <a:srgbClr val="231F20"/>
                </a:solidFill>
                <a:latin typeface="Myriad Pro"/>
                <a:cs typeface="Myriad Pro"/>
              </a:rPr>
              <a:t>10</a:t>
            </a:r>
            <a:endParaRPr sz="100">
              <a:latin typeface="Myriad Pro"/>
              <a:cs typeface="Myriad Pro"/>
            </a:endParaRPr>
          </a:p>
        </p:txBody>
      </p:sp>
      <p:sp>
        <p:nvSpPr>
          <p:cNvPr id="720" name="object 720" descr=""/>
          <p:cNvSpPr txBox="1"/>
          <p:nvPr/>
        </p:nvSpPr>
        <p:spPr>
          <a:xfrm>
            <a:off x="16408311" y="5263827"/>
            <a:ext cx="31115" cy="46990"/>
          </a:xfrm>
          <a:prstGeom prst="rect">
            <a:avLst/>
          </a:prstGeom>
        </p:spPr>
        <p:txBody>
          <a:bodyPr wrap="square" lIns="0" tIns="254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r>
              <a:rPr dirty="0" sz="100" spc="-25">
                <a:solidFill>
                  <a:srgbClr val="231F20"/>
                </a:solidFill>
                <a:latin typeface="Myriad Pro"/>
                <a:cs typeface="Myriad Pro"/>
              </a:rPr>
              <a:t>15</a:t>
            </a:r>
            <a:endParaRPr sz="100">
              <a:latin typeface="Myriad Pro"/>
              <a:cs typeface="Myriad Pro"/>
            </a:endParaRPr>
          </a:p>
        </p:txBody>
      </p:sp>
      <p:sp>
        <p:nvSpPr>
          <p:cNvPr id="721" name="object 721" descr=""/>
          <p:cNvSpPr txBox="1"/>
          <p:nvPr/>
        </p:nvSpPr>
        <p:spPr>
          <a:xfrm>
            <a:off x="16408311" y="5187349"/>
            <a:ext cx="31115" cy="46990"/>
          </a:xfrm>
          <a:prstGeom prst="rect">
            <a:avLst/>
          </a:prstGeom>
        </p:spPr>
        <p:txBody>
          <a:bodyPr wrap="square" lIns="0" tIns="254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r>
              <a:rPr dirty="0" sz="100" spc="-25">
                <a:solidFill>
                  <a:srgbClr val="231F20"/>
                </a:solidFill>
                <a:latin typeface="Myriad Pro"/>
                <a:cs typeface="Myriad Pro"/>
              </a:rPr>
              <a:t>20</a:t>
            </a:r>
            <a:endParaRPr sz="100">
              <a:latin typeface="Myriad Pro"/>
              <a:cs typeface="Myriad Pro"/>
            </a:endParaRPr>
          </a:p>
        </p:txBody>
      </p:sp>
      <p:sp>
        <p:nvSpPr>
          <p:cNvPr id="722" name="object 722" descr=""/>
          <p:cNvSpPr txBox="1"/>
          <p:nvPr/>
        </p:nvSpPr>
        <p:spPr>
          <a:xfrm>
            <a:off x="16408311" y="5110215"/>
            <a:ext cx="31115" cy="46990"/>
          </a:xfrm>
          <a:prstGeom prst="rect">
            <a:avLst/>
          </a:prstGeom>
        </p:spPr>
        <p:txBody>
          <a:bodyPr wrap="square" lIns="0" tIns="254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r>
              <a:rPr dirty="0" sz="100" spc="-25">
                <a:solidFill>
                  <a:srgbClr val="231F20"/>
                </a:solidFill>
                <a:latin typeface="Myriad Pro"/>
                <a:cs typeface="Myriad Pro"/>
              </a:rPr>
              <a:t>25</a:t>
            </a:r>
            <a:endParaRPr sz="100">
              <a:latin typeface="Myriad Pro"/>
              <a:cs typeface="Myriad Pro"/>
            </a:endParaRPr>
          </a:p>
        </p:txBody>
      </p:sp>
      <p:sp>
        <p:nvSpPr>
          <p:cNvPr id="723" name="object 723" descr=""/>
          <p:cNvSpPr txBox="1"/>
          <p:nvPr/>
        </p:nvSpPr>
        <p:spPr>
          <a:xfrm>
            <a:off x="16374929" y="5320420"/>
            <a:ext cx="46990" cy="90170"/>
          </a:xfrm>
          <a:prstGeom prst="rect">
            <a:avLst/>
          </a:prstGeom>
        </p:spPr>
        <p:txBody>
          <a:bodyPr wrap="square" lIns="0" tIns="1905" rIns="0" bIns="0" rtlCol="0" vert="vert27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00" spc="-10">
                <a:solidFill>
                  <a:srgbClr val="231F20"/>
                </a:solidFill>
                <a:latin typeface="Myriad Pro"/>
                <a:cs typeface="Myriad Pro"/>
              </a:rPr>
              <a:t>Intensity</a:t>
            </a:r>
            <a:endParaRPr sz="100">
              <a:latin typeface="Myriad Pro"/>
              <a:cs typeface="Myriad Pro"/>
            </a:endParaRPr>
          </a:p>
        </p:txBody>
      </p:sp>
      <p:sp>
        <p:nvSpPr>
          <p:cNvPr id="724" name="object 724" descr=""/>
          <p:cNvSpPr txBox="1"/>
          <p:nvPr/>
        </p:nvSpPr>
        <p:spPr>
          <a:xfrm>
            <a:off x="16392073" y="5583244"/>
            <a:ext cx="674370" cy="69215"/>
          </a:xfrm>
          <a:prstGeom prst="rect">
            <a:avLst/>
          </a:prstGeom>
        </p:spPr>
        <p:txBody>
          <a:bodyPr wrap="square" lIns="0" tIns="254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100">
              <a:latin typeface="Times New Roman"/>
              <a:cs typeface="Times New Roman"/>
            </a:endParaRPr>
          </a:p>
          <a:p>
            <a:pPr algn="ctr" marR="5080">
              <a:lnSpc>
                <a:spcPct val="100000"/>
              </a:lnSpc>
              <a:spcBef>
                <a:spcPts val="5"/>
              </a:spcBef>
            </a:pPr>
            <a:r>
              <a:rPr dirty="0" sz="100">
                <a:solidFill>
                  <a:srgbClr val="231F20"/>
                </a:solidFill>
                <a:latin typeface="Myriad Pro"/>
                <a:cs typeface="Myriad Pro"/>
              </a:rPr>
              <a:t>2700</a:t>
            </a:r>
            <a:r>
              <a:rPr dirty="0" sz="100" spc="375">
                <a:solidFill>
                  <a:srgbClr val="231F20"/>
                </a:solidFill>
                <a:latin typeface="Myriad Pro"/>
                <a:cs typeface="Myriad Pro"/>
              </a:rPr>
              <a:t> </a:t>
            </a:r>
            <a:r>
              <a:rPr dirty="0" sz="100">
                <a:solidFill>
                  <a:srgbClr val="231F20"/>
                </a:solidFill>
                <a:latin typeface="Myriad Pro"/>
                <a:cs typeface="Myriad Pro"/>
              </a:rPr>
              <a:t>2750</a:t>
            </a:r>
            <a:r>
              <a:rPr dirty="0" sz="100" spc="395">
                <a:solidFill>
                  <a:srgbClr val="231F20"/>
                </a:solidFill>
                <a:latin typeface="Myriad Pro"/>
                <a:cs typeface="Myriad Pro"/>
              </a:rPr>
              <a:t> </a:t>
            </a:r>
            <a:r>
              <a:rPr dirty="0" sz="100">
                <a:solidFill>
                  <a:srgbClr val="231F20"/>
                </a:solidFill>
                <a:latin typeface="Myriad Pro"/>
                <a:cs typeface="Myriad Pro"/>
              </a:rPr>
              <a:t>2800</a:t>
            </a:r>
            <a:r>
              <a:rPr dirty="0" sz="100" spc="385">
                <a:solidFill>
                  <a:srgbClr val="231F20"/>
                </a:solidFill>
                <a:latin typeface="Myriad Pro"/>
                <a:cs typeface="Myriad Pro"/>
              </a:rPr>
              <a:t> </a:t>
            </a:r>
            <a:r>
              <a:rPr dirty="0" sz="100">
                <a:solidFill>
                  <a:srgbClr val="231F20"/>
                </a:solidFill>
                <a:latin typeface="Myriad Pro"/>
                <a:cs typeface="Myriad Pro"/>
              </a:rPr>
              <a:t>2850</a:t>
            </a:r>
            <a:r>
              <a:rPr dirty="0" sz="100" spc="385">
                <a:solidFill>
                  <a:srgbClr val="231F20"/>
                </a:solidFill>
                <a:latin typeface="Myriad Pro"/>
                <a:cs typeface="Myriad Pro"/>
              </a:rPr>
              <a:t> </a:t>
            </a:r>
            <a:r>
              <a:rPr dirty="0" sz="100">
                <a:solidFill>
                  <a:srgbClr val="231F20"/>
                </a:solidFill>
                <a:latin typeface="Myriad Pro"/>
                <a:cs typeface="Myriad Pro"/>
              </a:rPr>
              <a:t>2900</a:t>
            </a:r>
            <a:r>
              <a:rPr dirty="0" sz="100" spc="390">
                <a:solidFill>
                  <a:srgbClr val="231F20"/>
                </a:solidFill>
                <a:latin typeface="Myriad Pro"/>
                <a:cs typeface="Myriad Pro"/>
              </a:rPr>
              <a:t> </a:t>
            </a:r>
            <a:r>
              <a:rPr dirty="0" sz="100">
                <a:solidFill>
                  <a:srgbClr val="231F20"/>
                </a:solidFill>
                <a:latin typeface="Myriad Pro"/>
                <a:cs typeface="Myriad Pro"/>
              </a:rPr>
              <a:t>2950</a:t>
            </a:r>
            <a:r>
              <a:rPr dirty="0" sz="100" spc="385">
                <a:solidFill>
                  <a:srgbClr val="231F20"/>
                </a:solidFill>
                <a:latin typeface="Myriad Pro"/>
                <a:cs typeface="Myriad Pro"/>
              </a:rPr>
              <a:t> </a:t>
            </a:r>
            <a:r>
              <a:rPr dirty="0" sz="100">
                <a:solidFill>
                  <a:srgbClr val="231F20"/>
                </a:solidFill>
                <a:latin typeface="Myriad Pro"/>
                <a:cs typeface="Myriad Pro"/>
              </a:rPr>
              <a:t>3000</a:t>
            </a:r>
            <a:r>
              <a:rPr dirty="0" sz="100" spc="385">
                <a:solidFill>
                  <a:srgbClr val="231F20"/>
                </a:solidFill>
                <a:latin typeface="Myriad Pro"/>
                <a:cs typeface="Myriad Pro"/>
              </a:rPr>
              <a:t> </a:t>
            </a:r>
            <a:r>
              <a:rPr dirty="0" sz="100">
                <a:solidFill>
                  <a:srgbClr val="231F20"/>
                </a:solidFill>
                <a:latin typeface="Myriad Pro"/>
                <a:cs typeface="Myriad Pro"/>
              </a:rPr>
              <a:t>3050</a:t>
            </a:r>
            <a:r>
              <a:rPr dirty="0" sz="100" spc="385">
                <a:solidFill>
                  <a:srgbClr val="231F20"/>
                </a:solidFill>
                <a:latin typeface="Myriad Pro"/>
                <a:cs typeface="Myriad Pro"/>
              </a:rPr>
              <a:t> </a:t>
            </a:r>
            <a:r>
              <a:rPr dirty="0" sz="100" spc="-20">
                <a:solidFill>
                  <a:srgbClr val="231F20"/>
                </a:solidFill>
                <a:latin typeface="Myriad Pro"/>
                <a:cs typeface="Myriad Pro"/>
              </a:rPr>
              <a:t>3100</a:t>
            </a:r>
            <a:endParaRPr sz="100">
              <a:latin typeface="Myriad Pro"/>
              <a:cs typeface="Myriad Pro"/>
            </a:endParaRPr>
          </a:p>
          <a:p>
            <a:pPr algn="ctr" marL="8890">
              <a:lnSpc>
                <a:spcPct val="100000"/>
              </a:lnSpc>
              <a:spcBef>
                <a:spcPts val="55"/>
              </a:spcBef>
            </a:pPr>
            <a:r>
              <a:rPr dirty="0" sz="100">
                <a:solidFill>
                  <a:srgbClr val="231F20"/>
                </a:solidFill>
                <a:latin typeface="Myriad Pro"/>
                <a:cs typeface="Myriad Pro"/>
              </a:rPr>
              <a:t>Raman</a:t>
            </a:r>
            <a:r>
              <a:rPr dirty="0" sz="100" spc="90">
                <a:solidFill>
                  <a:srgbClr val="231F20"/>
                </a:solidFill>
                <a:latin typeface="Myriad Pro"/>
                <a:cs typeface="Myriad Pro"/>
              </a:rPr>
              <a:t> </a:t>
            </a:r>
            <a:r>
              <a:rPr dirty="0" sz="100">
                <a:solidFill>
                  <a:srgbClr val="231F20"/>
                </a:solidFill>
                <a:latin typeface="Myriad Pro"/>
                <a:cs typeface="Myriad Pro"/>
              </a:rPr>
              <a:t>Shift</a:t>
            </a:r>
            <a:r>
              <a:rPr dirty="0" sz="100" spc="90">
                <a:solidFill>
                  <a:srgbClr val="231F20"/>
                </a:solidFill>
                <a:latin typeface="Myriad Pro"/>
                <a:cs typeface="Myriad Pro"/>
              </a:rPr>
              <a:t> </a:t>
            </a:r>
            <a:r>
              <a:rPr dirty="0" sz="100">
                <a:solidFill>
                  <a:srgbClr val="231F20"/>
                </a:solidFill>
                <a:latin typeface="Myriad Pro"/>
                <a:cs typeface="Myriad Pro"/>
              </a:rPr>
              <a:t>(cm</a:t>
            </a:r>
            <a:r>
              <a:rPr dirty="0" sz="100" spc="90">
                <a:solidFill>
                  <a:srgbClr val="231F20"/>
                </a:solidFill>
                <a:latin typeface="Myriad Pro"/>
                <a:cs typeface="Myriad Pro"/>
              </a:rPr>
              <a:t> </a:t>
            </a:r>
            <a:r>
              <a:rPr dirty="0" baseline="55555" sz="100">
                <a:solidFill>
                  <a:srgbClr val="231F20"/>
                </a:solidFill>
                <a:latin typeface="Myriad Pro"/>
                <a:cs typeface="Myriad Pro"/>
              </a:rPr>
              <a:t>-</a:t>
            </a:r>
            <a:r>
              <a:rPr dirty="0" baseline="55555" sz="100" spc="-37">
                <a:solidFill>
                  <a:srgbClr val="231F20"/>
                </a:solidFill>
                <a:latin typeface="Myriad Pro"/>
                <a:cs typeface="Myriad Pro"/>
              </a:rPr>
              <a:t>1</a:t>
            </a:r>
            <a:r>
              <a:rPr dirty="0" sz="100" spc="-25">
                <a:solidFill>
                  <a:srgbClr val="231F20"/>
                </a:solidFill>
                <a:latin typeface="Myriad Pro"/>
                <a:cs typeface="Myriad Pro"/>
              </a:rPr>
              <a:t>)</a:t>
            </a:r>
            <a:endParaRPr sz="100">
              <a:latin typeface="Myriad Pro"/>
              <a:cs typeface="Myriad Pro"/>
            </a:endParaRPr>
          </a:p>
        </p:txBody>
      </p:sp>
      <p:grpSp>
        <p:nvGrpSpPr>
          <p:cNvPr id="725" name="object 725" descr=""/>
          <p:cNvGrpSpPr/>
          <p:nvPr/>
        </p:nvGrpSpPr>
        <p:grpSpPr>
          <a:xfrm>
            <a:off x="16427536" y="5133286"/>
            <a:ext cx="584200" cy="469265"/>
            <a:chOff x="16427536" y="5133286"/>
            <a:chExt cx="584200" cy="469265"/>
          </a:xfrm>
        </p:grpSpPr>
        <p:sp>
          <p:nvSpPr>
            <p:cNvPr id="726" name="object 726" descr=""/>
            <p:cNvSpPr/>
            <p:nvPr/>
          </p:nvSpPr>
          <p:spPr>
            <a:xfrm>
              <a:off x="16429946" y="5135191"/>
              <a:ext cx="5715" cy="0"/>
            </a:xfrm>
            <a:custGeom>
              <a:avLst/>
              <a:gdLst/>
              <a:ahLst/>
              <a:cxnLst/>
              <a:rect l="l" t="t" r="r" b="b"/>
              <a:pathLst>
                <a:path w="5715" h="0">
                  <a:moveTo>
                    <a:pt x="5205" y="0"/>
                  </a:moveTo>
                  <a:lnTo>
                    <a:pt x="0" y="0"/>
                  </a:lnTo>
                </a:path>
              </a:pathLst>
            </a:custGeom>
            <a:ln w="3324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7" name="object 727" descr=""/>
            <p:cNvSpPr/>
            <p:nvPr/>
          </p:nvSpPr>
          <p:spPr>
            <a:xfrm>
              <a:off x="16429946" y="5211814"/>
              <a:ext cx="5715" cy="0"/>
            </a:xfrm>
            <a:custGeom>
              <a:avLst/>
              <a:gdLst/>
              <a:ahLst/>
              <a:cxnLst/>
              <a:rect l="l" t="t" r="r" b="b"/>
              <a:pathLst>
                <a:path w="5715" h="0">
                  <a:moveTo>
                    <a:pt x="5205" y="0"/>
                  </a:moveTo>
                  <a:lnTo>
                    <a:pt x="0" y="0"/>
                  </a:lnTo>
                </a:path>
              </a:pathLst>
            </a:custGeom>
            <a:ln w="3324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8" name="object 728" descr=""/>
            <p:cNvSpPr/>
            <p:nvPr/>
          </p:nvSpPr>
          <p:spPr>
            <a:xfrm>
              <a:off x="16429946" y="5288453"/>
              <a:ext cx="5715" cy="0"/>
            </a:xfrm>
            <a:custGeom>
              <a:avLst/>
              <a:gdLst/>
              <a:ahLst/>
              <a:cxnLst/>
              <a:rect l="l" t="t" r="r" b="b"/>
              <a:pathLst>
                <a:path w="5715" h="0">
                  <a:moveTo>
                    <a:pt x="5205" y="0"/>
                  </a:moveTo>
                  <a:lnTo>
                    <a:pt x="0" y="0"/>
                  </a:lnTo>
                </a:path>
              </a:pathLst>
            </a:custGeom>
            <a:ln w="3324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9" name="object 729" descr=""/>
            <p:cNvSpPr/>
            <p:nvPr/>
          </p:nvSpPr>
          <p:spPr>
            <a:xfrm>
              <a:off x="16429933" y="5365093"/>
              <a:ext cx="5715" cy="0"/>
            </a:xfrm>
            <a:custGeom>
              <a:avLst/>
              <a:gdLst/>
              <a:ahLst/>
              <a:cxnLst/>
              <a:rect l="l" t="t" r="r" b="b"/>
              <a:pathLst>
                <a:path w="5715" h="0">
                  <a:moveTo>
                    <a:pt x="5205" y="0"/>
                  </a:moveTo>
                  <a:lnTo>
                    <a:pt x="0" y="0"/>
                  </a:lnTo>
                </a:path>
              </a:pathLst>
            </a:custGeom>
            <a:ln w="3324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0" name="object 730" descr=""/>
            <p:cNvSpPr/>
            <p:nvPr/>
          </p:nvSpPr>
          <p:spPr>
            <a:xfrm>
              <a:off x="16429769" y="5441644"/>
              <a:ext cx="5715" cy="0"/>
            </a:xfrm>
            <a:custGeom>
              <a:avLst/>
              <a:gdLst/>
              <a:ahLst/>
              <a:cxnLst/>
              <a:rect l="l" t="t" r="r" b="b"/>
              <a:pathLst>
                <a:path w="5715" h="0">
                  <a:moveTo>
                    <a:pt x="5205" y="0"/>
                  </a:moveTo>
                  <a:lnTo>
                    <a:pt x="0" y="0"/>
                  </a:lnTo>
                </a:path>
              </a:pathLst>
            </a:custGeom>
            <a:ln w="3324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1" name="object 731" descr=""/>
            <p:cNvSpPr/>
            <p:nvPr/>
          </p:nvSpPr>
          <p:spPr>
            <a:xfrm>
              <a:off x="16429441" y="5518194"/>
              <a:ext cx="5715" cy="0"/>
            </a:xfrm>
            <a:custGeom>
              <a:avLst/>
              <a:gdLst/>
              <a:ahLst/>
              <a:cxnLst/>
              <a:rect l="l" t="t" r="r" b="b"/>
              <a:pathLst>
                <a:path w="5715" h="0">
                  <a:moveTo>
                    <a:pt x="5205" y="0"/>
                  </a:moveTo>
                  <a:lnTo>
                    <a:pt x="0" y="0"/>
                  </a:lnTo>
                </a:path>
              </a:pathLst>
            </a:custGeom>
            <a:ln w="3324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2" name="object 732" descr=""/>
            <p:cNvSpPr/>
            <p:nvPr/>
          </p:nvSpPr>
          <p:spPr>
            <a:xfrm>
              <a:off x="16429605" y="5594870"/>
              <a:ext cx="5715" cy="0"/>
            </a:xfrm>
            <a:custGeom>
              <a:avLst/>
              <a:gdLst/>
              <a:ahLst/>
              <a:cxnLst/>
              <a:rect l="l" t="t" r="r" b="b"/>
              <a:pathLst>
                <a:path w="5715" h="0">
                  <a:moveTo>
                    <a:pt x="5205" y="0"/>
                  </a:moveTo>
                  <a:lnTo>
                    <a:pt x="0" y="0"/>
                  </a:lnTo>
                </a:path>
              </a:pathLst>
            </a:custGeom>
            <a:ln w="3324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3" name="object 733" descr=""/>
            <p:cNvSpPr/>
            <p:nvPr/>
          </p:nvSpPr>
          <p:spPr>
            <a:xfrm>
              <a:off x="16435152" y="5594870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w="0" h="5714">
                  <a:moveTo>
                    <a:pt x="0" y="0"/>
                  </a:moveTo>
                  <a:lnTo>
                    <a:pt x="0" y="5205"/>
                  </a:lnTo>
                </a:path>
              </a:pathLst>
            </a:custGeom>
            <a:ln w="3324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4" name="object 734" descr=""/>
            <p:cNvSpPr/>
            <p:nvPr/>
          </p:nvSpPr>
          <p:spPr>
            <a:xfrm>
              <a:off x="16507077" y="5594870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w="0" h="5714">
                  <a:moveTo>
                    <a:pt x="0" y="0"/>
                  </a:moveTo>
                  <a:lnTo>
                    <a:pt x="0" y="5205"/>
                  </a:lnTo>
                </a:path>
              </a:pathLst>
            </a:custGeom>
            <a:ln w="3324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5" name="object 735" descr=""/>
            <p:cNvSpPr/>
            <p:nvPr/>
          </p:nvSpPr>
          <p:spPr>
            <a:xfrm>
              <a:off x="16578958" y="5594870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w="0" h="5714">
                  <a:moveTo>
                    <a:pt x="0" y="0"/>
                  </a:moveTo>
                  <a:lnTo>
                    <a:pt x="0" y="5205"/>
                  </a:lnTo>
                </a:path>
              </a:pathLst>
            </a:custGeom>
            <a:ln w="3324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6" name="object 736" descr=""/>
            <p:cNvSpPr/>
            <p:nvPr/>
          </p:nvSpPr>
          <p:spPr>
            <a:xfrm>
              <a:off x="16650838" y="5594870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w="0" h="5714">
                  <a:moveTo>
                    <a:pt x="0" y="0"/>
                  </a:moveTo>
                  <a:lnTo>
                    <a:pt x="0" y="5205"/>
                  </a:lnTo>
                </a:path>
              </a:pathLst>
            </a:custGeom>
            <a:ln w="3324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7" name="object 737" descr=""/>
            <p:cNvSpPr/>
            <p:nvPr/>
          </p:nvSpPr>
          <p:spPr>
            <a:xfrm>
              <a:off x="16722278" y="5594870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w="0" h="5714">
                  <a:moveTo>
                    <a:pt x="0" y="0"/>
                  </a:moveTo>
                  <a:lnTo>
                    <a:pt x="0" y="5205"/>
                  </a:lnTo>
                </a:path>
              </a:pathLst>
            </a:custGeom>
            <a:ln w="3324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8" name="object 738" descr=""/>
            <p:cNvSpPr/>
            <p:nvPr/>
          </p:nvSpPr>
          <p:spPr>
            <a:xfrm>
              <a:off x="16794434" y="5594870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w="0" h="5714">
                  <a:moveTo>
                    <a:pt x="0" y="0"/>
                  </a:moveTo>
                  <a:lnTo>
                    <a:pt x="0" y="5205"/>
                  </a:lnTo>
                </a:path>
              </a:pathLst>
            </a:custGeom>
            <a:ln w="3324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9" name="object 739" descr=""/>
            <p:cNvSpPr/>
            <p:nvPr/>
          </p:nvSpPr>
          <p:spPr>
            <a:xfrm>
              <a:off x="16865986" y="5594870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w="0" h="5714">
                  <a:moveTo>
                    <a:pt x="0" y="0"/>
                  </a:moveTo>
                  <a:lnTo>
                    <a:pt x="0" y="5205"/>
                  </a:lnTo>
                </a:path>
              </a:pathLst>
            </a:custGeom>
            <a:ln w="3324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0" name="object 740" descr=""/>
            <p:cNvSpPr/>
            <p:nvPr/>
          </p:nvSpPr>
          <p:spPr>
            <a:xfrm>
              <a:off x="16937867" y="5594870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w="0" h="5714">
                  <a:moveTo>
                    <a:pt x="0" y="0"/>
                  </a:moveTo>
                  <a:lnTo>
                    <a:pt x="0" y="5205"/>
                  </a:lnTo>
                </a:path>
              </a:pathLst>
            </a:custGeom>
            <a:ln w="3324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1" name="object 741" descr=""/>
            <p:cNvSpPr/>
            <p:nvPr/>
          </p:nvSpPr>
          <p:spPr>
            <a:xfrm>
              <a:off x="17009406" y="5594870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w="0" h="5714">
                  <a:moveTo>
                    <a:pt x="0" y="0"/>
                  </a:moveTo>
                  <a:lnTo>
                    <a:pt x="0" y="5205"/>
                  </a:lnTo>
                </a:path>
              </a:pathLst>
            </a:custGeom>
            <a:ln w="3324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2" name="object 742" descr=""/>
            <p:cNvSpPr/>
            <p:nvPr/>
          </p:nvSpPr>
          <p:spPr>
            <a:xfrm>
              <a:off x="16435152" y="5214877"/>
              <a:ext cx="574675" cy="254635"/>
            </a:xfrm>
            <a:custGeom>
              <a:avLst/>
              <a:gdLst/>
              <a:ahLst/>
              <a:cxnLst/>
              <a:rect l="l" t="t" r="r" b="b"/>
              <a:pathLst>
                <a:path w="574675" h="254635">
                  <a:moveTo>
                    <a:pt x="0" y="247039"/>
                  </a:moveTo>
                  <a:lnTo>
                    <a:pt x="1848" y="244194"/>
                  </a:lnTo>
                  <a:lnTo>
                    <a:pt x="3058" y="243453"/>
                  </a:lnTo>
                  <a:lnTo>
                    <a:pt x="3875" y="243649"/>
                  </a:lnTo>
                  <a:lnTo>
                    <a:pt x="5291" y="243988"/>
                  </a:lnTo>
                  <a:lnTo>
                    <a:pt x="5478" y="247142"/>
                  </a:lnTo>
                  <a:lnTo>
                    <a:pt x="6501" y="247149"/>
                  </a:lnTo>
                  <a:lnTo>
                    <a:pt x="7549" y="247156"/>
                  </a:lnTo>
                  <a:lnTo>
                    <a:pt x="7904" y="243842"/>
                  </a:lnTo>
                  <a:lnTo>
                    <a:pt x="9127" y="243758"/>
                  </a:lnTo>
                  <a:lnTo>
                    <a:pt x="10447" y="243665"/>
                  </a:lnTo>
                  <a:lnTo>
                    <a:pt x="11225" y="247448"/>
                  </a:lnTo>
                  <a:lnTo>
                    <a:pt x="12518" y="247368"/>
                  </a:lnTo>
                  <a:lnTo>
                    <a:pt x="13868" y="247285"/>
                  </a:lnTo>
                  <a:lnTo>
                    <a:pt x="14067" y="243087"/>
                  </a:lnTo>
                  <a:lnTo>
                    <a:pt x="15693" y="242881"/>
                  </a:lnTo>
                  <a:lnTo>
                    <a:pt x="17075" y="242705"/>
                  </a:lnTo>
                  <a:lnTo>
                    <a:pt x="18209" y="245610"/>
                  </a:lnTo>
                  <a:lnTo>
                    <a:pt x="19193" y="245287"/>
                  </a:lnTo>
                  <a:lnTo>
                    <a:pt x="20120" y="244988"/>
                  </a:lnTo>
                  <a:lnTo>
                    <a:pt x="19575" y="242266"/>
                  </a:lnTo>
                  <a:lnTo>
                    <a:pt x="20629" y="241864"/>
                  </a:lnTo>
                  <a:lnTo>
                    <a:pt x="21603" y="241495"/>
                  </a:lnTo>
                  <a:lnTo>
                    <a:pt x="22553" y="243629"/>
                  </a:lnTo>
                  <a:lnTo>
                    <a:pt x="24232" y="243479"/>
                  </a:lnTo>
                  <a:lnTo>
                    <a:pt x="25622" y="243360"/>
                  </a:lnTo>
                  <a:lnTo>
                    <a:pt x="25824" y="241817"/>
                  </a:lnTo>
                  <a:lnTo>
                    <a:pt x="27091" y="241741"/>
                  </a:lnTo>
                  <a:lnTo>
                    <a:pt x="28896" y="241631"/>
                  </a:lnTo>
                  <a:lnTo>
                    <a:pt x="29873" y="244673"/>
                  </a:lnTo>
                  <a:lnTo>
                    <a:pt x="31007" y="244413"/>
                  </a:lnTo>
                  <a:lnTo>
                    <a:pt x="32310" y="244114"/>
                  </a:lnTo>
                  <a:lnTo>
                    <a:pt x="31964" y="239886"/>
                  </a:lnTo>
                  <a:lnTo>
                    <a:pt x="32978" y="239710"/>
                  </a:lnTo>
                  <a:lnTo>
                    <a:pt x="34121" y="239510"/>
                  </a:lnTo>
                  <a:lnTo>
                    <a:pt x="35594" y="244712"/>
                  </a:lnTo>
                  <a:lnTo>
                    <a:pt x="36588" y="244523"/>
                  </a:lnTo>
                  <a:lnTo>
                    <a:pt x="37612" y="244327"/>
                  </a:lnTo>
                  <a:lnTo>
                    <a:pt x="37053" y="238566"/>
                  </a:lnTo>
                  <a:lnTo>
                    <a:pt x="38010" y="238397"/>
                  </a:lnTo>
                  <a:lnTo>
                    <a:pt x="38935" y="238230"/>
                  </a:lnTo>
                  <a:lnTo>
                    <a:pt x="40271" y="243473"/>
                  </a:lnTo>
                  <a:lnTo>
                    <a:pt x="41291" y="243320"/>
                  </a:lnTo>
                  <a:lnTo>
                    <a:pt x="42405" y="243150"/>
                  </a:lnTo>
                  <a:lnTo>
                    <a:pt x="41943" y="236748"/>
                  </a:lnTo>
                  <a:lnTo>
                    <a:pt x="43150" y="236535"/>
                  </a:lnTo>
                  <a:lnTo>
                    <a:pt x="44389" y="236322"/>
                  </a:lnTo>
                  <a:lnTo>
                    <a:pt x="46025" y="242804"/>
                  </a:lnTo>
                  <a:lnTo>
                    <a:pt x="47843" y="242612"/>
                  </a:lnTo>
                  <a:lnTo>
                    <a:pt x="49036" y="242482"/>
                  </a:lnTo>
                  <a:lnTo>
                    <a:pt x="49050" y="239603"/>
                  </a:lnTo>
                  <a:lnTo>
                    <a:pt x="50812" y="239161"/>
                  </a:lnTo>
                  <a:lnTo>
                    <a:pt x="52341" y="238779"/>
                  </a:lnTo>
                  <a:lnTo>
                    <a:pt x="53989" y="240537"/>
                  </a:lnTo>
                  <a:lnTo>
                    <a:pt x="54305" y="240870"/>
                  </a:lnTo>
                  <a:lnTo>
                    <a:pt x="56865" y="243592"/>
                  </a:lnTo>
                  <a:lnTo>
                    <a:pt x="56000" y="247069"/>
                  </a:lnTo>
                  <a:lnTo>
                    <a:pt x="57157" y="247368"/>
                  </a:lnTo>
                  <a:lnTo>
                    <a:pt x="58799" y="247791"/>
                  </a:lnTo>
                  <a:lnTo>
                    <a:pt x="61302" y="240953"/>
                  </a:lnTo>
                  <a:lnTo>
                    <a:pt x="62954" y="241352"/>
                  </a:lnTo>
                  <a:lnTo>
                    <a:pt x="64400" y="241697"/>
                  </a:lnTo>
                  <a:lnTo>
                    <a:pt x="63898" y="247272"/>
                  </a:lnTo>
                  <a:lnTo>
                    <a:pt x="65142" y="247478"/>
                  </a:lnTo>
                  <a:lnTo>
                    <a:pt x="66295" y="247668"/>
                  </a:lnTo>
                  <a:lnTo>
                    <a:pt x="67568" y="243027"/>
                  </a:lnTo>
                  <a:lnTo>
                    <a:pt x="68755" y="243210"/>
                  </a:lnTo>
                  <a:lnTo>
                    <a:pt x="70055" y="243413"/>
                  </a:lnTo>
                  <a:lnTo>
                    <a:pt x="69662" y="249173"/>
                  </a:lnTo>
                  <a:lnTo>
                    <a:pt x="71052" y="249446"/>
                  </a:lnTo>
                  <a:lnTo>
                    <a:pt x="72598" y="249752"/>
                  </a:lnTo>
                  <a:lnTo>
                    <a:pt x="74688" y="242901"/>
                  </a:lnTo>
                  <a:lnTo>
                    <a:pt x="76304" y="243210"/>
                  </a:lnTo>
                  <a:lnTo>
                    <a:pt x="77677" y="243473"/>
                  </a:lnTo>
                  <a:lnTo>
                    <a:pt x="77507" y="248708"/>
                  </a:lnTo>
                  <a:lnTo>
                    <a:pt x="78664" y="248824"/>
                  </a:lnTo>
                  <a:lnTo>
                    <a:pt x="79708" y="248927"/>
                  </a:lnTo>
                  <a:lnTo>
                    <a:pt x="80512" y="244696"/>
                  </a:lnTo>
                  <a:lnTo>
                    <a:pt x="81882" y="244742"/>
                  </a:lnTo>
                  <a:lnTo>
                    <a:pt x="83128" y="244782"/>
                  </a:lnTo>
                  <a:lnTo>
                    <a:pt x="83531" y="248336"/>
                  </a:lnTo>
                  <a:lnTo>
                    <a:pt x="84727" y="248352"/>
                  </a:lnTo>
                  <a:lnTo>
                    <a:pt x="86050" y="248369"/>
                  </a:lnTo>
                  <a:lnTo>
                    <a:pt x="86738" y="244024"/>
                  </a:lnTo>
                  <a:lnTo>
                    <a:pt x="87898" y="244084"/>
                  </a:lnTo>
                  <a:lnTo>
                    <a:pt x="89009" y="244144"/>
                  </a:lnTo>
                  <a:lnTo>
                    <a:pt x="89295" y="248166"/>
                  </a:lnTo>
                  <a:lnTo>
                    <a:pt x="90375" y="248209"/>
                  </a:lnTo>
                  <a:lnTo>
                    <a:pt x="91425" y="248253"/>
                  </a:lnTo>
                  <a:lnTo>
                    <a:pt x="91721" y="244463"/>
                  </a:lnTo>
                  <a:lnTo>
                    <a:pt x="93260" y="244194"/>
                  </a:lnTo>
                  <a:lnTo>
                    <a:pt x="95298" y="243838"/>
                  </a:lnTo>
                  <a:lnTo>
                    <a:pt x="97405" y="250028"/>
                  </a:lnTo>
                  <a:lnTo>
                    <a:pt x="98838" y="249665"/>
                  </a:lnTo>
                  <a:lnTo>
                    <a:pt x="100337" y="249290"/>
                  </a:lnTo>
                  <a:lnTo>
                    <a:pt x="99061" y="242316"/>
                  </a:lnTo>
                  <a:lnTo>
                    <a:pt x="100906" y="241741"/>
                  </a:lnTo>
                  <a:lnTo>
                    <a:pt x="106936" y="248745"/>
                  </a:lnTo>
                  <a:lnTo>
                    <a:pt x="107700" y="248791"/>
                  </a:lnTo>
                  <a:lnTo>
                    <a:pt x="108804" y="248858"/>
                  </a:lnTo>
                  <a:lnTo>
                    <a:pt x="109379" y="246298"/>
                  </a:lnTo>
                  <a:lnTo>
                    <a:pt x="110326" y="246384"/>
                  </a:lnTo>
                  <a:lnTo>
                    <a:pt x="111556" y="246494"/>
                  </a:lnTo>
                  <a:lnTo>
                    <a:pt x="111858" y="250885"/>
                  </a:lnTo>
                  <a:lnTo>
                    <a:pt x="112517" y="250869"/>
                  </a:lnTo>
                  <a:lnTo>
                    <a:pt x="113294" y="250849"/>
                  </a:lnTo>
                  <a:lnTo>
                    <a:pt x="113574" y="244633"/>
                  </a:lnTo>
                  <a:lnTo>
                    <a:pt x="114451" y="244599"/>
                  </a:lnTo>
                  <a:lnTo>
                    <a:pt x="115066" y="244573"/>
                  </a:lnTo>
                  <a:lnTo>
                    <a:pt x="115086" y="247608"/>
                  </a:lnTo>
                  <a:lnTo>
                    <a:pt x="116565" y="248076"/>
                  </a:lnTo>
                  <a:lnTo>
                    <a:pt x="118217" y="248605"/>
                  </a:lnTo>
                  <a:lnTo>
                    <a:pt x="119793" y="245317"/>
                  </a:lnTo>
                  <a:lnTo>
                    <a:pt x="121485" y="245726"/>
                  </a:lnTo>
                  <a:lnTo>
                    <a:pt x="123583" y="246235"/>
                  </a:lnTo>
                  <a:lnTo>
                    <a:pt x="123539" y="251836"/>
                  </a:lnTo>
                  <a:lnTo>
                    <a:pt x="124550" y="251853"/>
                  </a:lnTo>
                  <a:lnTo>
                    <a:pt x="125624" y="251873"/>
                  </a:lnTo>
                  <a:lnTo>
                    <a:pt x="126322" y="245557"/>
                  </a:lnTo>
                  <a:lnTo>
                    <a:pt x="127252" y="245593"/>
                  </a:lnTo>
                  <a:lnTo>
                    <a:pt x="128156" y="245627"/>
                  </a:lnTo>
                  <a:lnTo>
                    <a:pt x="128309" y="251607"/>
                  </a:lnTo>
                  <a:lnTo>
                    <a:pt x="129363" y="251683"/>
                  </a:lnTo>
                  <a:lnTo>
                    <a:pt x="130404" y="251756"/>
                  </a:lnTo>
                  <a:lnTo>
                    <a:pt x="131255" y="246025"/>
                  </a:lnTo>
                  <a:lnTo>
                    <a:pt x="132222" y="246089"/>
                  </a:lnTo>
                  <a:lnTo>
                    <a:pt x="133375" y="246168"/>
                  </a:lnTo>
                  <a:lnTo>
                    <a:pt x="133542" y="254359"/>
                  </a:lnTo>
                  <a:lnTo>
                    <a:pt x="134286" y="254369"/>
                  </a:lnTo>
                  <a:lnTo>
                    <a:pt x="135051" y="254382"/>
                  </a:lnTo>
                  <a:lnTo>
                    <a:pt x="135519" y="245779"/>
                  </a:lnTo>
                  <a:lnTo>
                    <a:pt x="136802" y="245726"/>
                  </a:lnTo>
                  <a:lnTo>
                    <a:pt x="137840" y="245683"/>
                  </a:lnTo>
                  <a:lnTo>
                    <a:pt x="138548" y="251214"/>
                  </a:lnTo>
                  <a:lnTo>
                    <a:pt x="139977" y="251198"/>
                  </a:lnTo>
                  <a:lnTo>
                    <a:pt x="141097" y="251181"/>
                  </a:lnTo>
                  <a:lnTo>
                    <a:pt x="141586" y="247774"/>
                  </a:lnTo>
                  <a:lnTo>
                    <a:pt x="142713" y="247804"/>
                  </a:lnTo>
                  <a:lnTo>
                    <a:pt x="143843" y="247837"/>
                  </a:lnTo>
                  <a:lnTo>
                    <a:pt x="144278" y="251321"/>
                  </a:lnTo>
                  <a:lnTo>
                    <a:pt x="145239" y="251297"/>
                  </a:lnTo>
                  <a:lnTo>
                    <a:pt x="146246" y="251274"/>
                  </a:lnTo>
                  <a:lnTo>
                    <a:pt x="146213" y="247455"/>
                  </a:lnTo>
                  <a:lnTo>
                    <a:pt x="147882" y="246960"/>
                  </a:lnTo>
                  <a:lnTo>
                    <a:pt x="149677" y="246428"/>
                  </a:lnTo>
                  <a:lnTo>
                    <a:pt x="151478" y="250323"/>
                  </a:lnTo>
                  <a:lnTo>
                    <a:pt x="153473" y="249818"/>
                  </a:lnTo>
                  <a:lnTo>
                    <a:pt x="155178" y="249386"/>
                  </a:lnTo>
                  <a:lnTo>
                    <a:pt x="155135" y="246225"/>
                  </a:lnTo>
                  <a:lnTo>
                    <a:pt x="156607" y="246055"/>
                  </a:lnTo>
                  <a:lnTo>
                    <a:pt x="158140" y="245876"/>
                  </a:lnTo>
                  <a:lnTo>
                    <a:pt x="159027" y="249210"/>
                  </a:lnTo>
                  <a:lnTo>
                    <a:pt x="160556" y="249074"/>
                  </a:lnTo>
                  <a:lnTo>
                    <a:pt x="162242" y="248921"/>
                  </a:lnTo>
                  <a:lnTo>
                    <a:pt x="162258" y="244782"/>
                  </a:lnTo>
                  <a:lnTo>
                    <a:pt x="164160" y="244350"/>
                  </a:lnTo>
                  <a:lnTo>
                    <a:pt x="166400" y="243842"/>
                  </a:lnTo>
                  <a:lnTo>
                    <a:pt x="168521" y="249084"/>
                  </a:lnTo>
                  <a:lnTo>
                    <a:pt x="170499" y="248575"/>
                  </a:lnTo>
                  <a:lnTo>
                    <a:pt x="172590" y="248040"/>
                  </a:lnTo>
                  <a:lnTo>
                    <a:pt x="172433" y="241993"/>
                  </a:lnTo>
                  <a:lnTo>
                    <a:pt x="173979" y="241864"/>
                  </a:lnTo>
                  <a:lnTo>
                    <a:pt x="175139" y="241767"/>
                  </a:lnTo>
                  <a:lnTo>
                    <a:pt x="175980" y="245121"/>
                  </a:lnTo>
                  <a:lnTo>
                    <a:pt x="176954" y="244962"/>
                  </a:lnTo>
                  <a:lnTo>
                    <a:pt x="178114" y="244772"/>
                  </a:lnTo>
                  <a:lnTo>
                    <a:pt x="178028" y="239856"/>
                  </a:lnTo>
                  <a:lnTo>
                    <a:pt x="178706" y="239819"/>
                  </a:lnTo>
                  <a:lnTo>
                    <a:pt x="179427" y="239776"/>
                  </a:lnTo>
                  <a:lnTo>
                    <a:pt x="180029" y="245287"/>
                  </a:lnTo>
                  <a:lnTo>
                    <a:pt x="181003" y="245287"/>
                  </a:lnTo>
                  <a:lnTo>
                    <a:pt x="181914" y="245291"/>
                  </a:lnTo>
                  <a:lnTo>
                    <a:pt x="182266" y="240527"/>
                  </a:lnTo>
                  <a:lnTo>
                    <a:pt x="183410" y="240474"/>
                  </a:lnTo>
                  <a:lnTo>
                    <a:pt x="184497" y="240424"/>
                  </a:lnTo>
                  <a:lnTo>
                    <a:pt x="185141" y="244673"/>
                  </a:lnTo>
                  <a:lnTo>
                    <a:pt x="186255" y="244633"/>
                  </a:lnTo>
                  <a:lnTo>
                    <a:pt x="187455" y="244589"/>
                  </a:lnTo>
                  <a:lnTo>
                    <a:pt x="187804" y="239627"/>
                  </a:lnTo>
                  <a:lnTo>
                    <a:pt x="188881" y="239600"/>
                  </a:lnTo>
                  <a:lnTo>
                    <a:pt x="190038" y="239570"/>
                  </a:lnTo>
                  <a:lnTo>
                    <a:pt x="190879" y="245254"/>
                  </a:lnTo>
                  <a:lnTo>
                    <a:pt x="191617" y="245178"/>
                  </a:lnTo>
                  <a:lnTo>
                    <a:pt x="192428" y="245095"/>
                  </a:lnTo>
                  <a:lnTo>
                    <a:pt x="192002" y="238177"/>
                  </a:lnTo>
                  <a:lnTo>
                    <a:pt x="193259" y="237958"/>
                  </a:lnTo>
                  <a:lnTo>
                    <a:pt x="194113" y="237808"/>
                  </a:lnTo>
                  <a:lnTo>
                    <a:pt x="195154" y="240853"/>
                  </a:lnTo>
                  <a:lnTo>
                    <a:pt x="195665" y="240694"/>
                  </a:lnTo>
                  <a:lnTo>
                    <a:pt x="196397" y="240464"/>
                  </a:lnTo>
                  <a:lnTo>
                    <a:pt x="194725" y="233986"/>
                  </a:lnTo>
                  <a:lnTo>
                    <a:pt x="195556" y="233693"/>
                  </a:lnTo>
                  <a:lnTo>
                    <a:pt x="196344" y="233414"/>
                  </a:lnTo>
                  <a:lnTo>
                    <a:pt x="198521" y="239045"/>
                  </a:lnTo>
                  <a:lnTo>
                    <a:pt x="199930" y="238726"/>
                  </a:lnTo>
                  <a:lnTo>
                    <a:pt x="201343" y="238403"/>
                  </a:lnTo>
                  <a:lnTo>
                    <a:pt x="200665" y="232407"/>
                  </a:lnTo>
                  <a:lnTo>
                    <a:pt x="202227" y="232051"/>
                  </a:lnTo>
                  <a:lnTo>
                    <a:pt x="203417" y="231778"/>
                  </a:lnTo>
                  <a:lnTo>
                    <a:pt x="204943" y="234986"/>
                  </a:lnTo>
                  <a:lnTo>
                    <a:pt x="205621" y="234677"/>
                  </a:lnTo>
                  <a:lnTo>
                    <a:pt x="206319" y="234358"/>
                  </a:lnTo>
                  <a:lnTo>
                    <a:pt x="204567" y="231011"/>
                  </a:lnTo>
                  <a:lnTo>
                    <a:pt x="206057" y="229096"/>
                  </a:lnTo>
                  <a:lnTo>
                    <a:pt x="207007" y="227876"/>
                  </a:lnTo>
                  <a:lnTo>
                    <a:pt x="208380" y="228394"/>
                  </a:lnTo>
                  <a:lnTo>
                    <a:pt x="209012" y="227238"/>
                  </a:lnTo>
                  <a:lnTo>
                    <a:pt x="209959" y="225509"/>
                  </a:lnTo>
                  <a:lnTo>
                    <a:pt x="207636" y="223009"/>
                  </a:lnTo>
                  <a:lnTo>
                    <a:pt x="208357" y="222315"/>
                  </a:lnTo>
                  <a:lnTo>
                    <a:pt x="209062" y="221630"/>
                  </a:lnTo>
                  <a:lnTo>
                    <a:pt x="211545" y="223787"/>
                  </a:lnTo>
                  <a:lnTo>
                    <a:pt x="212402" y="223079"/>
                  </a:lnTo>
                  <a:lnTo>
                    <a:pt x="213469" y="222202"/>
                  </a:lnTo>
                  <a:lnTo>
                    <a:pt x="210946" y="217834"/>
                  </a:lnTo>
                  <a:lnTo>
                    <a:pt x="211638" y="217392"/>
                  </a:lnTo>
                  <a:lnTo>
                    <a:pt x="212303" y="216966"/>
                  </a:lnTo>
                  <a:lnTo>
                    <a:pt x="214835" y="220839"/>
                  </a:lnTo>
                  <a:lnTo>
                    <a:pt x="216125" y="220344"/>
                  </a:lnTo>
                  <a:lnTo>
                    <a:pt x="217771" y="219712"/>
                  </a:lnTo>
                  <a:lnTo>
                    <a:pt x="215733" y="212086"/>
                  </a:lnTo>
                  <a:lnTo>
                    <a:pt x="217106" y="211591"/>
                  </a:lnTo>
                  <a:lnTo>
                    <a:pt x="218429" y="211119"/>
                  </a:lnTo>
                  <a:lnTo>
                    <a:pt x="221720" y="217631"/>
                  </a:lnTo>
                  <a:lnTo>
                    <a:pt x="222468" y="217282"/>
                  </a:lnTo>
                  <a:lnTo>
                    <a:pt x="223262" y="216910"/>
                  </a:lnTo>
                  <a:lnTo>
                    <a:pt x="220031" y="209457"/>
                  </a:lnTo>
                  <a:lnTo>
                    <a:pt x="221264" y="208746"/>
                  </a:lnTo>
                  <a:lnTo>
                    <a:pt x="222458" y="208061"/>
                  </a:lnTo>
                  <a:lnTo>
                    <a:pt x="226962" y="214151"/>
                  </a:lnTo>
                  <a:lnTo>
                    <a:pt x="227829" y="213562"/>
                  </a:lnTo>
                  <a:lnTo>
                    <a:pt x="228564" y="213064"/>
                  </a:lnTo>
                  <a:lnTo>
                    <a:pt x="225931" y="208297"/>
                  </a:lnTo>
                  <a:lnTo>
                    <a:pt x="226736" y="207762"/>
                  </a:lnTo>
                  <a:lnTo>
                    <a:pt x="227504" y="207253"/>
                  </a:lnTo>
                  <a:lnTo>
                    <a:pt x="230326" y="211322"/>
                  </a:lnTo>
                  <a:lnTo>
                    <a:pt x="232097" y="210607"/>
                  </a:lnTo>
                  <a:lnTo>
                    <a:pt x="233241" y="210145"/>
                  </a:lnTo>
                  <a:lnTo>
                    <a:pt x="232646" y="208221"/>
                  </a:lnTo>
                  <a:lnTo>
                    <a:pt x="234394" y="206559"/>
                  </a:lnTo>
                  <a:lnTo>
                    <a:pt x="235714" y="205305"/>
                  </a:lnTo>
                  <a:lnTo>
                    <a:pt x="236635" y="205850"/>
                  </a:lnTo>
                  <a:lnTo>
                    <a:pt x="237675" y="204810"/>
                  </a:lnTo>
                  <a:lnTo>
                    <a:pt x="239809" y="202679"/>
                  </a:lnTo>
                  <a:lnTo>
                    <a:pt x="238164" y="198188"/>
                  </a:lnTo>
                  <a:lnTo>
                    <a:pt x="238772" y="198026"/>
                  </a:lnTo>
                  <a:lnTo>
                    <a:pt x="239457" y="197843"/>
                  </a:lnTo>
                  <a:lnTo>
                    <a:pt x="241471" y="203653"/>
                  </a:lnTo>
                  <a:lnTo>
                    <a:pt x="242203" y="203464"/>
                  </a:lnTo>
                  <a:lnTo>
                    <a:pt x="242904" y="203284"/>
                  </a:lnTo>
                  <a:lnTo>
                    <a:pt x="241269" y="197866"/>
                  </a:lnTo>
                  <a:lnTo>
                    <a:pt x="243586" y="196164"/>
                  </a:lnTo>
                  <a:lnTo>
                    <a:pt x="244569" y="195439"/>
                  </a:lnTo>
                  <a:lnTo>
                    <a:pt x="245424" y="196014"/>
                  </a:lnTo>
                  <a:lnTo>
                    <a:pt x="246305" y="195140"/>
                  </a:lnTo>
                  <a:lnTo>
                    <a:pt x="247668" y="193781"/>
                  </a:lnTo>
                  <a:lnTo>
                    <a:pt x="246225" y="191547"/>
                  </a:lnTo>
                  <a:lnTo>
                    <a:pt x="247415" y="190477"/>
                  </a:lnTo>
                  <a:lnTo>
                    <a:pt x="248435" y="189552"/>
                  </a:lnTo>
                  <a:lnTo>
                    <a:pt x="249822" y="190885"/>
                  </a:lnTo>
                  <a:lnTo>
                    <a:pt x="251680" y="190038"/>
                  </a:lnTo>
                  <a:lnTo>
                    <a:pt x="253771" y="189087"/>
                  </a:lnTo>
                  <a:lnTo>
                    <a:pt x="253867" y="186561"/>
                  </a:lnTo>
                  <a:lnTo>
                    <a:pt x="254854" y="186647"/>
                  </a:lnTo>
                  <a:lnTo>
                    <a:pt x="255812" y="186730"/>
                  </a:lnTo>
                  <a:lnTo>
                    <a:pt x="256453" y="189170"/>
                  </a:lnTo>
                  <a:lnTo>
                    <a:pt x="257002" y="191244"/>
                  </a:lnTo>
                  <a:lnTo>
                    <a:pt x="257477" y="193033"/>
                  </a:lnTo>
                  <a:lnTo>
                    <a:pt x="257394" y="193588"/>
                  </a:lnTo>
                  <a:lnTo>
                    <a:pt x="258022" y="194711"/>
                  </a:lnTo>
                  <a:lnTo>
                    <a:pt x="258664" y="195865"/>
                  </a:lnTo>
                  <a:lnTo>
                    <a:pt x="259026" y="195769"/>
                  </a:lnTo>
                  <a:lnTo>
                    <a:pt x="259997" y="197151"/>
                  </a:lnTo>
                  <a:lnTo>
                    <a:pt x="261443" y="199212"/>
                  </a:lnTo>
                  <a:lnTo>
                    <a:pt x="261346" y="200432"/>
                  </a:lnTo>
                  <a:lnTo>
                    <a:pt x="262074" y="200542"/>
                  </a:lnTo>
                  <a:lnTo>
                    <a:pt x="263261" y="200721"/>
                  </a:lnTo>
                  <a:lnTo>
                    <a:pt x="264032" y="197564"/>
                  </a:lnTo>
                  <a:lnTo>
                    <a:pt x="265551" y="197617"/>
                  </a:lnTo>
                  <a:lnTo>
                    <a:pt x="266864" y="197667"/>
                  </a:lnTo>
                  <a:lnTo>
                    <a:pt x="267369" y="199950"/>
                  </a:lnTo>
                  <a:lnTo>
                    <a:pt x="268164" y="199841"/>
                  </a:lnTo>
                  <a:lnTo>
                    <a:pt x="269626" y="199638"/>
                  </a:lnTo>
                  <a:lnTo>
                    <a:pt x="269523" y="191610"/>
                  </a:lnTo>
                  <a:lnTo>
                    <a:pt x="270281" y="191570"/>
                  </a:lnTo>
                  <a:lnTo>
                    <a:pt x="270900" y="191540"/>
                  </a:lnTo>
                  <a:lnTo>
                    <a:pt x="271295" y="196912"/>
                  </a:lnTo>
                  <a:lnTo>
                    <a:pt x="272688" y="197042"/>
                  </a:lnTo>
                  <a:lnTo>
                    <a:pt x="273728" y="197138"/>
                  </a:lnTo>
                  <a:lnTo>
                    <a:pt x="274340" y="194219"/>
                  </a:lnTo>
                  <a:lnTo>
                    <a:pt x="275543" y="194243"/>
                  </a:lnTo>
                  <a:lnTo>
                    <a:pt x="277009" y="194266"/>
                  </a:lnTo>
                  <a:lnTo>
                    <a:pt x="277156" y="199079"/>
                  </a:lnTo>
                  <a:lnTo>
                    <a:pt x="279306" y="199525"/>
                  </a:lnTo>
                  <a:lnTo>
                    <a:pt x="280566" y="199784"/>
                  </a:lnTo>
                  <a:lnTo>
                    <a:pt x="282188" y="198478"/>
                  </a:lnTo>
                  <a:lnTo>
                    <a:pt x="282830" y="197151"/>
                  </a:lnTo>
                  <a:lnTo>
                    <a:pt x="283568" y="195632"/>
                  </a:lnTo>
                  <a:lnTo>
                    <a:pt x="282747" y="194658"/>
                  </a:lnTo>
                  <a:lnTo>
                    <a:pt x="283628" y="193432"/>
                  </a:lnTo>
                  <a:lnTo>
                    <a:pt x="284422" y="192321"/>
                  </a:lnTo>
                  <a:lnTo>
                    <a:pt x="285386" y="192714"/>
                  </a:lnTo>
                  <a:lnTo>
                    <a:pt x="286317" y="191740"/>
                  </a:lnTo>
                  <a:lnTo>
                    <a:pt x="287420" y="190586"/>
                  </a:lnTo>
                  <a:lnTo>
                    <a:pt x="286722" y="189343"/>
                  </a:lnTo>
                  <a:lnTo>
                    <a:pt x="287035" y="186162"/>
                  </a:lnTo>
                  <a:lnTo>
                    <a:pt x="287158" y="184912"/>
                  </a:lnTo>
                  <a:lnTo>
                    <a:pt x="287729" y="182924"/>
                  </a:lnTo>
                  <a:lnTo>
                    <a:pt x="288866" y="178952"/>
                  </a:lnTo>
                  <a:lnTo>
                    <a:pt x="289551" y="176562"/>
                  </a:lnTo>
                  <a:lnTo>
                    <a:pt x="289704" y="176263"/>
                  </a:lnTo>
                  <a:lnTo>
                    <a:pt x="289973" y="174940"/>
                  </a:lnTo>
                  <a:lnTo>
                    <a:pt x="290139" y="174115"/>
                  </a:lnTo>
                  <a:lnTo>
                    <a:pt x="290322" y="173254"/>
                  </a:lnTo>
                  <a:lnTo>
                    <a:pt x="290631" y="170017"/>
                  </a:lnTo>
                  <a:lnTo>
                    <a:pt x="290914" y="167035"/>
                  </a:lnTo>
                  <a:lnTo>
                    <a:pt x="290828" y="168435"/>
                  </a:lnTo>
                  <a:lnTo>
                    <a:pt x="291067" y="165752"/>
                  </a:lnTo>
                  <a:lnTo>
                    <a:pt x="293304" y="121604"/>
                  </a:lnTo>
                  <a:lnTo>
                    <a:pt x="295005" y="70378"/>
                  </a:lnTo>
                  <a:lnTo>
                    <a:pt x="296832" y="21680"/>
                  </a:lnTo>
                  <a:lnTo>
                    <a:pt x="298287" y="0"/>
                  </a:lnTo>
                  <a:lnTo>
                    <a:pt x="299381" y="13956"/>
                  </a:lnTo>
                  <a:lnTo>
                    <a:pt x="300683" y="47088"/>
                  </a:lnTo>
                  <a:lnTo>
                    <a:pt x="301841" y="86271"/>
                  </a:lnTo>
                  <a:lnTo>
                    <a:pt x="302502" y="118384"/>
                  </a:lnTo>
                  <a:lnTo>
                    <a:pt x="302546" y="120840"/>
                  </a:lnTo>
                  <a:lnTo>
                    <a:pt x="302731" y="127642"/>
                  </a:lnTo>
                  <a:lnTo>
                    <a:pt x="303134" y="137941"/>
                  </a:lnTo>
                  <a:lnTo>
                    <a:pt x="303835" y="150887"/>
                  </a:lnTo>
                  <a:lnTo>
                    <a:pt x="307872" y="186120"/>
                  </a:lnTo>
                  <a:lnTo>
                    <a:pt x="308003" y="187492"/>
                  </a:lnTo>
                  <a:lnTo>
                    <a:pt x="308136" y="190816"/>
                  </a:lnTo>
                  <a:lnTo>
                    <a:pt x="309582" y="193954"/>
                  </a:lnTo>
                  <a:lnTo>
                    <a:pt x="310313" y="197198"/>
                  </a:lnTo>
                  <a:lnTo>
                    <a:pt x="310410" y="197637"/>
                  </a:lnTo>
                  <a:lnTo>
                    <a:pt x="310726" y="199043"/>
                  </a:lnTo>
                  <a:lnTo>
                    <a:pt x="311547" y="199239"/>
                  </a:lnTo>
                  <a:lnTo>
                    <a:pt x="312574" y="199485"/>
                  </a:lnTo>
                  <a:lnTo>
                    <a:pt x="313621" y="197643"/>
                  </a:lnTo>
                  <a:lnTo>
                    <a:pt x="314153" y="197916"/>
                  </a:lnTo>
                  <a:lnTo>
                    <a:pt x="314801" y="198248"/>
                  </a:lnTo>
                  <a:lnTo>
                    <a:pt x="313308" y="201014"/>
                  </a:lnTo>
                  <a:lnTo>
                    <a:pt x="314402" y="202224"/>
                  </a:lnTo>
                  <a:lnTo>
                    <a:pt x="315296" y="203201"/>
                  </a:lnTo>
                  <a:lnTo>
                    <a:pt x="317058" y="202234"/>
                  </a:lnTo>
                  <a:lnTo>
                    <a:pt x="317872" y="203278"/>
                  </a:lnTo>
                  <a:lnTo>
                    <a:pt x="318604" y="204215"/>
                  </a:lnTo>
                  <a:lnTo>
                    <a:pt x="317670" y="205638"/>
                  </a:lnTo>
                  <a:lnTo>
                    <a:pt x="318301" y="206093"/>
                  </a:lnTo>
                  <a:lnTo>
                    <a:pt x="319012" y="206608"/>
                  </a:lnTo>
                  <a:lnTo>
                    <a:pt x="320365" y="204896"/>
                  </a:lnTo>
                  <a:lnTo>
                    <a:pt x="321592" y="205329"/>
                  </a:lnTo>
                  <a:lnTo>
                    <a:pt x="323008" y="205827"/>
                  </a:lnTo>
                  <a:lnTo>
                    <a:pt x="322533" y="208576"/>
                  </a:lnTo>
                  <a:lnTo>
                    <a:pt x="323716" y="208978"/>
                  </a:lnTo>
                  <a:lnTo>
                    <a:pt x="325265" y="209507"/>
                  </a:lnTo>
                  <a:lnTo>
                    <a:pt x="327196" y="205182"/>
                  </a:lnTo>
                  <a:lnTo>
                    <a:pt x="329304" y="205601"/>
                  </a:lnTo>
                  <a:lnTo>
                    <a:pt x="330893" y="205917"/>
                  </a:lnTo>
                  <a:lnTo>
                    <a:pt x="331215" y="208659"/>
                  </a:lnTo>
                  <a:lnTo>
                    <a:pt x="332299" y="208560"/>
                  </a:lnTo>
                  <a:lnTo>
                    <a:pt x="333422" y="208457"/>
                  </a:lnTo>
                  <a:lnTo>
                    <a:pt x="333319" y="205588"/>
                  </a:lnTo>
                  <a:lnTo>
                    <a:pt x="335035" y="204956"/>
                  </a:lnTo>
                  <a:lnTo>
                    <a:pt x="336577" y="204388"/>
                  </a:lnTo>
                  <a:lnTo>
                    <a:pt x="337770" y="206319"/>
                  </a:lnTo>
                  <a:lnTo>
                    <a:pt x="339133" y="205827"/>
                  </a:lnTo>
                  <a:lnTo>
                    <a:pt x="341274" y="205053"/>
                  </a:lnTo>
                  <a:lnTo>
                    <a:pt x="340759" y="199405"/>
                  </a:lnTo>
                  <a:lnTo>
                    <a:pt x="341613" y="199339"/>
                  </a:lnTo>
                  <a:lnTo>
                    <a:pt x="342457" y="199272"/>
                  </a:lnTo>
                  <a:lnTo>
                    <a:pt x="343322" y="204807"/>
                  </a:lnTo>
                  <a:lnTo>
                    <a:pt x="344299" y="204747"/>
                  </a:lnTo>
                  <a:lnTo>
                    <a:pt x="345087" y="204700"/>
                  </a:lnTo>
                  <a:lnTo>
                    <a:pt x="345176" y="201070"/>
                  </a:lnTo>
                  <a:lnTo>
                    <a:pt x="346097" y="200981"/>
                  </a:lnTo>
                  <a:lnTo>
                    <a:pt x="347184" y="200874"/>
                  </a:lnTo>
                  <a:lnTo>
                    <a:pt x="348178" y="205791"/>
                  </a:lnTo>
                  <a:lnTo>
                    <a:pt x="349159" y="205684"/>
                  </a:lnTo>
                  <a:lnTo>
                    <a:pt x="350113" y="205578"/>
                  </a:lnTo>
                  <a:lnTo>
                    <a:pt x="349843" y="200848"/>
                  </a:lnTo>
                  <a:lnTo>
                    <a:pt x="350910" y="200652"/>
                  </a:lnTo>
                  <a:lnTo>
                    <a:pt x="351821" y="200485"/>
                  </a:lnTo>
                  <a:lnTo>
                    <a:pt x="352765" y="203763"/>
                  </a:lnTo>
                  <a:lnTo>
                    <a:pt x="355398" y="208855"/>
                  </a:lnTo>
                  <a:lnTo>
                    <a:pt x="357805" y="213509"/>
                  </a:lnTo>
                  <a:lnTo>
                    <a:pt x="358227" y="213090"/>
                  </a:lnTo>
                  <a:lnTo>
                    <a:pt x="360384" y="217382"/>
                  </a:lnTo>
                  <a:lnTo>
                    <a:pt x="363120" y="222827"/>
                  </a:lnTo>
                  <a:lnTo>
                    <a:pt x="363708" y="225905"/>
                  </a:lnTo>
                  <a:lnTo>
                    <a:pt x="364808" y="225815"/>
                  </a:lnTo>
                  <a:lnTo>
                    <a:pt x="366421" y="225685"/>
                  </a:lnTo>
                  <a:lnTo>
                    <a:pt x="366816" y="218901"/>
                  </a:lnTo>
                  <a:lnTo>
                    <a:pt x="368089" y="218921"/>
                  </a:lnTo>
                  <a:lnTo>
                    <a:pt x="369279" y="218941"/>
                  </a:lnTo>
                  <a:lnTo>
                    <a:pt x="369838" y="224911"/>
                  </a:lnTo>
                  <a:lnTo>
                    <a:pt x="371370" y="224941"/>
                  </a:lnTo>
                  <a:lnTo>
                    <a:pt x="372298" y="224957"/>
                  </a:lnTo>
                  <a:lnTo>
                    <a:pt x="372929" y="222793"/>
                  </a:lnTo>
                  <a:lnTo>
                    <a:pt x="373671" y="222970"/>
                  </a:lnTo>
                  <a:lnTo>
                    <a:pt x="374352" y="223132"/>
                  </a:lnTo>
                  <a:lnTo>
                    <a:pt x="374172" y="225067"/>
                  </a:lnTo>
                  <a:lnTo>
                    <a:pt x="374801" y="225213"/>
                  </a:lnTo>
                  <a:lnTo>
                    <a:pt x="375642" y="225409"/>
                  </a:lnTo>
                  <a:lnTo>
                    <a:pt x="376539" y="222052"/>
                  </a:lnTo>
                  <a:lnTo>
                    <a:pt x="377716" y="222095"/>
                  </a:lnTo>
                  <a:lnTo>
                    <a:pt x="379202" y="222148"/>
                  </a:lnTo>
                  <a:lnTo>
                    <a:pt x="379318" y="227563"/>
                  </a:lnTo>
                  <a:lnTo>
                    <a:pt x="381439" y="228002"/>
                  </a:lnTo>
                  <a:lnTo>
                    <a:pt x="383171" y="228361"/>
                  </a:lnTo>
                  <a:lnTo>
                    <a:pt x="384806" y="225094"/>
                  </a:lnTo>
                  <a:lnTo>
                    <a:pt x="385923" y="225596"/>
                  </a:lnTo>
                  <a:lnTo>
                    <a:pt x="387110" y="226127"/>
                  </a:lnTo>
                  <a:lnTo>
                    <a:pt x="386046" y="230176"/>
                  </a:lnTo>
                  <a:lnTo>
                    <a:pt x="387103" y="230555"/>
                  </a:lnTo>
                  <a:lnTo>
                    <a:pt x="387941" y="230858"/>
                  </a:lnTo>
                  <a:lnTo>
                    <a:pt x="389121" y="228488"/>
                  </a:lnTo>
                  <a:lnTo>
                    <a:pt x="389969" y="228770"/>
                  </a:lnTo>
                  <a:lnTo>
                    <a:pt x="391212" y="229176"/>
                  </a:lnTo>
                  <a:lnTo>
                    <a:pt x="390085" y="234670"/>
                  </a:lnTo>
                  <a:lnTo>
                    <a:pt x="391175" y="235006"/>
                  </a:lnTo>
                  <a:lnTo>
                    <a:pt x="392089" y="235285"/>
                  </a:lnTo>
                  <a:lnTo>
                    <a:pt x="393672" y="231649"/>
                  </a:lnTo>
                  <a:lnTo>
                    <a:pt x="394566" y="231941"/>
                  </a:lnTo>
                  <a:lnTo>
                    <a:pt x="395467" y="232234"/>
                  </a:lnTo>
                  <a:lnTo>
                    <a:pt x="394652" y="236193"/>
                  </a:lnTo>
                  <a:lnTo>
                    <a:pt x="395440" y="236425"/>
                  </a:lnTo>
                  <a:lnTo>
                    <a:pt x="396308" y="236685"/>
                  </a:lnTo>
                  <a:lnTo>
                    <a:pt x="398119" y="232134"/>
                  </a:lnTo>
                  <a:lnTo>
                    <a:pt x="398944" y="232380"/>
                  </a:lnTo>
                  <a:lnTo>
                    <a:pt x="399818" y="232639"/>
                  </a:lnTo>
                  <a:lnTo>
                    <a:pt x="398432" y="237994"/>
                  </a:lnTo>
                  <a:lnTo>
                    <a:pt x="399818" y="238616"/>
                  </a:lnTo>
                  <a:lnTo>
                    <a:pt x="401094" y="239188"/>
                  </a:lnTo>
                  <a:lnTo>
                    <a:pt x="403458" y="235169"/>
                  </a:lnTo>
                  <a:lnTo>
                    <a:pt x="404960" y="235771"/>
                  </a:lnTo>
                  <a:lnTo>
                    <a:pt x="406396" y="236346"/>
                  </a:lnTo>
                  <a:lnTo>
                    <a:pt x="405632" y="240581"/>
                  </a:lnTo>
                  <a:lnTo>
                    <a:pt x="406599" y="240803"/>
                  </a:lnTo>
                  <a:lnTo>
                    <a:pt x="407686" y="241053"/>
                  </a:lnTo>
                  <a:lnTo>
                    <a:pt x="409291" y="235877"/>
                  </a:lnTo>
                  <a:lnTo>
                    <a:pt x="410648" y="236100"/>
                  </a:lnTo>
                  <a:lnTo>
                    <a:pt x="411874" y="236299"/>
                  </a:lnTo>
                  <a:lnTo>
                    <a:pt x="411841" y="240747"/>
                  </a:lnTo>
                  <a:lnTo>
                    <a:pt x="412729" y="240803"/>
                  </a:lnTo>
                  <a:lnTo>
                    <a:pt x="413699" y="240866"/>
                  </a:lnTo>
                  <a:lnTo>
                    <a:pt x="414534" y="235594"/>
                  </a:lnTo>
                  <a:lnTo>
                    <a:pt x="415461" y="235661"/>
                  </a:lnTo>
                  <a:lnTo>
                    <a:pt x="416255" y="235717"/>
                  </a:lnTo>
                  <a:lnTo>
                    <a:pt x="415720" y="239557"/>
                  </a:lnTo>
                  <a:lnTo>
                    <a:pt x="418257" y="242422"/>
                  </a:lnTo>
                  <a:lnTo>
                    <a:pt x="419353" y="243662"/>
                  </a:lnTo>
                  <a:lnTo>
                    <a:pt x="421295" y="245028"/>
                  </a:lnTo>
                  <a:lnTo>
                    <a:pt x="422518" y="244473"/>
                  </a:lnTo>
                  <a:lnTo>
                    <a:pt x="424044" y="243785"/>
                  </a:lnTo>
                  <a:lnTo>
                    <a:pt x="423369" y="240620"/>
                  </a:lnTo>
                  <a:lnTo>
                    <a:pt x="424542" y="240255"/>
                  </a:lnTo>
                  <a:lnTo>
                    <a:pt x="426045" y="239789"/>
                  </a:lnTo>
                  <a:lnTo>
                    <a:pt x="428073" y="244686"/>
                  </a:lnTo>
                  <a:lnTo>
                    <a:pt x="429794" y="244304"/>
                  </a:lnTo>
                  <a:lnTo>
                    <a:pt x="431533" y="243918"/>
                  </a:lnTo>
                  <a:lnTo>
                    <a:pt x="431177" y="238530"/>
                  </a:lnTo>
                  <a:lnTo>
                    <a:pt x="432640" y="238287"/>
                  </a:lnTo>
                  <a:lnTo>
                    <a:pt x="434245" y="238021"/>
                  </a:lnTo>
                  <a:lnTo>
                    <a:pt x="435921" y="244320"/>
                  </a:lnTo>
                  <a:lnTo>
                    <a:pt x="438055" y="244101"/>
                  </a:lnTo>
                  <a:lnTo>
                    <a:pt x="439451" y="243958"/>
                  </a:lnTo>
                  <a:lnTo>
                    <a:pt x="439873" y="241146"/>
                  </a:lnTo>
                  <a:lnTo>
                    <a:pt x="440953" y="241242"/>
                  </a:lnTo>
                  <a:lnTo>
                    <a:pt x="442320" y="241358"/>
                  </a:lnTo>
                  <a:lnTo>
                    <a:pt x="442665" y="245946"/>
                  </a:lnTo>
                  <a:lnTo>
                    <a:pt x="443689" y="245946"/>
                  </a:lnTo>
                  <a:lnTo>
                    <a:pt x="444627" y="245946"/>
                  </a:lnTo>
                  <a:lnTo>
                    <a:pt x="444966" y="242096"/>
                  </a:lnTo>
                  <a:lnTo>
                    <a:pt x="446206" y="242007"/>
                  </a:lnTo>
                  <a:lnTo>
                    <a:pt x="447223" y="241933"/>
                  </a:lnTo>
                  <a:lnTo>
                    <a:pt x="447708" y="244473"/>
                  </a:lnTo>
                  <a:lnTo>
                    <a:pt x="448865" y="244473"/>
                  </a:lnTo>
                  <a:lnTo>
                    <a:pt x="450324" y="244473"/>
                  </a:lnTo>
                  <a:lnTo>
                    <a:pt x="451165" y="240448"/>
                  </a:lnTo>
                  <a:lnTo>
                    <a:pt x="452006" y="240584"/>
                  </a:lnTo>
                  <a:lnTo>
                    <a:pt x="452844" y="240720"/>
                  </a:lnTo>
                  <a:lnTo>
                    <a:pt x="452491" y="244829"/>
                  </a:lnTo>
                  <a:lnTo>
                    <a:pt x="453535" y="245071"/>
                  </a:lnTo>
                  <a:lnTo>
                    <a:pt x="454542" y="245304"/>
                  </a:lnTo>
                  <a:lnTo>
                    <a:pt x="455892" y="241751"/>
                  </a:lnTo>
                  <a:lnTo>
                    <a:pt x="456819" y="242007"/>
                  </a:lnTo>
                  <a:lnTo>
                    <a:pt x="457657" y="242239"/>
                  </a:lnTo>
                  <a:lnTo>
                    <a:pt x="457275" y="245354"/>
                  </a:lnTo>
                  <a:lnTo>
                    <a:pt x="458023" y="245507"/>
                  </a:lnTo>
                  <a:lnTo>
                    <a:pt x="458704" y="245650"/>
                  </a:lnTo>
                  <a:lnTo>
                    <a:pt x="459419" y="243143"/>
                  </a:lnTo>
                  <a:lnTo>
                    <a:pt x="460300" y="243233"/>
                  </a:lnTo>
                  <a:lnTo>
                    <a:pt x="461363" y="243340"/>
                  </a:lnTo>
                  <a:lnTo>
                    <a:pt x="461463" y="247126"/>
                  </a:lnTo>
                  <a:lnTo>
                    <a:pt x="462410" y="247209"/>
                  </a:lnTo>
                  <a:lnTo>
                    <a:pt x="463428" y="247295"/>
                  </a:lnTo>
                  <a:lnTo>
                    <a:pt x="464112" y="243017"/>
                  </a:lnTo>
                  <a:lnTo>
                    <a:pt x="465572" y="242991"/>
                  </a:lnTo>
                  <a:lnTo>
                    <a:pt x="466562" y="242974"/>
                  </a:lnTo>
                  <a:lnTo>
                    <a:pt x="466692" y="244948"/>
                  </a:lnTo>
                  <a:lnTo>
                    <a:pt x="468377" y="245467"/>
                  </a:lnTo>
                  <a:lnTo>
                    <a:pt x="469930" y="245949"/>
                  </a:lnTo>
                  <a:lnTo>
                    <a:pt x="471651" y="244835"/>
                  </a:lnTo>
                  <a:lnTo>
                    <a:pt x="472133" y="244523"/>
                  </a:lnTo>
                  <a:lnTo>
                    <a:pt x="473785" y="243456"/>
                  </a:lnTo>
                  <a:lnTo>
                    <a:pt x="473932" y="242296"/>
                  </a:lnTo>
                  <a:lnTo>
                    <a:pt x="474759" y="242336"/>
                  </a:lnTo>
                  <a:lnTo>
                    <a:pt x="475986" y="242396"/>
                  </a:lnTo>
                  <a:lnTo>
                    <a:pt x="476062" y="244952"/>
                  </a:lnTo>
                  <a:lnTo>
                    <a:pt x="477505" y="245278"/>
                  </a:lnTo>
                  <a:lnTo>
                    <a:pt x="478931" y="245603"/>
                  </a:lnTo>
                  <a:lnTo>
                    <a:pt x="479569" y="243266"/>
                  </a:lnTo>
                  <a:lnTo>
                    <a:pt x="482089" y="242881"/>
                  </a:lnTo>
                  <a:lnTo>
                    <a:pt x="483389" y="242685"/>
                  </a:lnTo>
                  <a:lnTo>
                    <a:pt x="484978" y="243037"/>
                  </a:lnTo>
                  <a:lnTo>
                    <a:pt x="486051" y="243974"/>
                  </a:lnTo>
                  <a:lnTo>
                    <a:pt x="487271" y="245042"/>
                  </a:lnTo>
                  <a:lnTo>
                    <a:pt x="487148" y="246271"/>
                  </a:lnTo>
                  <a:lnTo>
                    <a:pt x="487807" y="246348"/>
                  </a:lnTo>
                  <a:lnTo>
                    <a:pt x="489120" y="246504"/>
                  </a:lnTo>
                  <a:lnTo>
                    <a:pt x="490100" y="241638"/>
                  </a:lnTo>
                  <a:lnTo>
                    <a:pt x="491719" y="241678"/>
                  </a:lnTo>
                  <a:lnTo>
                    <a:pt x="492969" y="241711"/>
                  </a:lnTo>
                  <a:lnTo>
                    <a:pt x="493580" y="244653"/>
                  </a:lnTo>
                  <a:lnTo>
                    <a:pt x="494408" y="244516"/>
                  </a:lnTo>
                  <a:lnTo>
                    <a:pt x="495359" y="244360"/>
                  </a:lnTo>
                  <a:lnTo>
                    <a:pt x="495196" y="240355"/>
                  </a:lnTo>
                  <a:lnTo>
                    <a:pt x="495984" y="240255"/>
                  </a:lnTo>
                  <a:lnTo>
                    <a:pt x="496801" y="240152"/>
                  </a:lnTo>
                  <a:lnTo>
                    <a:pt x="497599" y="244350"/>
                  </a:lnTo>
                  <a:lnTo>
                    <a:pt x="498719" y="244304"/>
                  </a:lnTo>
                  <a:lnTo>
                    <a:pt x="499733" y="244264"/>
                  </a:lnTo>
                  <a:lnTo>
                    <a:pt x="500096" y="240783"/>
                  </a:lnTo>
                  <a:lnTo>
                    <a:pt x="500907" y="240803"/>
                  </a:lnTo>
                  <a:lnTo>
                    <a:pt x="501864" y="240827"/>
                  </a:lnTo>
                  <a:lnTo>
                    <a:pt x="502113" y="245640"/>
                  </a:lnTo>
                  <a:lnTo>
                    <a:pt x="503207" y="245726"/>
                  </a:lnTo>
                  <a:lnTo>
                    <a:pt x="504314" y="245813"/>
                  </a:lnTo>
                  <a:lnTo>
                    <a:pt x="504773" y="240920"/>
                  </a:lnTo>
                  <a:lnTo>
                    <a:pt x="506817" y="240584"/>
                  </a:lnTo>
                  <a:lnTo>
                    <a:pt x="508722" y="240271"/>
                  </a:lnTo>
                  <a:lnTo>
                    <a:pt x="510218" y="244207"/>
                  </a:lnTo>
                  <a:lnTo>
                    <a:pt x="511806" y="243798"/>
                  </a:lnTo>
                  <a:lnTo>
                    <a:pt x="513492" y="243366"/>
                  </a:lnTo>
                  <a:lnTo>
                    <a:pt x="513229" y="238569"/>
                  </a:lnTo>
                  <a:lnTo>
                    <a:pt x="514585" y="238397"/>
                  </a:lnTo>
                  <a:lnTo>
                    <a:pt x="515662" y="238257"/>
                  </a:lnTo>
                  <a:lnTo>
                    <a:pt x="516188" y="241242"/>
                  </a:lnTo>
                  <a:lnTo>
                    <a:pt x="518082" y="241491"/>
                  </a:lnTo>
                  <a:lnTo>
                    <a:pt x="519744" y="241711"/>
                  </a:lnTo>
                  <a:lnTo>
                    <a:pt x="520762" y="239603"/>
                  </a:lnTo>
                  <a:lnTo>
                    <a:pt x="521915" y="240039"/>
                  </a:lnTo>
                  <a:lnTo>
                    <a:pt x="523195" y="240521"/>
                  </a:lnTo>
                  <a:lnTo>
                    <a:pt x="522929" y="243483"/>
                  </a:lnTo>
                  <a:lnTo>
                    <a:pt x="523554" y="243539"/>
                  </a:lnTo>
                  <a:lnTo>
                    <a:pt x="524342" y="243609"/>
                  </a:lnTo>
                  <a:lnTo>
                    <a:pt x="525000" y="238948"/>
                  </a:lnTo>
                  <a:lnTo>
                    <a:pt x="526073" y="238942"/>
                  </a:lnTo>
                  <a:lnTo>
                    <a:pt x="527097" y="238938"/>
                  </a:lnTo>
                  <a:lnTo>
                    <a:pt x="527529" y="243210"/>
                  </a:lnTo>
                  <a:lnTo>
                    <a:pt x="528646" y="243233"/>
                  </a:lnTo>
                  <a:lnTo>
                    <a:pt x="529770" y="243256"/>
                  </a:lnTo>
                  <a:lnTo>
                    <a:pt x="530411" y="238992"/>
                  </a:lnTo>
                  <a:lnTo>
                    <a:pt x="531322" y="239051"/>
                  </a:lnTo>
                  <a:lnTo>
                    <a:pt x="532386" y="239125"/>
                  </a:lnTo>
                  <a:lnTo>
                    <a:pt x="532386" y="244972"/>
                  </a:lnTo>
                  <a:lnTo>
                    <a:pt x="533842" y="245178"/>
                  </a:lnTo>
                  <a:lnTo>
                    <a:pt x="534942" y="245337"/>
                  </a:lnTo>
                  <a:lnTo>
                    <a:pt x="535933" y="242126"/>
                  </a:lnTo>
                  <a:lnTo>
                    <a:pt x="537013" y="242336"/>
                  </a:lnTo>
                  <a:lnTo>
                    <a:pt x="538070" y="242538"/>
                  </a:lnTo>
                  <a:lnTo>
                    <a:pt x="538037" y="245786"/>
                  </a:lnTo>
                  <a:lnTo>
                    <a:pt x="538765" y="245836"/>
                  </a:lnTo>
                  <a:lnTo>
                    <a:pt x="539596" y="245892"/>
                  </a:lnTo>
                  <a:lnTo>
                    <a:pt x="540221" y="241668"/>
                  </a:lnTo>
                  <a:lnTo>
                    <a:pt x="541278" y="241678"/>
                  </a:lnTo>
                  <a:lnTo>
                    <a:pt x="542102" y="241687"/>
                  </a:lnTo>
                  <a:lnTo>
                    <a:pt x="542352" y="244234"/>
                  </a:lnTo>
                  <a:lnTo>
                    <a:pt x="543359" y="244304"/>
                  </a:lnTo>
                  <a:lnTo>
                    <a:pt x="544399" y="244377"/>
                  </a:lnTo>
                  <a:lnTo>
                    <a:pt x="544991" y="241711"/>
                  </a:lnTo>
                  <a:lnTo>
                    <a:pt x="545985" y="241787"/>
                  </a:lnTo>
                  <a:lnTo>
                    <a:pt x="547035" y="241870"/>
                  </a:lnTo>
                  <a:lnTo>
                    <a:pt x="547151" y="244919"/>
                  </a:lnTo>
                  <a:lnTo>
                    <a:pt x="548282" y="245071"/>
                  </a:lnTo>
                  <a:lnTo>
                    <a:pt x="549512" y="245234"/>
                  </a:lnTo>
                  <a:lnTo>
                    <a:pt x="550579" y="241801"/>
                  </a:lnTo>
                  <a:lnTo>
                    <a:pt x="551563" y="242007"/>
                  </a:lnTo>
                  <a:lnTo>
                    <a:pt x="552546" y="242213"/>
                  </a:lnTo>
                  <a:lnTo>
                    <a:pt x="552207" y="245779"/>
                  </a:lnTo>
                  <a:lnTo>
                    <a:pt x="553314" y="246055"/>
                  </a:lnTo>
                  <a:lnTo>
                    <a:pt x="554312" y="246301"/>
                  </a:lnTo>
                  <a:lnTo>
                    <a:pt x="555259" y="243572"/>
                  </a:lnTo>
                  <a:lnTo>
                    <a:pt x="556609" y="243728"/>
                  </a:lnTo>
                  <a:lnTo>
                    <a:pt x="557978" y="243888"/>
                  </a:lnTo>
                  <a:lnTo>
                    <a:pt x="558317" y="246853"/>
                  </a:lnTo>
                  <a:lnTo>
                    <a:pt x="559331" y="246820"/>
                  </a:lnTo>
                  <a:lnTo>
                    <a:pt x="560345" y="246787"/>
                  </a:lnTo>
                  <a:lnTo>
                    <a:pt x="560458" y="243818"/>
                  </a:lnTo>
                  <a:lnTo>
                    <a:pt x="561847" y="243539"/>
                  </a:lnTo>
                  <a:lnTo>
                    <a:pt x="563214" y="243263"/>
                  </a:lnTo>
                  <a:lnTo>
                    <a:pt x="564234" y="245896"/>
                  </a:lnTo>
                  <a:lnTo>
                    <a:pt x="565567" y="245617"/>
                  </a:lnTo>
                  <a:lnTo>
                    <a:pt x="566960" y="245324"/>
                  </a:lnTo>
                  <a:lnTo>
                    <a:pt x="567196" y="242176"/>
                  </a:lnTo>
                  <a:lnTo>
                    <a:pt x="567974" y="242226"/>
                  </a:lnTo>
                  <a:lnTo>
                    <a:pt x="568615" y="242266"/>
                  </a:lnTo>
                  <a:lnTo>
                    <a:pt x="568535" y="244413"/>
                  </a:lnTo>
                  <a:lnTo>
                    <a:pt x="569513" y="244819"/>
                  </a:lnTo>
                  <a:lnTo>
                    <a:pt x="570247" y="245128"/>
                  </a:lnTo>
                  <a:lnTo>
                    <a:pt x="571613" y="244453"/>
                  </a:lnTo>
                  <a:lnTo>
                    <a:pt x="574253" y="241132"/>
                  </a:lnTo>
                </a:path>
              </a:pathLst>
            </a:custGeom>
            <a:ln w="3324">
              <a:solidFill>
                <a:srgbClr val="2E309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3" name="object 743" descr=""/>
            <p:cNvSpPr/>
            <p:nvPr/>
          </p:nvSpPr>
          <p:spPr>
            <a:xfrm>
              <a:off x="16435152" y="5505688"/>
              <a:ext cx="574675" cy="17780"/>
            </a:xfrm>
            <a:custGeom>
              <a:avLst/>
              <a:gdLst/>
              <a:ahLst/>
              <a:cxnLst/>
              <a:rect l="l" t="t" r="r" b="b"/>
              <a:pathLst>
                <a:path w="574675" h="17779">
                  <a:moveTo>
                    <a:pt x="0" y="10713"/>
                  </a:moveTo>
                  <a:lnTo>
                    <a:pt x="880" y="12963"/>
                  </a:lnTo>
                  <a:lnTo>
                    <a:pt x="1821" y="14632"/>
                  </a:lnTo>
                  <a:lnTo>
                    <a:pt x="2672" y="14542"/>
                  </a:lnTo>
                  <a:lnTo>
                    <a:pt x="3935" y="14409"/>
                  </a:lnTo>
                  <a:lnTo>
                    <a:pt x="4291" y="10474"/>
                  </a:lnTo>
                  <a:lnTo>
                    <a:pt x="5298" y="10494"/>
                  </a:lnTo>
                  <a:lnTo>
                    <a:pt x="6275" y="10514"/>
                  </a:lnTo>
                  <a:lnTo>
                    <a:pt x="6568" y="14247"/>
                  </a:lnTo>
                  <a:lnTo>
                    <a:pt x="7705" y="14323"/>
                  </a:lnTo>
                  <a:lnTo>
                    <a:pt x="8852" y="14403"/>
                  </a:lnTo>
                  <a:lnTo>
                    <a:pt x="9556" y="10670"/>
                  </a:lnTo>
                  <a:lnTo>
                    <a:pt x="10876" y="10713"/>
                  </a:lnTo>
                  <a:lnTo>
                    <a:pt x="11963" y="10750"/>
                  </a:lnTo>
                  <a:lnTo>
                    <a:pt x="12272" y="13299"/>
                  </a:lnTo>
                  <a:lnTo>
                    <a:pt x="13392" y="13339"/>
                  </a:lnTo>
                  <a:lnTo>
                    <a:pt x="14655" y="13386"/>
                  </a:lnTo>
                  <a:lnTo>
                    <a:pt x="15310" y="10188"/>
                  </a:lnTo>
                  <a:lnTo>
                    <a:pt x="16347" y="10274"/>
                  </a:lnTo>
                  <a:lnTo>
                    <a:pt x="17527" y="10374"/>
                  </a:lnTo>
                  <a:lnTo>
                    <a:pt x="17787" y="14642"/>
                  </a:lnTo>
                  <a:lnTo>
                    <a:pt x="18644" y="14652"/>
                  </a:lnTo>
                  <a:lnTo>
                    <a:pt x="19539" y="14662"/>
                  </a:lnTo>
                  <a:lnTo>
                    <a:pt x="20011" y="10058"/>
                  </a:lnTo>
                  <a:lnTo>
                    <a:pt x="20941" y="10055"/>
                  </a:lnTo>
                  <a:lnTo>
                    <a:pt x="21882" y="10055"/>
                  </a:lnTo>
                  <a:lnTo>
                    <a:pt x="22188" y="14695"/>
                  </a:lnTo>
                  <a:lnTo>
                    <a:pt x="23484" y="14805"/>
                  </a:lnTo>
                  <a:lnTo>
                    <a:pt x="24551" y="14895"/>
                  </a:lnTo>
                  <a:lnTo>
                    <a:pt x="24714" y="11803"/>
                  </a:lnTo>
                  <a:lnTo>
                    <a:pt x="27071" y="10823"/>
                  </a:lnTo>
                  <a:lnTo>
                    <a:pt x="28972" y="10028"/>
                  </a:lnTo>
                  <a:lnTo>
                    <a:pt x="31273" y="11045"/>
                  </a:lnTo>
                  <a:lnTo>
                    <a:pt x="32187" y="11451"/>
                  </a:lnTo>
                  <a:lnTo>
                    <a:pt x="34131" y="12312"/>
                  </a:lnTo>
                  <a:lnTo>
                    <a:pt x="33942" y="13013"/>
                  </a:lnTo>
                  <a:lnTo>
                    <a:pt x="35275" y="13339"/>
                  </a:lnTo>
                  <a:lnTo>
                    <a:pt x="37768" y="13947"/>
                  </a:lnTo>
                  <a:lnTo>
                    <a:pt x="38905" y="11611"/>
                  </a:lnTo>
                  <a:lnTo>
                    <a:pt x="41504" y="12073"/>
                  </a:lnTo>
                  <a:lnTo>
                    <a:pt x="42312" y="12216"/>
                  </a:lnTo>
                  <a:lnTo>
                    <a:pt x="42312" y="12458"/>
                  </a:lnTo>
                  <a:lnTo>
                    <a:pt x="45230" y="14433"/>
                  </a:lnTo>
                  <a:lnTo>
                    <a:pt x="49495" y="17315"/>
                  </a:lnTo>
                  <a:lnTo>
                    <a:pt x="50090" y="17198"/>
                  </a:lnTo>
                  <a:lnTo>
                    <a:pt x="50373" y="17059"/>
                  </a:lnTo>
                  <a:lnTo>
                    <a:pt x="51835" y="16341"/>
                  </a:lnTo>
                  <a:lnTo>
                    <a:pt x="50831" y="12122"/>
                  </a:lnTo>
                  <a:lnTo>
                    <a:pt x="51686" y="11916"/>
                  </a:lnTo>
                  <a:lnTo>
                    <a:pt x="52547" y="11710"/>
                  </a:lnTo>
                  <a:lnTo>
                    <a:pt x="53823" y="15905"/>
                  </a:lnTo>
                  <a:lnTo>
                    <a:pt x="55296" y="15746"/>
                  </a:lnTo>
                  <a:lnTo>
                    <a:pt x="56320" y="15633"/>
                  </a:lnTo>
                  <a:lnTo>
                    <a:pt x="56403" y="13525"/>
                  </a:lnTo>
                  <a:lnTo>
                    <a:pt x="57593" y="13339"/>
                  </a:lnTo>
                  <a:lnTo>
                    <a:pt x="58919" y="13130"/>
                  </a:lnTo>
                  <a:lnTo>
                    <a:pt x="59667" y="15616"/>
                  </a:lnTo>
                  <a:lnTo>
                    <a:pt x="61070" y="15533"/>
                  </a:lnTo>
                  <a:lnTo>
                    <a:pt x="62692" y="15437"/>
                  </a:lnTo>
                  <a:lnTo>
                    <a:pt x="62871" y="12053"/>
                  </a:lnTo>
                  <a:lnTo>
                    <a:pt x="64487" y="11807"/>
                  </a:lnTo>
                  <a:lnTo>
                    <a:pt x="66561" y="11491"/>
                  </a:lnTo>
                  <a:lnTo>
                    <a:pt x="68177" y="16783"/>
                  </a:lnTo>
                  <a:lnTo>
                    <a:pt x="70437" y="16507"/>
                  </a:lnTo>
                  <a:lnTo>
                    <a:pt x="72016" y="16314"/>
                  </a:lnTo>
                  <a:lnTo>
                    <a:pt x="72169" y="13622"/>
                  </a:lnTo>
                  <a:lnTo>
                    <a:pt x="73784" y="13449"/>
                  </a:lnTo>
                  <a:lnTo>
                    <a:pt x="75882" y="13226"/>
                  </a:lnTo>
                  <a:lnTo>
                    <a:pt x="77231" y="17591"/>
                  </a:lnTo>
                  <a:lnTo>
                    <a:pt x="78927" y="17278"/>
                  </a:lnTo>
                  <a:lnTo>
                    <a:pt x="80575" y="16976"/>
                  </a:lnTo>
                  <a:lnTo>
                    <a:pt x="80622" y="12611"/>
                  </a:lnTo>
                  <a:lnTo>
                    <a:pt x="81992" y="12505"/>
                  </a:lnTo>
                  <a:lnTo>
                    <a:pt x="83255" y="12408"/>
                  </a:lnTo>
                  <a:lnTo>
                    <a:pt x="84252" y="16042"/>
                  </a:lnTo>
                  <a:lnTo>
                    <a:pt x="85053" y="15855"/>
                  </a:lnTo>
                  <a:lnTo>
                    <a:pt x="85904" y="15659"/>
                  </a:lnTo>
                  <a:lnTo>
                    <a:pt x="85488" y="11448"/>
                  </a:lnTo>
                  <a:lnTo>
                    <a:pt x="86040" y="11371"/>
                  </a:lnTo>
                  <a:lnTo>
                    <a:pt x="86585" y="11291"/>
                  </a:lnTo>
                  <a:lnTo>
                    <a:pt x="87373" y="15370"/>
                  </a:lnTo>
                  <a:lnTo>
                    <a:pt x="88118" y="15307"/>
                  </a:lnTo>
                  <a:lnTo>
                    <a:pt x="88813" y="15250"/>
                  </a:lnTo>
                  <a:lnTo>
                    <a:pt x="88859" y="11637"/>
                  </a:lnTo>
                  <a:lnTo>
                    <a:pt x="89541" y="11587"/>
                  </a:lnTo>
                  <a:lnTo>
                    <a:pt x="90275" y="11534"/>
                  </a:lnTo>
                  <a:lnTo>
                    <a:pt x="90661" y="15693"/>
                  </a:lnTo>
                  <a:lnTo>
                    <a:pt x="92057" y="15855"/>
                  </a:lnTo>
                  <a:lnTo>
                    <a:pt x="93154" y="15982"/>
                  </a:lnTo>
                  <a:lnTo>
                    <a:pt x="93583" y="13485"/>
                  </a:lnTo>
                  <a:lnTo>
                    <a:pt x="95118" y="13339"/>
                  </a:lnTo>
                  <a:lnTo>
                    <a:pt x="96857" y="13173"/>
                  </a:lnTo>
                  <a:lnTo>
                    <a:pt x="97432" y="16261"/>
                  </a:lnTo>
                  <a:lnTo>
                    <a:pt x="100161" y="16793"/>
                  </a:lnTo>
                  <a:lnTo>
                    <a:pt x="101926" y="17135"/>
                  </a:lnTo>
                  <a:lnTo>
                    <a:pt x="103508" y="16201"/>
                  </a:lnTo>
                  <a:lnTo>
                    <a:pt x="103764" y="16048"/>
                  </a:lnTo>
                  <a:lnTo>
                    <a:pt x="105975" y="14739"/>
                  </a:lnTo>
                  <a:lnTo>
                    <a:pt x="106048" y="12508"/>
                  </a:lnTo>
                  <a:lnTo>
                    <a:pt x="107155" y="12505"/>
                  </a:lnTo>
                  <a:lnTo>
                    <a:pt x="108524" y="12505"/>
                  </a:lnTo>
                  <a:lnTo>
                    <a:pt x="108993" y="15932"/>
                  </a:lnTo>
                  <a:lnTo>
                    <a:pt x="110436" y="15965"/>
                  </a:lnTo>
                  <a:lnTo>
                    <a:pt x="111805" y="15998"/>
                  </a:lnTo>
                  <a:lnTo>
                    <a:pt x="112543" y="12957"/>
                  </a:lnTo>
                  <a:lnTo>
                    <a:pt x="113501" y="13120"/>
                  </a:lnTo>
                  <a:lnTo>
                    <a:pt x="114574" y="13303"/>
                  </a:lnTo>
                  <a:lnTo>
                    <a:pt x="114634" y="17285"/>
                  </a:lnTo>
                  <a:lnTo>
                    <a:pt x="115030" y="17278"/>
                  </a:lnTo>
                  <a:lnTo>
                    <a:pt x="115512" y="17271"/>
                  </a:lnTo>
                  <a:lnTo>
                    <a:pt x="115608" y="11428"/>
                  </a:lnTo>
                  <a:lnTo>
                    <a:pt x="116343" y="11371"/>
                  </a:lnTo>
                  <a:lnTo>
                    <a:pt x="117051" y="11315"/>
                  </a:lnTo>
                  <a:lnTo>
                    <a:pt x="117739" y="16637"/>
                  </a:lnTo>
                  <a:lnTo>
                    <a:pt x="118862" y="16620"/>
                  </a:lnTo>
                  <a:lnTo>
                    <a:pt x="119700" y="16610"/>
                  </a:lnTo>
                  <a:lnTo>
                    <a:pt x="120122" y="13615"/>
                  </a:lnTo>
                  <a:lnTo>
                    <a:pt x="120830" y="13668"/>
                  </a:lnTo>
                  <a:lnTo>
                    <a:pt x="121601" y="13721"/>
                  </a:lnTo>
                  <a:lnTo>
                    <a:pt x="121532" y="17295"/>
                  </a:lnTo>
                  <a:lnTo>
                    <a:pt x="122579" y="17498"/>
                  </a:lnTo>
                  <a:lnTo>
                    <a:pt x="123543" y="17680"/>
                  </a:lnTo>
                  <a:lnTo>
                    <a:pt x="123978" y="14758"/>
                  </a:lnTo>
                  <a:lnTo>
                    <a:pt x="126411" y="13778"/>
                  </a:lnTo>
                  <a:lnTo>
                    <a:pt x="127013" y="13532"/>
                  </a:lnTo>
                  <a:lnTo>
                    <a:pt x="128296" y="13668"/>
                  </a:lnTo>
                  <a:lnTo>
                    <a:pt x="130856" y="13934"/>
                  </a:lnTo>
                  <a:lnTo>
                    <a:pt x="134695" y="14340"/>
                  </a:lnTo>
                  <a:lnTo>
                    <a:pt x="135563" y="14822"/>
                  </a:lnTo>
                  <a:lnTo>
                    <a:pt x="136121" y="15466"/>
                  </a:lnTo>
                  <a:lnTo>
                    <a:pt x="136743" y="16184"/>
                  </a:lnTo>
                  <a:lnTo>
                    <a:pt x="136699" y="16766"/>
                  </a:lnTo>
                  <a:lnTo>
                    <a:pt x="137132" y="16839"/>
                  </a:lnTo>
                  <a:lnTo>
                    <a:pt x="138371" y="17045"/>
                  </a:lnTo>
                  <a:lnTo>
                    <a:pt x="139512" y="12395"/>
                  </a:lnTo>
                  <a:lnTo>
                    <a:pt x="140851" y="12505"/>
                  </a:lnTo>
                  <a:lnTo>
                    <a:pt x="142101" y="12608"/>
                  </a:lnTo>
                  <a:lnTo>
                    <a:pt x="142015" y="16710"/>
                  </a:lnTo>
                  <a:lnTo>
                    <a:pt x="143587" y="17059"/>
                  </a:lnTo>
                  <a:lnTo>
                    <a:pt x="145475" y="17478"/>
                  </a:lnTo>
                  <a:lnTo>
                    <a:pt x="147592" y="12029"/>
                  </a:lnTo>
                  <a:lnTo>
                    <a:pt x="149604" y="12505"/>
                  </a:lnTo>
                  <a:lnTo>
                    <a:pt x="150744" y="12777"/>
                  </a:lnTo>
                  <a:lnTo>
                    <a:pt x="150624" y="14655"/>
                  </a:lnTo>
                  <a:lnTo>
                    <a:pt x="151900" y="14981"/>
                  </a:lnTo>
                  <a:lnTo>
                    <a:pt x="153722" y="15443"/>
                  </a:lnTo>
                  <a:lnTo>
                    <a:pt x="155590" y="12026"/>
                  </a:lnTo>
                  <a:lnTo>
                    <a:pt x="156607" y="12505"/>
                  </a:lnTo>
                  <a:lnTo>
                    <a:pt x="157601" y="12977"/>
                  </a:lnTo>
                  <a:lnTo>
                    <a:pt x="156318" y="16497"/>
                  </a:lnTo>
                  <a:lnTo>
                    <a:pt x="157372" y="17059"/>
                  </a:lnTo>
                  <a:lnTo>
                    <a:pt x="158200" y="17498"/>
                  </a:lnTo>
                  <a:lnTo>
                    <a:pt x="159416" y="15556"/>
                  </a:lnTo>
                  <a:lnTo>
                    <a:pt x="162734" y="13994"/>
                  </a:lnTo>
                  <a:lnTo>
                    <a:pt x="164412" y="13206"/>
                  </a:lnTo>
                  <a:lnTo>
                    <a:pt x="166204" y="12358"/>
                  </a:lnTo>
                  <a:lnTo>
                    <a:pt x="167640" y="13067"/>
                  </a:lnTo>
                  <a:lnTo>
                    <a:pt x="169285" y="13871"/>
                  </a:lnTo>
                  <a:lnTo>
                    <a:pt x="169315" y="16145"/>
                  </a:lnTo>
                  <a:lnTo>
                    <a:pt x="170126" y="16111"/>
                  </a:lnTo>
                  <a:lnTo>
                    <a:pt x="171220" y="16071"/>
                  </a:lnTo>
                  <a:lnTo>
                    <a:pt x="171466" y="11943"/>
                  </a:lnTo>
                  <a:lnTo>
                    <a:pt x="172799" y="11807"/>
                  </a:lnTo>
                  <a:lnTo>
                    <a:pt x="173763" y="11707"/>
                  </a:lnTo>
                  <a:lnTo>
                    <a:pt x="174139" y="13814"/>
                  </a:lnTo>
                  <a:lnTo>
                    <a:pt x="175468" y="13934"/>
                  </a:lnTo>
                  <a:lnTo>
                    <a:pt x="177167" y="14090"/>
                  </a:lnTo>
                  <a:lnTo>
                    <a:pt x="178167" y="10809"/>
                  </a:lnTo>
                  <a:lnTo>
                    <a:pt x="179580" y="11042"/>
                  </a:lnTo>
                  <a:lnTo>
                    <a:pt x="180827" y="11248"/>
                  </a:lnTo>
                  <a:lnTo>
                    <a:pt x="180803" y="13914"/>
                  </a:lnTo>
                  <a:lnTo>
                    <a:pt x="181990" y="14104"/>
                  </a:lnTo>
                  <a:lnTo>
                    <a:pt x="183496" y="14346"/>
                  </a:lnTo>
                  <a:lnTo>
                    <a:pt x="184689" y="10214"/>
                  </a:lnTo>
                  <a:lnTo>
                    <a:pt x="186365" y="10384"/>
                  </a:lnTo>
                  <a:lnTo>
                    <a:pt x="187787" y="10530"/>
                  </a:lnTo>
                  <a:lnTo>
                    <a:pt x="187890" y="13598"/>
                  </a:lnTo>
                  <a:lnTo>
                    <a:pt x="189320" y="13778"/>
                  </a:lnTo>
                  <a:lnTo>
                    <a:pt x="190776" y="13961"/>
                  </a:lnTo>
                  <a:lnTo>
                    <a:pt x="191218" y="10826"/>
                  </a:lnTo>
                  <a:lnTo>
                    <a:pt x="194352" y="9181"/>
                  </a:lnTo>
                  <a:lnTo>
                    <a:pt x="196184" y="8220"/>
                  </a:lnTo>
                  <a:lnTo>
                    <a:pt x="198817" y="7828"/>
                  </a:lnTo>
                  <a:lnTo>
                    <a:pt x="199930" y="8961"/>
                  </a:lnTo>
                  <a:lnTo>
                    <a:pt x="200934" y="9985"/>
                  </a:lnTo>
                  <a:lnTo>
                    <a:pt x="200339" y="11870"/>
                  </a:lnTo>
                  <a:lnTo>
                    <a:pt x="200914" y="12026"/>
                  </a:lnTo>
                  <a:lnTo>
                    <a:pt x="201672" y="12229"/>
                  </a:lnTo>
                  <a:lnTo>
                    <a:pt x="202769" y="9018"/>
                  </a:lnTo>
                  <a:lnTo>
                    <a:pt x="203869" y="9181"/>
                  </a:lnTo>
                  <a:lnTo>
                    <a:pt x="204773" y="9317"/>
                  </a:lnTo>
                  <a:lnTo>
                    <a:pt x="204956" y="11607"/>
                  </a:lnTo>
                  <a:lnTo>
                    <a:pt x="205621" y="11587"/>
                  </a:lnTo>
                  <a:lnTo>
                    <a:pt x="206229" y="11571"/>
                  </a:lnTo>
                  <a:lnTo>
                    <a:pt x="206283" y="9653"/>
                  </a:lnTo>
                  <a:lnTo>
                    <a:pt x="207157" y="9460"/>
                  </a:lnTo>
                  <a:lnTo>
                    <a:pt x="208101" y="9254"/>
                  </a:lnTo>
                  <a:lnTo>
                    <a:pt x="208855" y="11301"/>
                  </a:lnTo>
                  <a:lnTo>
                    <a:pt x="209776" y="11152"/>
                  </a:lnTo>
                  <a:lnTo>
                    <a:pt x="210963" y="10956"/>
                  </a:lnTo>
                  <a:lnTo>
                    <a:pt x="210993" y="7369"/>
                  </a:lnTo>
                  <a:lnTo>
                    <a:pt x="211747" y="7322"/>
                  </a:lnTo>
                  <a:lnTo>
                    <a:pt x="212605" y="7269"/>
                  </a:lnTo>
                  <a:lnTo>
                    <a:pt x="213260" y="11857"/>
                  </a:lnTo>
                  <a:lnTo>
                    <a:pt x="214117" y="11823"/>
                  </a:lnTo>
                  <a:lnTo>
                    <a:pt x="215025" y="11787"/>
                  </a:lnTo>
                  <a:lnTo>
                    <a:pt x="215251" y="6608"/>
                  </a:lnTo>
                  <a:lnTo>
                    <a:pt x="216232" y="6555"/>
                  </a:lnTo>
                  <a:lnTo>
                    <a:pt x="217099" y="6511"/>
                  </a:lnTo>
                  <a:lnTo>
                    <a:pt x="217631" y="10504"/>
                  </a:lnTo>
                  <a:lnTo>
                    <a:pt x="218638" y="10494"/>
                  </a:lnTo>
                  <a:lnTo>
                    <a:pt x="219808" y="10484"/>
                  </a:lnTo>
                  <a:lnTo>
                    <a:pt x="220221" y="5099"/>
                  </a:lnTo>
                  <a:lnTo>
                    <a:pt x="221593" y="5026"/>
                  </a:lnTo>
                  <a:lnTo>
                    <a:pt x="222777" y="4959"/>
                  </a:lnTo>
                  <a:lnTo>
                    <a:pt x="223465" y="8895"/>
                  </a:lnTo>
                  <a:lnTo>
                    <a:pt x="224681" y="8842"/>
                  </a:lnTo>
                  <a:lnTo>
                    <a:pt x="226038" y="8778"/>
                  </a:lnTo>
                  <a:lnTo>
                    <a:pt x="226450" y="3822"/>
                  </a:lnTo>
                  <a:lnTo>
                    <a:pt x="227500" y="3819"/>
                  </a:lnTo>
                  <a:lnTo>
                    <a:pt x="228697" y="3819"/>
                  </a:lnTo>
                  <a:lnTo>
                    <a:pt x="229538" y="10228"/>
                  </a:lnTo>
                  <a:lnTo>
                    <a:pt x="230126" y="10165"/>
                  </a:lnTo>
                  <a:lnTo>
                    <a:pt x="230728" y="10101"/>
                  </a:lnTo>
                  <a:lnTo>
                    <a:pt x="229827" y="3440"/>
                  </a:lnTo>
                  <a:lnTo>
                    <a:pt x="231549" y="2835"/>
                  </a:lnTo>
                  <a:lnTo>
                    <a:pt x="233284" y="2230"/>
                  </a:lnTo>
                  <a:lnTo>
                    <a:pt x="236558" y="8134"/>
                  </a:lnTo>
                  <a:lnTo>
                    <a:pt x="237459" y="7648"/>
                  </a:lnTo>
                  <a:lnTo>
                    <a:pt x="238300" y="7199"/>
                  </a:lnTo>
                  <a:lnTo>
                    <a:pt x="236056" y="1711"/>
                  </a:lnTo>
                  <a:lnTo>
                    <a:pt x="236691" y="1412"/>
                  </a:lnTo>
                  <a:lnTo>
                    <a:pt x="237386" y="1090"/>
                  </a:lnTo>
                  <a:lnTo>
                    <a:pt x="240374" y="7469"/>
                  </a:lnTo>
                  <a:lnTo>
                    <a:pt x="242163" y="6993"/>
                  </a:lnTo>
                  <a:lnTo>
                    <a:pt x="243536" y="6628"/>
                  </a:lnTo>
                  <a:lnTo>
                    <a:pt x="243426" y="2409"/>
                  </a:lnTo>
                  <a:lnTo>
                    <a:pt x="244131" y="2399"/>
                  </a:lnTo>
                  <a:lnTo>
                    <a:pt x="244852" y="2390"/>
                  </a:lnTo>
                  <a:lnTo>
                    <a:pt x="245091" y="6771"/>
                  </a:lnTo>
                  <a:lnTo>
                    <a:pt x="246212" y="6884"/>
                  </a:lnTo>
                  <a:lnTo>
                    <a:pt x="247325" y="6997"/>
                  </a:lnTo>
                  <a:lnTo>
                    <a:pt x="248409" y="2788"/>
                  </a:lnTo>
                  <a:lnTo>
                    <a:pt x="249167" y="2945"/>
                  </a:lnTo>
                  <a:lnTo>
                    <a:pt x="249905" y="3098"/>
                  </a:lnTo>
                  <a:lnTo>
                    <a:pt x="249260" y="7223"/>
                  </a:lnTo>
                  <a:lnTo>
                    <a:pt x="250260" y="7542"/>
                  </a:lnTo>
                  <a:lnTo>
                    <a:pt x="251434" y="7914"/>
                  </a:lnTo>
                  <a:lnTo>
                    <a:pt x="253388" y="2549"/>
                  </a:lnTo>
                  <a:lnTo>
                    <a:pt x="255183" y="2835"/>
                  </a:lnTo>
                  <a:lnTo>
                    <a:pt x="257055" y="3134"/>
                  </a:lnTo>
                  <a:lnTo>
                    <a:pt x="257141" y="9344"/>
                  </a:lnTo>
                  <a:lnTo>
                    <a:pt x="258464" y="9400"/>
                  </a:lnTo>
                  <a:lnTo>
                    <a:pt x="259711" y="9453"/>
                  </a:lnTo>
                  <a:lnTo>
                    <a:pt x="260386" y="3952"/>
                  </a:lnTo>
                  <a:lnTo>
                    <a:pt x="261855" y="3929"/>
                  </a:lnTo>
                  <a:lnTo>
                    <a:pt x="263444" y="3905"/>
                  </a:lnTo>
                  <a:lnTo>
                    <a:pt x="264268" y="10331"/>
                  </a:lnTo>
                  <a:lnTo>
                    <a:pt x="265574" y="10274"/>
                  </a:lnTo>
                  <a:lnTo>
                    <a:pt x="267070" y="10214"/>
                  </a:lnTo>
                  <a:lnTo>
                    <a:pt x="267529" y="1741"/>
                  </a:lnTo>
                  <a:lnTo>
                    <a:pt x="268639" y="1741"/>
                  </a:lnTo>
                  <a:lnTo>
                    <a:pt x="269736" y="1741"/>
                  </a:lnTo>
                  <a:lnTo>
                    <a:pt x="270577" y="10002"/>
                  </a:lnTo>
                  <a:lnTo>
                    <a:pt x="271265" y="9949"/>
                  </a:lnTo>
                  <a:lnTo>
                    <a:pt x="271804" y="9905"/>
                  </a:lnTo>
                  <a:lnTo>
                    <a:pt x="271515" y="4829"/>
                  </a:lnTo>
                  <a:lnTo>
                    <a:pt x="272688" y="4587"/>
                  </a:lnTo>
                  <a:lnTo>
                    <a:pt x="273762" y="4364"/>
                  </a:lnTo>
                  <a:lnTo>
                    <a:pt x="275071" y="8423"/>
                  </a:lnTo>
                  <a:lnTo>
                    <a:pt x="276188" y="8197"/>
                  </a:lnTo>
                  <a:lnTo>
                    <a:pt x="277358" y="7957"/>
                  </a:lnTo>
                  <a:lnTo>
                    <a:pt x="277096" y="3240"/>
                  </a:lnTo>
                  <a:lnTo>
                    <a:pt x="277830" y="3164"/>
                  </a:lnTo>
                  <a:lnTo>
                    <a:pt x="278701" y="3074"/>
                  </a:lnTo>
                  <a:lnTo>
                    <a:pt x="279649" y="9739"/>
                  </a:lnTo>
                  <a:lnTo>
                    <a:pt x="281002" y="9729"/>
                  </a:lnTo>
                  <a:lnTo>
                    <a:pt x="282265" y="9719"/>
                  </a:lnTo>
                  <a:lnTo>
                    <a:pt x="282866" y="3919"/>
                  </a:lnTo>
                  <a:lnTo>
                    <a:pt x="284282" y="3929"/>
                  </a:lnTo>
                  <a:lnTo>
                    <a:pt x="285283" y="3939"/>
                  </a:lnTo>
                  <a:lnTo>
                    <a:pt x="285828" y="6824"/>
                  </a:lnTo>
                  <a:lnTo>
                    <a:pt x="286692" y="6727"/>
                  </a:lnTo>
                  <a:lnTo>
                    <a:pt x="287557" y="6631"/>
                  </a:lnTo>
                  <a:lnTo>
                    <a:pt x="287636" y="3666"/>
                  </a:lnTo>
                  <a:lnTo>
                    <a:pt x="288441" y="3603"/>
                  </a:lnTo>
                  <a:lnTo>
                    <a:pt x="289275" y="3533"/>
                  </a:lnTo>
                  <a:lnTo>
                    <a:pt x="289920" y="6674"/>
                  </a:lnTo>
                  <a:lnTo>
                    <a:pt x="290791" y="6604"/>
                  </a:lnTo>
                  <a:lnTo>
                    <a:pt x="291512" y="6545"/>
                  </a:lnTo>
                  <a:lnTo>
                    <a:pt x="291509" y="4364"/>
                  </a:lnTo>
                  <a:lnTo>
                    <a:pt x="292490" y="4148"/>
                  </a:lnTo>
                  <a:lnTo>
                    <a:pt x="293480" y="3932"/>
                  </a:lnTo>
                  <a:lnTo>
                    <a:pt x="294275" y="5973"/>
                  </a:lnTo>
                  <a:lnTo>
                    <a:pt x="295225" y="5790"/>
                  </a:lnTo>
                  <a:lnTo>
                    <a:pt x="296379" y="5567"/>
                  </a:lnTo>
                  <a:lnTo>
                    <a:pt x="296209" y="2343"/>
                  </a:lnTo>
                  <a:lnTo>
                    <a:pt x="297083" y="2180"/>
                  </a:lnTo>
                  <a:lnTo>
                    <a:pt x="298420" y="1927"/>
                  </a:lnTo>
                  <a:lnTo>
                    <a:pt x="300135" y="9201"/>
                  </a:lnTo>
                  <a:lnTo>
                    <a:pt x="302006" y="9071"/>
                  </a:lnTo>
                  <a:lnTo>
                    <a:pt x="303599" y="8965"/>
                  </a:lnTo>
                  <a:lnTo>
                    <a:pt x="304360" y="3583"/>
                  </a:lnTo>
                  <a:lnTo>
                    <a:pt x="305291" y="3713"/>
                  </a:lnTo>
                  <a:lnTo>
                    <a:pt x="305952" y="3802"/>
                  </a:lnTo>
                  <a:lnTo>
                    <a:pt x="305866" y="6555"/>
                  </a:lnTo>
                  <a:lnTo>
                    <a:pt x="306604" y="6664"/>
                  </a:lnTo>
                  <a:lnTo>
                    <a:pt x="307504" y="6801"/>
                  </a:lnTo>
                  <a:lnTo>
                    <a:pt x="308522" y="2818"/>
                  </a:lnTo>
                  <a:lnTo>
                    <a:pt x="309339" y="2945"/>
                  </a:lnTo>
                  <a:lnTo>
                    <a:pt x="310177" y="3074"/>
                  </a:lnTo>
                  <a:lnTo>
                    <a:pt x="309675" y="7396"/>
                  </a:lnTo>
                  <a:lnTo>
                    <a:pt x="310872" y="7758"/>
                  </a:lnTo>
                  <a:lnTo>
                    <a:pt x="312281" y="8187"/>
                  </a:lnTo>
                  <a:lnTo>
                    <a:pt x="314395" y="2589"/>
                  </a:lnTo>
                  <a:lnTo>
                    <a:pt x="316340" y="2945"/>
                  </a:lnTo>
                  <a:lnTo>
                    <a:pt x="318092" y="3267"/>
                  </a:lnTo>
                  <a:lnTo>
                    <a:pt x="318138" y="8127"/>
                  </a:lnTo>
                  <a:lnTo>
                    <a:pt x="319401" y="8197"/>
                  </a:lnTo>
                  <a:lnTo>
                    <a:pt x="320851" y="8276"/>
                  </a:lnTo>
                  <a:lnTo>
                    <a:pt x="321708" y="1964"/>
                  </a:lnTo>
                  <a:lnTo>
                    <a:pt x="323340" y="1961"/>
                  </a:lnTo>
                  <a:lnTo>
                    <a:pt x="325006" y="1957"/>
                  </a:lnTo>
                  <a:lnTo>
                    <a:pt x="326003" y="8526"/>
                  </a:lnTo>
                  <a:lnTo>
                    <a:pt x="326950" y="8416"/>
                  </a:lnTo>
                  <a:lnTo>
                    <a:pt x="328001" y="8293"/>
                  </a:lnTo>
                  <a:lnTo>
                    <a:pt x="327648" y="202"/>
                  </a:lnTo>
                  <a:lnTo>
                    <a:pt x="328593" y="99"/>
                  </a:lnTo>
                  <a:lnTo>
                    <a:pt x="329523" y="0"/>
                  </a:lnTo>
                  <a:lnTo>
                    <a:pt x="330587" y="7775"/>
                  </a:lnTo>
                  <a:lnTo>
                    <a:pt x="332202" y="7758"/>
                  </a:lnTo>
                  <a:lnTo>
                    <a:pt x="333609" y="7745"/>
                  </a:lnTo>
                  <a:lnTo>
                    <a:pt x="334456" y="1858"/>
                  </a:lnTo>
                  <a:lnTo>
                    <a:pt x="335267" y="1961"/>
                  </a:lnTo>
                  <a:lnTo>
                    <a:pt x="336098" y="2064"/>
                  </a:lnTo>
                  <a:lnTo>
                    <a:pt x="335610" y="8323"/>
                  </a:lnTo>
                  <a:lnTo>
                    <a:pt x="336690" y="8526"/>
                  </a:lnTo>
                  <a:lnTo>
                    <a:pt x="337907" y="8755"/>
                  </a:lnTo>
                  <a:lnTo>
                    <a:pt x="339901" y="1070"/>
                  </a:lnTo>
                  <a:lnTo>
                    <a:pt x="341394" y="1303"/>
                  </a:lnTo>
                  <a:lnTo>
                    <a:pt x="342597" y="1492"/>
                  </a:lnTo>
                  <a:lnTo>
                    <a:pt x="342454" y="6658"/>
                  </a:lnTo>
                  <a:lnTo>
                    <a:pt x="343581" y="6774"/>
                  </a:lnTo>
                  <a:lnTo>
                    <a:pt x="344645" y="6884"/>
                  </a:lnTo>
                  <a:lnTo>
                    <a:pt x="345609" y="2393"/>
                  </a:lnTo>
                  <a:lnTo>
                    <a:pt x="346646" y="2506"/>
                  </a:lnTo>
                  <a:lnTo>
                    <a:pt x="347759" y="2632"/>
                  </a:lnTo>
                  <a:lnTo>
                    <a:pt x="347507" y="7904"/>
                  </a:lnTo>
                  <a:lnTo>
                    <a:pt x="348943" y="8197"/>
                  </a:lnTo>
                  <a:lnTo>
                    <a:pt x="350402" y="8496"/>
                  </a:lnTo>
                  <a:lnTo>
                    <a:pt x="352243" y="3387"/>
                  </a:lnTo>
                  <a:lnTo>
                    <a:pt x="353430" y="3713"/>
                  </a:lnTo>
                  <a:lnTo>
                    <a:pt x="354540" y="4015"/>
                  </a:lnTo>
                  <a:lnTo>
                    <a:pt x="353766" y="8729"/>
                  </a:lnTo>
                  <a:lnTo>
                    <a:pt x="354959" y="9071"/>
                  </a:lnTo>
                  <a:lnTo>
                    <a:pt x="356116" y="9403"/>
                  </a:lnTo>
                  <a:lnTo>
                    <a:pt x="358034" y="5331"/>
                  </a:lnTo>
                  <a:lnTo>
                    <a:pt x="358898" y="5680"/>
                  </a:lnTo>
                  <a:lnTo>
                    <a:pt x="359556" y="5946"/>
                  </a:lnTo>
                  <a:lnTo>
                    <a:pt x="358493" y="8323"/>
                  </a:lnTo>
                  <a:lnTo>
                    <a:pt x="359772" y="10055"/>
                  </a:lnTo>
                  <a:lnTo>
                    <a:pt x="360607" y="11182"/>
                  </a:lnTo>
                  <a:lnTo>
                    <a:pt x="362325" y="11900"/>
                  </a:lnTo>
                  <a:lnTo>
                    <a:pt x="363276" y="11371"/>
                  </a:lnTo>
                  <a:lnTo>
                    <a:pt x="364958" y="10427"/>
                  </a:lnTo>
                  <a:lnTo>
                    <a:pt x="363605" y="5880"/>
                  </a:lnTo>
                  <a:lnTo>
                    <a:pt x="364589" y="5571"/>
                  </a:lnTo>
                  <a:lnTo>
                    <a:pt x="365600" y="5255"/>
                  </a:lnTo>
                  <a:lnTo>
                    <a:pt x="367315" y="9982"/>
                  </a:lnTo>
                  <a:lnTo>
                    <a:pt x="368854" y="9729"/>
                  </a:lnTo>
                  <a:lnTo>
                    <a:pt x="370513" y="9453"/>
                  </a:lnTo>
                  <a:lnTo>
                    <a:pt x="370629" y="3609"/>
                  </a:lnTo>
                  <a:lnTo>
                    <a:pt x="371590" y="3603"/>
                  </a:lnTo>
                  <a:lnTo>
                    <a:pt x="372444" y="3596"/>
                  </a:lnTo>
                  <a:lnTo>
                    <a:pt x="372736" y="8213"/>
                  </a:lnTo>
                  <a:lnTo>
                    <a:pt x="373890" y="8306"/>
                  </a:lnTo>
                  <a:lnTo>
                    <a:pt x="375236" y="8416"/>
                  </a:lnTo>
                  <a:lnTo>
                    <a:pt x="376313" y="2207"/>
                  </a:lnTo>
                  <a:lnTo>
                    <a:pt x="377716" y="2290"/>
                  </a:lnTo>
                  <a:lnTo>
                    <a:pt x="379139" y="2373"/>
                  </a:lnTo>
                  <a:lnTo>
                    <a:pt x="379139" y="8812"/>
                  </a:lnTo>
                  <a:lnTo>
                    <a:pt x="381220" y="9181"/>
                  </a:lnTo>
                  <a:lnTo>
                    <a:pt x="383054" y="9506"/>
                  </a:lnTo>
                  <a:lnTo>
                    <a:pt x="384829" y="4793"/>
                  </a:lnTo>
                  <a:lnTo>
                    <a:pt x="386578" y="5242"/>
                  </a:lnTo>
                  <a:lnTo>
                    <a:pt x="387977" y="5604"/>
                  </a:lnTo>
                  <a:lnTo>
                    <a:pt x="387967" y="8908"/>
                  </a:lnTo>
                  <a:lnTo>
                    <a:pt x="388988" y="8961"/>
                  </a:lnTo>
                  <a:lnTo>
                    <a:pt x="390045" y="9018"/>
                  </a:lnTo>
                  <a:lnTo>
                    <a:pt x="390756" y="5474"/>
                  </a:lnTo>
                  <a:lnTo>
                    <a:pt x="391611" y="5571"/>
                  </a:lnTo>
                  <a:lnTo>
                    <a:pt x="392528" y="5674"/>
                  </a:lnTo>
                  <a:lnTo>
                    <a:pt x="392448" y="9822"/>
                  </a:lnTo>
                  <a:lnTo>
                    <a:pt x="393362" y="9949"/>
                  </a:lnTo>
                  <a:lnTo>
                    <a:pt x="394380" y="10085"/>
                  </a:lnTo>
                  <a:lnTo>
                    <a:pt x="395606" y="5102"/>
                  </a:lnTo>
                  <a:lnTo>
                    <a:pt x="396424" y="5242"/>
                  </a:lnTo>
                  <a:lnTo>
                    <a:pt x="397298" y="5391"/>
                  </a:lnTo>
                  <a:lnTo>
                    <a:pt x="396640" y="11145"/>
                  </a:lnTo>
                  <a:lnTo>
                    <a:pt x="397956" y="11478"/>
                  </a:lnTo>
                  <a:lnTo>
                    <a:pt x="398934" y="11727"/>
                  </a:lnTo>
                  <a:lnTo>
                    <a:pt x="399914" y="8725"/>
                  </a:lnTo>
                  <a:lnTo>
                    <a:pt x="401457" y="8852"/>
                  </a:lnTo>
                  <a:lnTo>
                    <a:pt x="403022" y="8985"/>
                  </a:lnTo>
                  <a:lnTo>
                    <a:pt x="403125" y="12149"/>
                  </a:lnTo>
                  <a:lnTo>
                    <a:pt x="404850" y="12505"/>
                  </a:lnTo>
                  <a:lnTo>
                    <a:pt x="406928" y="12937"/>
                  </a:lnTo>
                  <a:lnTo>
                    <a:pt x="408657" y="8722"/>
                  </a:lnTo>
                  <a:lnTo>
                    <a:pt x="410428" y="9181"/>
                  </a:lnTo>
                  <a:lnTo>
                    <a:pt x="412163" y="9629"/>
                  </a:lnTo>
                  <a:lnTo>
                    <a:pt x="412097" y="14087"/>
                  </a:lnTo>
                  <a:lnTo>
                    <a:pt x="412948" y="14104"/>
                  </a:lnTo>
                  <a:lnTo>
                    <a:pt x="414002" y="14127"/>
                  </a:lnTo>
                  <a:lnTo>
                    <a:pt x="414554" y="7239"/>
                  </a:lnTo>
                  <a:lnTo>
                    <a:pt x="415680" y="7213"/>
                  </a:lnTo>
                  <a:lnTo>
                    <a:pt x="416917" y="7183"/>
                  </a:lnTo>
                  <a:lnTo>
                    <a:pt x="417775" y="15463"/>
                  </a:lnTo>
                  <a:lnTo>
                    <a:pt x="418855" y="15417"/>
                  </a:lnTo>
                  <a:lnTo>
                    <a:pt x="419865" y="15373"/>
                  </a:lnTo>
                  <a:lnTo>
                    <a:pt x="420158" y="8107"/>
                  </a:lnTo>
                  <a:lnTo>
                    <a:pt x="421152" y="8087"/>
                  </a:lnTo>
                  <a:lnTo>
                    <a:pt x="422019" y="8070"/>
                  </a:lnTo>
                  <a:lnTo>
                    <a:pt x="422415" y="13582"/>
                  </a:lnTo>
                  <a:lnTo>
                    <a:pt x="423778" y="13668"/>
                  </a:lnTo>
                  <a:lnTo>
                    <a:pt x="424985" y="13741"/>
                  </a:lnTo>
                  <a:lnTo>
                    <a:pt x="425912" y="9476"/>
                  </a:lnTo>
                  <a:lnTo>
                    <a:pt x="426839" y="9619"/>
                  </a:lnTo>
                  <a:lnTo>
                    <a:pt x="427807" y="9769"/>
                  </a:lnTo>
                  <a:lnTo>
                    <a:pt x="427564" y="14519"/>
                  </a:lnTo>
                  <a:lnTo>
                    <a:pt x="428481" y="14652"/>
                  </a:lnTo>
                  <a:lnTo>
                    <a:pt x="429406" y="14782"/>
                  </a:lnTo>
                  <a:lnTo>
                    <a:pt x="430373" y="10091"/>
                  </a:lnTo>
                  <a:lnTo>
                    <a:pt x="431653" y="10165"/>
                  </a:lnTo>
                  <a:lnTo>
                    <a:pt x="432843" y="10234"/>
                  </a:lnTo>
                  <a:lnTo>
                    <a:pt x="433222" y="14343"/>
                  </a:lnTo>
                  <a:lnTo>
                    <a:pt x="434172" y="14323"/>
                  </a:lnTo>
                  <a:lnTo>
                    <a:pt x="435150" y="14303"/>
                  </a:lnTo>
                  <a:lnTo>
                    <a:pt x="435588" y="9925"/>
                  </a:lnTo>
                  <a:lnTo>
                    <a:pt x="436360" y="9949"/>
                  </a:lnTo>
                  <a:lnTo>
                    <a:pt x="437204" y="9972"/>
                  </a:lnTo>
                  <a:lnTo>
                    <a:pt x="437270" y="15237"/>
                  </a:lnTo>
                  <a:lnTo>
                    <a:pt x="438547" y="15417"/>
                  </a:lnTo>
                  <a:lnTo>
                    <a:pt x="439853" y="15603"/>
                  </a:lnTo>
                  <a:lnTo>
                    <a:pt x="441063" y="10268"/>
                  </a:lnTo>
                  <a:lnTo>
                    <a:pt x="442815" y="10384"/>
                  </a:lnTo>
                  <a:lnTo>
                    <a:pt x="444241" y="10480"/>
                  </a:lnTo>
                  <a:lnTo>
                    <a:pt x="444530" y="14094"/>
                  </a:lnTo>
                  <a:lnTo>
                    <a:pt x="446096" y="14213"/>
                  </a:lnTo>
                  <a:lnTo>
                    <a:pt x="447605" y="14330"/>
                  </a:lnTo>
                  <a:lnTo>
                    <a:pt x="448197" y="11035"/>
                  </a:lnTo>
                  <a:lnTo>
                    <a:pt x="449925" y="10932"/>
                  </a:lnTo>
                  <a:lnTo>
                    <a:pt x="452242" y="10793"/>
                  </a:lnTo>
                  <a:lnTo>
                    <a:pt x="453698" y="16560"/>
                  </a:lnTo>
                  <a:lnTo>
                    <a:pt x="455397" y="16294"/>
                  </a:lnTo>
                  <a:lnTo>
                    <a:pt x="456999" y="16042"/>
                  </a:lnTo>
                  <a:lnTo>
                    <a:pt x="456912" y="10716"/>
                  </a:lnTo>
                  <a:lnTo>
                    <a:pt x="458568" y="10494"/>
                  </a:lnTo>
                  <a:lnTo>
                    <a:pt x="459964" y="10308"/>
                  </a:lnTo>
                  <a:lnTo>
                    <a:pt x="461094" y="13931"/>
                  </a:lnTo>
                  <a:lnTo>
                    <a:pt x="462410" y="13688"/>
                  </a:lnTo>
                  <a:lnTo>
                    <a:pt x="463743" y="13439"/>
                  </a:lnTo>
                  <a:lnTo>
                    <a:pt x="463664" y="9516"/>
                  </a:lnTo>
                  <a:lnTo>
                    <a:pt x="464694" y="9400"/>
                  </a:lnTo>
                  <a:lnTo>
                    <a:pt x="465954" y="9257"/>
                  </a:lnTo>
                  <a:lnTo>
                    <a:pt x="466775" y="15014"/>
                  </a:lnTo>
                  <a:lnTo>
                    <a:pt x="468853" y="15197"/>
                  </a:lnTo>
                  <a:lnTo>
                    <a:pt x="470830" y="15373"/>
                  </a:lnTo>
                  <a:lnTo>
                    <a:pt x="471725" y="10308"/>
                  </a:lnTo>
                  <a:lnTo>
                    <a:pt x="474324" y="10165"/>
                  </a:lnTo>
                  <a:lnTo>
                    <a:pt x="476877" y="10028"/>
                  </a:lnTo>
                  <a:lnTo>
                    <a:pt x="478117" y="14805"/>
                  </a:lnTo>
                  <a:lnTo>
                    <a:pt x="480450" y="14542"/>
                  </a:lnTo>
                  <a:lnTo>
                    <a:pt x="482761" y="14283"/>
                  </a:lnTo>
                  <a:lnTo>
                    <a:pt x="483425" y="9380"/>
                  </a:lnTo>
                  <a:lnTo>
                    <a:pt x="484934" y="9510"/>
                  </a:lnTo>
                  <a:lnTo>
                    <a:pt x="486580" y="9653"/>
                  </a:lnTo>
                  <a:lnTo>
                    <a:pt x="487125" y="15586"/>
                  </a:lnTo>
                  <a:lnTo>
                    <a:pt x="487999" y="15526"/>
                  </a:lnTo>
                  <a:lnTo>
                    <a:pt x="488910" y="15466"/>
                  </a:lnTo>
                  <a:lnTo>
                    <a:pt x="488754" y="8981"/>
                  </a:lnTo>
                  <a:lnTo>
                    <a:pt x="490187" y="8745"/>
                  </a:lnTo>
                  <a:lnTo>
                    <a:pt x="491436" y="8536"/>
                  </a:lnTo>
                  <a:lnTo>
                    <a:pt x="492836" y="13243"/>
                  </a:lnTo>
                  <a:lnTo>
                    <a:pt x="494016" y="13010"/>
                  </a:lnTo>
                  <a:lnTo>
                    <a:pt x="495289" y="12761"/>
                  </a:lnTo>
                  <a:lnTo>
                    <a:pt x="494654" y="7113"/>
                  </a:lnTo>
                  <a:lnTo>
                    <a:pt x="496313" y="6664"/>
                  </a:lnTo>
                  <a:lnTo>
                    <a:pt x="497576" y="6322"/>
                  </a:lnTo>
                  <a:lnTo>
                    <a:pt x="498700" y="9390"/>
                  </a:lnTo>
                  <a:lnTo>
                    <a:pt x="500687" y="9214"/>
                  </a:lnTo>
                  <a:lnTo>
                    <a:pt x="502479" y="9054"/>
                  </a:lnTo>
                  <a:lnTo>
                    <a:pt x="502994" y="6428"/>
                  </a:lnTo>
                  <a:lnTo>
                    <a:pt x="504301" y="6555"/>
                  </a:lnTo>
                  <a:lnTo>
                    <a:pt x="505963" y="6721"/>
                  </a:lnTo>
                  <a:lnTo>
                    <a:pt x="506441" y="11102"/>
                  </a:lnTo>
                  <a:lnTo>
                    <a:pt x="507475" y="11042"/>
                  </a:lnTo>
                  <a:lnTo>
                    <a:pt x="508509" y="10982"/>
                  </a:lnTo>
                  <a:lnTo>
                    <a:pt x="508552" y="6548"/>
                  </a:lnTo>
                  <a:lnTo>
                    <a:pt x="509882" y="6335"/>
                  </a:lnTo>
                  <a:lnTo>
                    <a:pt x="511341" y="6106"/>
                  </a:lnTo>
                  <a:lnTo>
                    <a:pt x="512950" y="11208"/>
                  </a:lnTo>
                  <a:lnTo>
                    <a:pt x="514147" y="10932"/>
                  </a:lnTo>
                  <a:lnTo>
                    <a:pt x="515121" y="10706"/>
                  </a:lnTo>
                  <a:lnTo>
                    <a:pt x="514798" y="7150"/>
                  </a:lnTo>
                  <a:lnTo>
                    <a:pt x="515679" y="6993"/>
                  </a:lnTo>
                  <a:lnTo>
                    <a:pt x="516626" y="6824"/>
                  </a:lnTo>
                  <a:lnTo>
                    <a:pt x="517933" y="10773"/>
                  </a:lnTo>
                  <a:lnTo>
                    <a:pt x="518524" y="10603"/>
                  </a:lnTo>
                  <a:lnTo>
                    <a:pt x="519090" y="10444"/>
                  </a:lnTo>
                  <a:lnTo>
                    <a:pt x="518222" y="6717"/>
                  </a:lnTo>
                  <a:lnTo>
                    <a:pt x="518960" y="6445"/>
                  </a:lnTo>
                  <a:lnTo>
                    <a:pt x="519808" y="6136"/>
                  </a:lnTo>
                  <a:lnTo>
                    <a:pt x="521868" y="10713"/>
                  </a:lnTo>
                  <a:lnTo>
                    <a:pt x="522899" y="10384"/>
                  </a:lnTo>
                  <a:lnTo>
                    <a:pt x="523840" y="10085"/>
                  </a:lnTo>
                  <a:lnTo>
                    <a:pt x="523012" y="5986"/>
                  </a:lnTo>
                  <a:lnTo>
                    <a:pt x="523993" y="5680"/>
                  </a:lnTo>
                  <a:lnTo>
                    <a:pt x="524920" y="5391"/>
                  </a:lnTo>
                  <a:lnTo>
                    <a:pt x="526403" y="8815"/>
                  </a:lnTo>
                  <a:lnTo>
                    <a:pt x="527386" y="8526"/>
                  </a:lnTo>
                  <a:lnTo>
                    <a:pt x="528400" y="8227"/>
                  </a:lnTo>
                  <a:lnTo>
                    <a:pt x="527922" y="4254"/>
                  </a:lnTo>
                  <a:lnTo>
                    <a:pt x="528590" y="4148"/>
                  </a:lnTo>
                  <a:lnTo>
                    <a:pt x="529201" y="4052"/>
                  </a:lnTo>
                  <a:lnTo>
                    <a:pt x="529853" y="7369"/>
                  </a:lnTo>
                  <a:lnTo>
                    <a:pt x="530953" y="7366"/>
                  </a:lnTo>
                  <a:lnTo>
                    <a:pt x="531924" y="7366"/>
                  </a:lnTo>
                  <a:lnTo>
                    <a:pt x="532047" y="4776"/>
                  </a:lnTo>
                  <a:lnTo>
                    <a:pt x="533622" y="4367"/>
                  </a:lnTo>
                  <a:lnTo>
                    <a:pt x="534899" y="4035"/>
                  </a:lnTo>
                  <a:lnTo>
                    <a:pt x="536312" y="5348"/>
                  </a:lnTo>
                  <a:lnTo>
                    <a:pt x="536724" y="5734"/>
                  </a:lnTo>
                  <a:lnTo>
                    <a:pt x="538306" y="7203"/>
                  </a:lnTo>
                  <a:lnTo>
                    <a:pt x="538057" y="8562"/>
                  </a:lnTo>
                  <a:lnTo>
                    <a:pt x="538984" y="8852"/>
                  </a:lnTo>
                  <a:lnTo>
                    <a:pt x="540703" y="9393"/>
                  </a:lnTo>
                  <a:lnTo>
                    <a:pt x="543166" y="5202"/>
                  </a:lnTo>
                  <a:lnTo>
                    <a:pt x="543797" y="5571"/>
                  </a:lnTo>
                  <a:lnTo>
                    <a:pt x="544442" y="5946"/>
                  </a:lnTo>
                  <a:lnTo>
                    <a:pt x="542135" y="10504"/>
                  </a:lnTo>
                  <a:lnTo>
                    <a:pt x="542810" y="10932"/>
                  </a:lnTo>
                  <a:lnTo>
                    <a:pt x="543585" y="11421"/>
                  </a:lnTo>
                  <a:lnTo>
                    <a:pt x="547577" y="6093"/>
                  </a:lnTo>
                  <a:lnTo>
                    <a:pt x="548282" y="6555"/>
                  </a:lnTo>
                  <a:lnTo>
                    <a:pt x="548867" y="6940"/>
                  </a:lnTo>
                  <a:lnTo>
                    <a:pt x="546573" y="10959"/>
                  </a:lnTo>
                  <a:lnTo>
                    <a:pt x="547298" y="11478"/>
                  </a:lnTo>
                  <a:lnTo>
                    <a:pt x="548099" y="12056"/>
                  </a:lnTo>
                  <a:lnTo>
                    <a:pt x="551124" y="7266"/>
                  </a:lnTo>
                  <a:lnTo>
                    <a:pt x="553969" y="7868"/>
                  </a:lnTo>
                  <a:lnTo>
                    <a:pt x="556462" y="8396"/>
                  </a:lnTo>
                  <a:lnTo>
                    <a:pt x="557031" y="12681"/>
                  </a:lnTo>
                  <a:lnTo>
                    <a:pt x="558347" y="12505"/>
                  </a:lnTo>
                  <a:lnTo>
                    <a:pt x="559879" y="12305"/>
                  </a:lnTo>
                  <a:lnTo>
                    <a:pt x="559946" y="6382"/>
                  </a:lnTo>
                  <a:lnTo>
                    <a:pt x="560973" y="6335"/>
                  </a:lnTo>
                  <a:lnTo>
                    <a:pt x="562077" y="6289"/>
                  </a:lnTo>
                  <a:lnTo>
                    <a:pt x="562981" y="13076"/>
                  </a:lnTo>
                  <a:lnTo>
                    <a:pt x="563818" y="13010"/>
                  </a:lnTo>
                  <a:lnTo>
                    <a:pt x="564643" y="12947"/>
                  </a:lnTo>
                  <a:lnTo>
                    <a:pt x="564610" y="6259"/>
                  </a:lnTo>
                  <a:lnTo>
                    <a:pt x="565238" y="6229"/>
                  </a:lnTo>
                  <a:lnTo>
                    <a:pt x="565929" y="6196"/>
                  </a:lnTo>
                  <a:lnTo>
                    <a:pt x="566637" y="14223"/>
                  </a:lnTo>
                  <a:lnTo>
                    <a:pt x="567648" y="14213"/>
                  </a:lnTo>
                  <a:lnTo>
                    <a:pt x="568525" y="14207"/>
                  </a:lnTo>
                  <a:lnTo>
                    <a:pt x="568486" y="8127"/>
                  </a:lnTo>
                  <a:lnTo>
                    <a:pt x="570274" y="7758"/>
                  </a:lnTo>
                  <a:lnTo>
                    <a:pt x="571467" y="7515"/>
                  </a:lnTo>
                  <a:lnTo>
                    <a:pt x="573003" y="9922"/>
                  </a:lnTo>
                  <a:lnTo>
                    <a:pt x="574253" y="12355"/>
                  </a:lnTo>
                </a:path>
              </a:pathLst>
            </a:custGeom>
            <a:ln w="3324">
              <a:solidFill>
                <a:srgbClr val="ED1C2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4" name="object 744" descr=""/>
            <p:cNvSpPr/>
            <p:nvPr/>
          </p:nvSpPr>
          <p:spPr>
            <a:xfrm>
              <a:off x="16435155" y="5135191"/>
              <a:ext cx="574675" cy="459740"/>
            </a:xfrm>
            <a:custGeom>
              <a:avLst/>
              <a:gdLst/>
              <a:ahLst/>
              <a:cxnLst/>
              <a:rect l="l" t="t" r="r" b="b"/>
              <a:pathLst>
                <a:path w="574675" h="459739">
                  <a:moveTo>
                    <a:pt x="574253" y="459678"/>
                  </a:moveTo>
                  <a:lnTo>
                    <a:pt x="0" y="459678"/>
                  </a:lnTo>
                  <a:lnTo>
                    <a:pt x="0" y="0"/>
                  </a:lnTo>
                  <a:lnTo>
                    <a:pt x="574253" y="0"/>
                  </a:lnTo>
                  <a:lnTo>
                    <a:pt x="574253" y="459678"/>
                  </a:lnTo>
                  <a:close/>
                </a:path>
              </a:pathLst>
            </a:custGeom>
            <a:ln w="3324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45" name="object 745" descr=""/>
          <p:cNvSpPr txBox="1"/>
          <p:nvPr/>
        </p:nvSpPr>
        <p:spPr>
          <a:xfrm>
            <a:off x="16578958" y="5085030"/>
            <a:ext cx="297180" cy="609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dirty="0" sz="200" spc="10">
                <a:solidFill>
                  <a:srgbClr val="231F20"/>
                </a:solidFill>
                <a:latin typeface="Myriad Pro"/>
                <a:cs typeface="Myriad Pro"/>
              </a:rPr>
              <a:t>Fluid</a:t>
            </a:r>
            <a:r>
              <a:rPr dirty="0" sz="200" spc="15">
                <a:solidFill>
                  <a:srgbClr val="231F20"/>
                </a:solidFill>
                <a:latin typeface="Myriad Pro"/>
                <a:cs typeface="Myriad Pro"/>
              </a:rPr>
              <a:t> </a:t>
            </a:r>
            <a:r>
              <a:rPr dirty="0" sz="200" spc="10">
                <a:solidFill>
                  <a:srgbClr val="231F20"/>
                </a:solidFill>
                <a:latin typeface="Myriad Pro"/>
                <a:cs typeface="Myriad Pro"/>
              </a:rPr>
              <a:t>Inclusion</a:t>
            </a:r>
            <a:r>
              <a:rPr dirty="0" sz="200" spc="15">
                <a:solidFill>
                  <a:srgbClr val="231F20"/>
                </a:solidFill>
                <a:latin typeface="Myriad Pro"/>
                <a:cs typeface="Myriad Pro"/>
              </a:rPr>
              <a:t> </a:t>
            </a:r>
            <a:r>
              <a:rPr dirty="0" sz="200" spc="-10">
                <a:solidFill>
                  <a:srgbClr val="231F20"/>
                </a:solidFill>
                <a:latin typeface="Myriad Pro"/>
                <a:cs typeface="Myriad Pro"/>
              </a:rPr>
              <a:t>Analysis</a:t>
            </a:r>
            <a:endParaRPr sz="200">
              <a:latin typeface="Myriad Pro"/>
              <a:cs typeface="Myriad Pro"/>
            </a:endParaRPr>
          </a:p>
        </p:txBody>
      </p:sp>
      <p:grpSp>
        <p:nvGrpSpPr>
          <p:cNvPr id="746" name="object 746" descr=""/>
          <p:cNvGrpSpPr/>
          <p:nvPr/>
        </p:nvGrpSpPr>
        <p:grpSpPr>
          <a:xfrm>
            <a:off x="16684986" y="5376005"/>
            <a:ext cx="103505" cy="35560"/>
            <a:chOff x="16684986" y="5376005"/>
            <a:chExt cx="103505" cy="35560"/>
          </a:xfrm>
        </p:grpSpPr>
        <p:sp>
          <p:nvSpPr>
            <p:cNvPr id="747" name="object 747" descr=""/>
            <p:cNvSpPr/>
            <p:nvPr/>
          </p:nvSpPr>
          <p:spPr>
            <a:xfrm>
              <a:off x="16688366" y="5376958"/>
              <a:ext cx="0" cy="16510"/>
            </a:xfrm>
            <a:custGeom>
              <a:avLst/>
              <a:gdLst/>
              <a:ahLst/>
              <a:cxnLst/>
              <a:rect l="l" t="t" r="r" b="b"/>
              <a:pathLst>
                <a:path w="0" h="16510">
                  <a:moveTo>
                    <a:pt x="0" y="0"/>
                  </a:moveTo>
                  <a:lnTo>
                    <a:pt x="0" y="16181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8" name="object 748" descr=""/>
            <p:cNvSpPr/>
            <p:nvPr/>
          </p:nvSpPr>
          <p:spPr>
            <a:xfrm>
              <a:off x="16684986" y="5390741"/>
              <a:ext cx="6985" cy="8890"/>
            </a:xfrm>
            <a:custGeom>
              <a:avLst/>
              <a:gdLst/>
              <a:ahLst/>
              <a:cxnLst/>
              <a:rect l="l" t="t" r="r" b="b"/>
              <a:pathLst>
                <a:path w="6984" h="8889">
                  <a:moveTo>
                    <a:pt x="6757" y="0"/>
                  </a:moveTo>
                  <a:lnTo>
                    <a:pt x="3380" y="1961"/>
                  </a:lnTo>
                  <a:lnTo>
                    <a:pt x="0" y="0"/>
                  </a:lnTo>
                  <a:lnTo>
                    <a:pt x="3380" y="8267"/>
                  </a:lnTo>
                  <a:lnTo>
                    <a:pt x="6757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9" name="object 749" descr=""/>
            <p:cNvSpPr/>
            <p:nvPr/>
          </p:nvSpPr>
          <p:spPr>
            <a:xfrm>
              <a:off x="16705652" y="5381419"/>
              <a:ext cx="0" cy="16510"/>
            </a:xfrm>
            <a:custGeom>
              <a:avLst/>
              <a:gdLst/>
              <a:ahLst/>
              <a:cxnLst/>
              <a:rect l="l" t="t" r="r" b="b"/>
              <a:pathLst>
                <a:path w="0" h="16510">
                  <a:moveTo>
                    <a:pt x="0" y="0"/>
                  </a:moveTo>
                  <a:lnTo>
                    <a:pt x="0" y="16181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0" name="object 750" descr=""/>
            <p:cNvSpPr/>
            <p:nvPr/>
          </p:nvSpPr>
          <p:spPr>
            <a:xfrm>
              <a:off x="16702272" y="5395202"/>
              <a:ext cx="6985" cy="8890"/>
            </a:xfrm>
            <a:custGeom>
              <a:avLst/>
              <a:gdLst/>
              <a:ahLst/>
              <a:cxnLst/>
              <a:rect l="l" t="t" r="r" b="b"/>
              <a:pathLst>
                <a:path w="6984" h="8889">
                  <a:moveTo>
                    <a:pt x="6757" y="0"/>
                  </a:moveTo>
                  <a:lnTo>
                    <a:pt x="3380" y="1961"/>
                  </a:lnTo>
                  <a:lnTo>
                    <a:pt x="0" y="0"/>
                  </a:lnTo>
                  <a:lnTo>
                    <a:pt x="3380" y="8267"/>
                  </a:lnTo>
                  <a:lnTo>
                    <a:pt x="6757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1" name="object 751" descr=""/>
            <p:cNvSpPr/>
            <p:nvPr/>
          </p:nvSpPr>
          <p:spPr>
            <a:xfrm>
              <a:off x="16785081" y="5389248"/>
              <a:ext cx="0" cy="16510"/>
            </a:xfrm>
            <a:custGeom>
              <a:avLst/>
              <a:gdLst/>
              <a:ahLst/>
              <a:cxnLst/>
              <a:rect l="l" t="t" r="r" b="b"/>
              <a:pathLst>
                <a:path w="0" h="16510">
                  <a:moveTo>
                    <a:pt x="0" y="0"/>
                  </a:moveTo>
                  <a:lnTo>
                    <a:pt x="0" y="16181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2" name="object 752" descr=""/>
            <p:cNvSpPr/>
            <p:nvPr/>
          </p:nvSpPr>
          <p:spPr>
            <a:xfrm>
              <a:off x="16781701" y="5403031"/>
              <a:ext cx="6985" cy="8890"/>
            </a:xfrm>
            <a:custGeom>
              <a:avLst/>
              <a:gdLst/>
              <a:ahLst/>
              <a:cxnLst/>
              <a:rect l="l" t="t" r="r" b="b"/>
              <a:pathLst>
                <a:path w="6984" h="8889">
                  <a:moveTo>
                    <a:pt x="6757" y="0"/>
                  </a:moveTo>
                  <a:lnTo>
                    <a:pt x="3380" y="1961"/>
                  </a:lnTo>
                  <a:lnTo>
                    <a:pt x="0" y="0"/>
                  </a:lnTo>
                  <a:lnTo>
                    <a:pt x="3380" y="8267"/>
                  </a:lnTo>
                  <a:lnTo>
                    <a:pt x="6757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53" name="object 753" descr=""/>
          <p:cNvSpPr txBox="1"/>
          <p:nvPr/>
        </p:nvSpPr>
        <p:spPr>
          <a:xfrm>
            <a:off x="16666421" y="5328303"/>
            <a:ext cx="60325" cy="61594"/>
          </a:xfrm>
          <a:prstGeom prst="rect">
            <a:avLst/>
          </a:prstGeom>
        </p:spPr>
        <p:txBody>
          <a:bodyPr wrap="square" lIns="0" tIns="13970" rIns="0" bIns="0" rtlCol="0" vert="vert270">
            <a:spAutoFit/>
          </a:bodyPr>
          <a:lstStyle/>
          <a:p>
            <a:pPr marL="17780">
              <a:lnSpc>
                <a:spcPct val="100000"/>
              </a:lnSpc>
              <a:spcBef>
                <a:spcPts val="110"/>
              </a:spcBef>
            </a:pPr>
            <a:r>
              <a:rPr dirty="0" sz="100" spc="-20">
                <a:solidFill>
                  <a:srgbClr val="231F20"/>
                </a:solidFill>
                <a:latin typeface="Myriad Pro"/>
                <a:cs typeface="Myriad Pro"/>
              </a:rPr>
              <a:t>2875</a:t>
            </a:r>
            <a:endParaRPr sz="100">
              <a:latin typeface="Myriad Pro"/>
              <a:cs typeface="Myriad Pro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 sz="100" spc="-20">
                <a:solidFill>
                  <a:srgbClr val="231F20"/>
                </a:solidFill>
                <a:latin typeface="Myriad Pro"/>
                <a:cs typeface="Myriad Pro"/>
              </a:rPr>
              <a:t>2889</a:t>
            </a:r>
            <a:endParaRPr sz="100">
              <a:latin typeface="Myriad Pro"/>
              <a:cs typeface="Myriad Pro"/>
            </a:endParaRPr>
          </a:p>
        </p:txBody>
      </p:sp>
      <p:sp>
        <p:nvSpPr>
          <p:cNvPr id="754" name="object 754" descr=""/>
          <p:cNvSpPr txBox="1"/>
          <p:nvPr/>
        </p:nvSpPr>
        <p:spPr>
          <a:xfrm>
            <a:off x="16762307" y="5342025"/>
            <a:ext cx="43180" cy="55880"/>
          </a:xfrm>
          <a:prstGeom prst="rect">
            <a:avLst/>
          </a:prstGeom>
        </p:spPr>
        <p:txBody>
          <a:bodyPr wrap="square" lIns="0" tIns="1397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00" spc="-20">
                <a:solidFill>
                  <a:srgbClr val="231F20"/>
                </a:solidFill>
                <a:latin typeface="Myriad Pro"/>
                <a:cs typeface="Myriad Pro"/>
              </a:rPr>
              <a:t>2943</a:t>
            </a:r>
            <a:endParaRPr sz="100">
              <a:latin typeface="Myriad Pro"/>
              <a:cs typeface="Myriad Pro"/>
            </a:endParaRPr>
          </a:p>
        </p:txBody>
      </p:sp>
      <p:sp>
        <p:nvSpPr>
          <p:cNvPr id="755" name="object 755" descr=""/>
          <p:cNvSpPr txBox="1"/>
          <p:nvPr/>
        </p:nvSpPr>
        <p:spPr>
          <a:xfrm>
            <a:off x="16711469" y="5144063"/>
            <a:ext cx="43180" cy="55880"/>
          </a:xfrm>
          <a:prstGeom prst="rect">
            <a:avLst/>
          </a:prstGeom>
        </p:spPr>
        <p:txBody>
          <a:bodyPr wrap="square" lIns="0" tIns="1397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00" spc="-20">
                <a:solidFill>
                  <a:srgbClr val="231F20"/>
                </a:solidFill>
                <a:latin typeface="Myriad Pro"/>
                <a:cs typeface="Myriad Pro"/>
              </a:rPr>
              <a:t>2908</a:t>
            </a:r>
            <a:endParaRPr sz="100">
              <a:latin typeface="Myriad Pro"/>
              <a:cs typeface="Myriad Pro"/>
            </a:endParaRPr>
          </a:p>
        </p:txBody>
      </p:sp>
      <p:grpSp>
        <p:nvGrpSpPr>
          <p:cNvPr id="756" name="object 756" descr=""/>
          <p:cNvGrpSpPr/>
          <p:nvPr/>
        </p:nvGrpSpPr>
        <p:grpSpPr>
          <a:xfrm>
            <a:off x="16730499" y="5186130"/>
            <a:ext cx="103505" cy="52069"/>
            <a:chOff x="16730499" y="5186130"/>
            <a:chExt cx="103505" cy="52069"/>
          </a:xfrm>
        </p:grpSpPr>
        <p:sp>
          <p:nvSpPr>
            <p:cNvPr id="757" name="object 757" descr=""/>
            <p:cNvSpPr/>
            <p:nvPr/>
          </p:nvSpPr>
          <p:spPr>
            <a:xfrm>
              <a:off x="16733880" y="5187082"/>
              <a:ext cx="0" cy="16510"/>
            </a:xfrm>
            <a:custGeom>
              <a:avLst/>
              <a:gdLst/>
              <a:ahLst/>
              <a:cxnLst/>
              <a:rect l="l" t="t" r="r" b="b"/>
              <a:pathLst>
                <a:path w="0" h="16510">
                  <a:moveTo>
                    <a:pt x="0" y="0"/>
                  </a:moveTo>
                  <a:lnTo>
                    <a:pt x="0" y="16181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8" name="object 758" descr=""/>
            <p:cNvSpPr/>
            <p:nvPr/>
          </p:nvSpPr>
          <p:spPr>
            <a:xfrm>
              <a:off x="16730499" y="5200866"/>
              <a:ext cx="6985" cy="8890"/>
            </a:xfrm>
            <a:custGeom>
              <a:avLst/>
              <a:gdLst/>
              <a:ahLst/>
              <a:cxnLst/>
              <a:rect l="l" t="t" r="r" b="b"/>
              <a:pathLst>
                <a:path w="6984" h="8889">
                  <a:moveTo>
                    <a:pt x="6757" y="0"/>
                  </a:moveTo>
                  <a:lnTo>
                    <a:pt x="3380" y="1961"/>
                  </a:lnTo>
                  <a:lnTo>
                    <a:pt x="0" y="0"/>
                  </a:lnTo>
                  <a:lnTo>
                    <a:pt x="3380" y="8267"/>
                  </a:lnTo>
                  <a:lnTo>
                    <a:pt x="6757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9" name="object 759" descr=""/>
            <p:cNvSpPr/>
            <p:nvPr/>
          </p:nvSpPr>
          <p:spPr>
            <a:xfrm>
              <a:off x="16810892" y="5235984"/>
              <a:ext cx="21590" cy="635"/>
            </a:xfrm>
            <a:custGeom>
              <a:avLst/>
              <a:gdLst/>
              <a:ahLst/>
              <a:cxnLst/>
              <a:rect l="l" t="t" r="r" b="b"/>
              <a:pathLst>
                <a:path w="21590" h="635">
                  <a:moveTo>
                    <a:pt x="0" y="0"/>
                  </a:moveTo>
                  <a:lnTo>
                    <a:pt x="21078" y="76"/>
                  </a:lnTo>
                </a:path>
              </a:pathLst>
            </a:custGeom>
            <a:ln w="3324">
              <a:solidFill>
                <a:srgbClr val="2E309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0" name="object 760" descr=""/>
            <p:cNvSpPr/>
            <p:nvPr/>
          </p:nvSpPr>
          <p:spPr>
            <a:xfrm>
              <a:off x="16810892" y="5208157"/>
              <a:ext cx="21590" cy="635"/>
            </a:xfrm>
            <a:custGeom>
              <a:avLst/>
              <a:gdLst/>
              <a:ahLst/>
              <a:cxnLst/>
              <a:rect l="l" t="t" r="r" b="b"/>
              <a:pathLst>
                <a:path w="21590" h="635">
                  <a:moveTo>
                    <a:pt x="0" y="0"/>
                  </a:moveTo>
                  <a:lnTo>
                    <a:pt x="21078" y="76"/>
                  </a:lnTo>
                </a:path>
              </a:pathLst>
            </a:custGeom>
            <a:ln w="3324">
              <a:solidFill>
                <a:srgbClr val="ED1C2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61" name="object 761" descr=""/>
          <p:cNvSpPr txBox="1"/>
          <p:nvPr/>
        </p:nvSpPr>
        <p:spPr>
          <a:xfrm>
            <a:off x="16834791" y="5176775"/>
            <a:ext cx="120014" cy="8128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R="5080">
              <a:lnSpc>
                <a:spcPct val="182900"/>
              </a:lnSpc>
              <a:spcBef>
                <a:spcPts val="90"/>
              </a:spcBef>
            </a:pPr>
            <a:r>
              <a:rPr dirty="0" sz="100" spc="20">
                <a:solidFill>
                  <a:srgbClr val="231F20"/>
                </a:solidFill>
                <a:latin typeface="Myriad Pro"/>
                <a:cs typeface="Myriad Pro"/>
              </a:rPr>
              <a:t>Host</a:t>
            </a:r>
            <a:r>
              <a:rPr dirty="0" sz="100" spc="5">
                <a:solidFill>
                  <a:srgbClr val="231F20"/>
                </a:solidFill>
                <a:latin typeface="Myriad Pro"/>
                <a:cs typeface="Myriad Pro"/>
              </a:rPr>
              <a:t> </a:t>
            </a:r>
            <a:r>
              <a:rPr dirty="0" sz="100" spc="-10">
                <a:solidFill>
                  <a:srgbClr val="231F20"/>
                </a:solidFill>
                <a:latin typeface="Myriad Pro"/>
                <a:cs typeface="Myriad Pro"/>
              </a:rPr>
              <a:t>Calcite</a:t>
            </a:r>
            <a:r>
              <a:rPr dirty="0" sz="100" spc="500">
                <a:solidFill>
                  <a:srgbClr val="231F20"/>
                </a:solidFill>
                <a:latin typeface="Myriad Pro"/>
                <a:cs typeface="Myriad Pro"/>
              </a:rPr>
              <a:t> </a:t>
            </a:r>
            <a:r>
              <a:rPr dirty="0" sz="100" spc="10">
                <a:solidFill>
                  <a:srgbClr val="231F20"/>
                </a:solidFill>
                <a:latin typeface="Myriad Pro"/>
                <a:cs typeface="Myriad Pro"/>
              </a:rPr>
              <a:t>Fluid</a:t>
            </a:r>
            <a:r>
              <a:rPr dirty="0" sz="100" spc="25">
                <a:solidFill>
                  <a:srgbClr val="231F20"/>
                </a:solidFill>
                <a:latin typeface="Myriad Pro"/>
                <a:cs typeface="Myriad Pro"/>
              </a:rPr>
              <a:t> </a:t>
            </a:r>
            <a:r>
              <a:rPr dirty="0" sz="100" spc="-10">
                <a:solidFill>
                  <a:srgbClr val="231F20"/>
                </a:solidFill>
                <a:latin typeface="Myriad Pro"/>
                <a:cs typeface="Myriad Pro"/>
              </a:rPr>
              <a:t>Inclusion</a:t>
            </a:r>
            <a:endParaRPr sz="100">
              <a:latin typeface="Myriad Pro"/>
              <a:cs typeface="Myriad Pro"/>
            </a:endParaRPr>
          </a:p>
        </p:txBody>
      </p:sp>
      <p:grpSp>
        <p:nvGrpSpPr>
          <p:cNvPr id="762" name="object 762" descr=""/>
          <p:cNvGrpSpPr/>
          <p:nvPr/>
        </p:nvGrpSpPr>
        <p:grpSpPr>
          <a:xfrm>
            <a:off x="16384034" y="4558374"/>
            <a:ext cx="1908175" cy="1101090"/>
            <a:chOff x="16384034" y="4558374"/>
            <a:chExt cx="1908175" cy="1101090"/>
          </a:xfrm>
        </p:grpSpPr>
        <p:sp>
          <p:nvSpPr>
            <p:cNvPr id="763" name="object 763" descr=""/>
            <p:cNvSpPr/>
            <p:nvPr/>
          </p:nvSpPr>
          <p:spPr>
            <a:xfrm>
              <a:off x="16385942" y="5096296"/>
              <a:ext cx="674370" cy="561340"/>
            </a:xfrm>
            <a:custGeom>
              <a:avLst/>
              <a:gdLst/>
              <a:ahLst/>
              <a:cxnLst/>
              <a:rect l="l" t="t" r="r" b="b"/>
              <a:pathLst>
                <a:path w="674369" h="561339">
                  <a:moveTo>
                    <a:pt x="674045" y="561083"/>
                  </a:moveTo>
                  <a:lnTo>
                    <a:pt x="0" y="561083"/>
                  </a:lnTo>
                  <a:lnTo>
                    <a:pt x="0" y="0"/>
                  </a:lnTo>
                  <a:lnTo>
                    <a:pt x="674045" y="0"/>
                  </a:lnTo>
                  <a:lnTo>
                    <a:pt x="674045" y="561083"/>
                  </a:lnTo>
                  <a:close/>
                </a:path>
              </a:pathLst>
            </a:custGeom>
            <a:ln w="3324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4" name="object 764" descr=""/>
            <p:cNvSpPr/>
            <p:nvPr/>
          </p:nvSpPr>
          <p:spPr>
            <a:xfrm>
              <a:off x="16749864" y="4749324"/>
              <a:ext cx="5080" cy="44450"/>
            </a:xfrm>
            <a:custGeom>
              <a:avLst/>
              <a:gdLst/>
              <a:ahLst/>
              <a:cxnLst/>
              <a:rect l="l" t="t" r="r" b="b"/>
              <a:pathLst>
                <a:path w="5080" h="44450">
                  <a:moveTo>
                    <a:pt x="0" y="0"/>
                  </a:moveTo>
                  <a:lnTo>
                    <a:pt x="4929" y="44366"/>
                  </a:lnTo>
                </a:path>
              </a:pathLst>
            </a:custGeom>
            <a:ln w="6648">
              <a:solidFill>
                <a:srgbClr val="FFF2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5" name="object 765" descr=""/>
            <p:cNvSpPr/>
            <p:nvPr/>
          </p:nvSpPr>
          <p:spPr>
            <a:xfrm>
              <a:off x="16740302" y="4782654"/>
              <a:ext cx="27305" cy="34925"/>
            </a:xfrm>
            <a:custGeom>
              <a:avLst/>
              <a:gdLst/>
              <a:ahLst/>
              <a:cxnLst/>
              <a:rect l="l" t="t" r="r" b="b"/>
              <a:pathLst>
                <a:path w="27305" h="34925">
                  <a:moveTo>
                    <a:pt x="26858" y="0"/>
                  </a:moveTo>
                  <a:lnTo>
                    <a:pt x="14300" y="9290"/>
                  </a:lnTo>
                  <a:lnTo>
                    <a:pt x="0" y="2985"/>
                  </a:lnTo>
                  <a:lnTo>
                    <a:pt x="17085" y="34361"/>
                  </a:lnTo>
                  <a:lnTo>
                    <a:pt x="26858" y="0"/>
                  </a:lnTo>
                  <a:close/>
                </a:path>
              </a:pathLst>
            </a:custGeom>
            <a:solidFill>
              <a:srgbClr val="FFF2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6" name="object 766" descr=""/>
            <p:cNvSpPr/>
            <p:nvPr/>
          </p:nvSpPr>
          <p:spPr>
            <a:xfrm>
              <a:off x="16385939" y="4560279"/>
              <a:ext cx="676275" cy="535940"/>
            </a:xfrm>
            <a:custGeom>
              <a:avLst/>
              <a:gdLst/>
              <a:ahLst/>
              <a:cxnLst/>
              <a:rect l="l" t="t" r="r" b="b"/>
              <a:pathLst>
                <a:path w="676275" h="535939">
                  <a:moveTo>
                    <a:pt x="676136" y="535906"/>
                  </a:moveTo>
                  <a:lnTo>
                    <a:pt x="0" y="535906"/>
                  </a:lnTo>
                  <a:lnTo>
                    <a:pt x="0" y="0"/>
                  </a:lnTo>
                  <a:lnTo>
                    <a:pt x="676136" y="0"/>
                  </a:lnTo>
                  <a:lnTo>
                    <a:pt x="676136" y="535906"/>
                  </a:lnTo>
                  <a:close/>
                </a:path>
              </a:pathLst>
            </a:custGeom>
            <a:ln w="3324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67" name="object 767" descr="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17094013" y="4710957"/>
              <a:ext cx="1197620" cy="739739"/>
            </a:xfrm>
            <a:prstGeom prst="rect">
              <a:avLst/>
            </a:prstGeom>
          </p:spPr>
        </p:pic>
      </p:grpSp>
      <p:sp>
        <p:nvSpPr>
          <p:cNvPr id="768" name="object 768" descr=""/>
          <p:cNvSpPr txBox="1"/>
          <p:nvPr/>
        </p:nvSpPr>
        <p:spPr>
          <a:xfrm>
            <a:off x="17168052" y="5133923"/>
            <a:ext cx="51435" cy="565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200" spc="-25">
                <a:solidFill>
                  <a:srgbClr val="010202"/>
                </a:solidFill>
                <a:latin typeface="Arial"/>
                <a:cs typeface="Arial"/>
              </a:rPr>
              <a:t>0.3</a:t>
            </a:r>
            <a:endParaRPr sz="200">
              <a:latin typeface="Arial"/>
              <a:cs typeface="Arial"/>
            </a:endParaRPr>
          </a:p>
        </p:txBody>
      </p:sp>
      <p:sp>
        <p:nvSpPr>
          <p:cNvPr id="769" name="object 769" descr=""/>
          <p:cNvSpPr txBox="1"/>
          <p:nvPr/>
        </p:nvSpPr>
        <p:spPr>
          <a:xfrm>
            <a:off x="17168052" y="5073960"/>
            <a:ext cx="51435" cy="565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200" spc="-25">
                <a:solidFill>
                  <a:srgbClr val="010202"/>
                </a:solidFill>
                <a:latin typeface="Arial"/>
                <a:cs typeface="Arial"/>
              </a:rPr>
              <a:t>0.4</a:t>
            </a:r>
            <a:endParaRPr sz="200">
              <a:latin typeface="Arial"/>
              <a:cs typeface="Arial"/>
            </a:endParaRPr>
          </a:p>
        </p:txBody>
      </p:sp>
      <p:sp>
        <p:nvSpPr>
          <p:cNvPr id="770" name="object 770" descr=""/>
          <p:cNvSpPr txBox="1"/>
          <p:nvPr/>
        </p:nvSpPr>
        <p:spPr>
          <a:xfrm>
            <a:off x="17168052" y="4774150"/>
            <a:ext cx="51435" cy="1765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200" spc="-25">
                <a:solidFill>
                  <a:srgbClr val="010202"/>
                </a:solidFill>
                <a:latin typeface="Arial"/>
                <a:cs typeface="Arial"/>
              </a:rPr>
              <a:t>0.9</a:t>
            </a:r>
            <a:endParaRPr sz="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r>
              <a:rPr dirty="0" sz="200" spc="-25">
                <a:solidFill>
                  <a:srgbClr val="010202"/>
                </a:solidFill>
                <a:latin typeface="Arial"/>
                <a:cs typeface="Arial"/>
              </a:rPr>
              <a:t>0.8</a:t>
            </a:r>
            <a:endParaRPr sz="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dirty="0" sz="200" spc="-25">
                <a:solidFill>
                  <a:srgbClr val="010202"/>
                </a:solidFill>
                <a:latin typeface="Arial"/>
                <a:cs typeface="Arial"/>
              </a:rPr>
              <a:t>0.7</a:t>
            </a:r>
            <a:endParaRPr sz="200">
              <a:latin typeface="Arial"/>
              <a:cs typeface="Arial"/>
            </a:endParaRPr>
          </a:p>
        </p:txBody>
      </p:sp>
      <p:sp>
        <p:nvSpPr>
          <p:cNvPr id="771" name="object 771" descr=""/>
          <p:cNvSpPr txBox="1"/>
          <p:nvPr/>
        </p:nvSpPr>
        <p:spPr>
          <a:xfrm>
            <a:off x="17663338" y="5337073"/>
            <a:ext cx="294640" cy="565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234950" algn="l"/>
              </a:tabLst>
            </a:pPr>
            <a:r>
              <a:rPr dirty="0" sz="200" spc="-25">
                <a:solidFill>
                  <a:srgbClr val="010202"/>
                </a:solidFill>
                <a:latin typeface="Arial"/>
                <a:cs typeface="Arial"/>
              </a:rPr>
              <a:t>480</a:t>
            </a:r>
            <a:r>
              <a:rPr dirty="0" sz="200">
                <a:solidFill>
                  <a:srgbClr val="010202"/>
                </a:solidFill>
                <a:latin typeface="Arial"/>
                <a:cs typeface="Arial"/>
              </a:rPr>
              <a:t>	</a:t>
            </a:r>
            <a:r>
              <a:rPr dirty="0" sz="200" spc="-25">
                <a:solidFill>
                  <a:srgbClr val="010202"/>
                </a:solidFill>
                <a:latin typeface="Arial"/>
                <a:cs typeface="Arial"/>
              </a:rPr>
              <a:t>530</a:t>
            </a:r>
            <a:endParaRPr sz="200">
              <a:latin typeface="Arial"/>
              <a:cs typeface="Arial"/>
            </a:endParaRPr>
          </a:p>
        </p:txBody>
      </p:sp>
      <p:sp>
        <p:nvSpPr>
          <p:cNvPr id="772" name="object 772" descr=""/>
          <p:cNvSpPr txBox="1"/>
          <p:nvPr/>
        </p:nvSpPr>
        <p:spPr>
          <a:xfrm>
            <a:off x="18134328" y="5337073"/>
            <a:ext cx="59055" cy="565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200" spc="-25">
                <a:solidFill>
                  <a:srgbClr val="010202"/>
                </a:solidFill>
                <a:latin typeface="Arial"/>
                <a:cs typeface="Arial"/>
              </a:rPr>
              <a:t>580</a:t>
            </a:r>
            <a:endParaRPr sz="200">
              <a:latin typeface="Arial"/>
              <a:cs typeface="Arial"/>
            </a:endParaRPr>
          </a:p>
        </p:txBody>
      </p:sp>
      <p:sp>
        <p:nvSpPr>
          <p:cNvPr id="773" name="object 773" descr=""/>
          <p:cNvSpPr txBox="1"/>
          <p:nvPr/>
        </p:nvSpPr>
        <p:spPr>
          <a:xfrm>
            <a:off x="17129952" y="5193884"/>
            <a:ext cx="415925" cy="2000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200" spc="-25">
                <a:solidFill>
                  <a:srgbClr val="010202"/>
                </a:solidFill>
                <a:latin typeface="Arial"/>
                <a:cs typeface="Arial"/>
              </a:rPr>
              <a:t>0.2</a:t>
            </a:r>
            <a:endParaRPr sz="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5"/>
              </a:spcBef>
            </a:pPr>
            <a:endParaRPr sz="20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</a:pPr>
            <a:r>
              <a:rPr dirty="0" baseline="27777" sz="300">
                <a:solidFill>
                  <a:srgbClr val="010202"/>
                </a:solidFill>
                <a:latin typeface="Arial"/>
                <a:cs typeface="Arial"/>
              </a:rPr>
              <a:t>0.1</a:t>
            </a:r>
            <a:r>
              <a:rPr dirty="0" baseline="27777" sz="300" spc="359">
                <a:solidFill>
                  <a:srgbClr val="010202"/>
                </a:solidFill>
                <a:latin typeface="Arial"/>
                <a:cs typeface="Arial"/>
              </a:rPr>
              <a:t>  </a:t>
            </a:r>
            <a:r>
              <a:rPr dirty="0" sz="150" b="1" i="1">
                <a:solidFill>
                  <a:srgbClr val="58595B"/>
                </a:solidFill>
                <a:latin typeface="Arial"/>
                <a:cs typeface="Arial"/>
              </a:rPr>
              <a:t>Low-Level</a:t>
            </a:r>
            <a:r>
              <a:rPr dirty="0" sz="150" spc="5" b="1" i="1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150" spc="-10" b="1" i="1">
                <a:solidFill>
                  <a:srgbClr val="58595B"/>
                </a:solidFill>
                <a:latin typeface="Arial"/>
                <a:cs typeface="Arial"/>
              </a:rPr>
              <a:t>Conversion</a:t>
            </a:r>
            <a:endParaRPr sz="150">
              <a:latin typeface="Arial"/>
              <a:cs typeface="Arial"/>
            </a:endParaRPr>
          </a:p>
          <a:p>
            <a:pPr marL="55244">
              <a:lnSpc>
                <a:spcPts val="210"/>
              </a:lnSpc>
              <a:spcBef>
                <a:spcPts val="130"/>
              </a:spcBef>
            </a:pPr>
            <a:r>
              <a:rPr dirty="0" sz="200" spc="-50">
                <a:solidFill>
                  <a:srgbClr val="010202"/>
                </a:solidFill>
                <a:latin typeface="Arial"/>
                <a:cs typeface="Arial"/>
              </a:rPr>
              <a:t>0</a:t>
            </a:r>
            <a:endParaRPr sz="200">
              <a:latin typeface="Arial"/>
              <a:cs typeface="Arial"/>
            </a:endParaRPr>
          </a:p>
          <a:p>
            <a:pPr marL="62230">
              <a:lnSpc>
                <a:spcPts val="210"/>
              </a:lnSpc>
              <a:tabLst>
                <a:tab pos="297180" algn="l"/>
              </a:tabLst>
            </a:pPr>
            <a:r>
              <a:rPr dirty="0" sz="200" spc="-25">
                <a:solidFill>
                  <a:srgbClr val="010202"/>
                </a:solidFill>
                <a:latin typeface="Arial"/>
                <a:cs typeface="Arial"/>
              </a:rPr>
              <a:t>380</a:t>
            </a:r>
            <a:r>
              <a:rPr dirty="0" sz="200">
                <a:solidFill>
                  <a:srgbClr val="010202"/>
                </a:solidFill>
                <a:latin typeface="Arial"/>
                <a:cs typeface="Arial"/>
              </a:rPr>
              <a:t>	</a:t>
            </a:r>
            <a:r>
              <a:rPr dirty="0" sz="200" spc="-25">
                <a:solidFill>
                  <a:srgbClr val="010202"/>
                </a:solidFill>
                <a:latin typeface="Arial"/>
                <a:cs typeface="Arial"/>
              </a:rPr>
              <a:t>430</a:t>
            </a:r>
            <a:endParaRPr sz="200">
              <a:latin typeface="Arial"/>
              <a:cs typeface="Arial"/>
            </a:endParaRPr>
          </a:p>
        </p:txBody>
      </p:sp>
      <p:sp>
        <p:nvSpPr>
          <p:cNvPr id="774" name="object 774" descr=""/>
          <p:cNvSpPr txBox="1"/>
          <p:nvPr/>
        </p:nvSpPr>
        <p:spPr>
          <a:xfrm>
            <a:off x="17289938" y="4739238"/>
            <a:ext cx="102870" cy="495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dirty="0" sz="150" spc="-10" b="1" i="1">
                <a:solidFill>
                  <a:srgbClr val="231F20"/>
                </a:solidFill>
                <a:latin typeface="Arial"/>
                <a:cs typeface="Arial"/>
              </a:rPr>
              <a:t>Immature</a:t>
            </a:r>
            <a:endParaRPr sz="150">
              <a:latin typeface="Arial"/>
              <a:cs typeface="Arial"/>
            </a:endParaRPr>
          </a:p>
        </p:txBody>
      </p:sp>
      <p:sp>
        <p:nvSpPr>
          <p:cNvPr id="775" name="object 775" descr=""/>
          <p:cNvSpPr txBox="1"/>
          <p:nvPr/>
        </p:nvSpPr>
        <p:spPr>
          <a:xfrm>
            <a:off x="17477810" y="4739756"/>
            <a:ext cx="92710" cy="495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dirty="0" sz="150" b="1" i="1">
                <a:solidFill>
                  <a:srgbClr val="231F20"/>
                </a:solidFill>
                <a:latin typeface="Arial"/>
                <a:cs typeface="Arial"/>
              </a:rPr>
              <a:t>Oil</a:t>
            </a:r>
            <a:r>
              <a:rPr dirty="0" sz="150" spc="20" b="1" i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50" spc="-20" b="1" i="1">
                <a:solidFill>
                  <a:srgbClr val="231F20"/>
                </a:solidFill>
                <a:latin typeface="Arial"/>
                <a:cs typeface="Arial"/>
              </a:rPr>
              <a:t>Zone</a:t>
            </a:r>
            <a:endParaRPr sz="150">
              <a:latin typeface="Arial"/>
              <a:cs typeface="Arial"/>
            </a:endParaRPr>
          </a:p>
        </p:txBody>
      </p:sp>
      <p:sp>
        <p:nvSpPr>
          <p:cNvPr id="776" name="object 776" descr=""/>
          <p:cNvSpPr txBox="1"/>
          <p:nvPr/>
        </p:nvSpPr>
        <p:spPr>
          <a:xfrm>
            <a:off x="17904970" y="4739497"/>
            <a:ext cx="103505" cy="495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dirty="0" sz="150" b="1" i="1">
                <a:solidFill>
                  <a:srgbClr val="231F20"/>
                </a:solidFill>
                <a:latin typeface="Arial"/>
                <a:cs typeface="Arial"/>
              </a:rPr>
              <a:t>Gas</a:t>
            </a:r>
            <a:r>
              <a:rPr dirty="0" sz="150" spc="5" b="1" i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50" spc="-20" b="1" i="1">
                <a:solidFill>
                  <a:srgbClr val="231F20"/>
                </a:solidFill>
                <a:latin typeface="Arial"/>
                <a:cs typeface="Arial"/>
              </a:rPr>
              <a:t>Zone</a:t>
            </a:r>
            <a:endParaRPr sz="150">
              <a:latin typeface="Arial"/>
              <a:cs typeface="Arial"/>
            </a:endParaRPr>
          </a:p>
        </p:txBody>
      </p:sp>
      <p:sp>
        <p:nvSpPr>
          <p:cNvPr id="777" name="object 777" descr=""/>
          <p:cNvSpPr txBox="1"/>
          <p:nvPr/>
        </p:nvSpPr>
        <p:spPr>
          <a:xfrm>
            <a:off x="17622935" y="5080788"/>
            <a:ext cx="48260" cy="193040"/>
          </a:xfrm>
          <a:prstGeom prst="rect">
            <a:avLst/>
          </a:prstGeom>
        </p:spPr>
        <p:txBody>
          <a:bodyPr wrap="square" lIns="0" tIns="1143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50" b="1" i="1">
                <a:solidFill>
                  <a:srgbClr val="231F20"/>
                </a:solidFill>
                <a:latin typeface="Arial"/>
                <a:cs typeface="Arial"/>
              </a:rPr>
              <a:t>Condensate</a:t>
            </a:r>
            <a:r>
              <a:rPr dirty="0" sz="150" spc="30" b="1" i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50" spc="-20" b="1" i="1">
                <a:solidFill>
                  <a:srgbClr val="231F20"/>
                </a:solidFill>
                <a:latin typeface="Arial"/>
                <a:cs typeface="Arial"/>
              </a:rPr>
              <a:t>Zone</a:t>
            </a:r>
            <a:endParaRPr sz="150">
              <a:latin typeface="Arial"/>
              <a:cs typeface="Arial"/>
            </a:endParaRPr>
          </a:p>
        </p:txBody>
      </p:sp>
      <p:sp>
        <p:nvSpPr>
          <p:cNvPr id="778" name="object 778" descr=""/>
          <p:cNvSpPr txBox="1"/>
          <p:nvPr/>
        </p:nvSpPr>
        <p:spPr>
          <a:xfrm>
            <a:off x="17142652" y="4962195"/>
            <a:ext cx="303530" cy="1085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32080" marR="30480" indent="-107314">
              <a:lnSpc>
                <a:spcPct val="100000"/>
              </a:lnSpc>
              <a:spcBef>
                <a:spcPts val="100"/>
              </a:spcBef>
            </a:pPr>
            <a:r>
              <a:rPr dirty="0" baseline="13888" sz="300">
                <a:solidFill>
                  <a:srgbClr val="010202"/>
                </a:solidFill>
                <a:latin typeface="Arial"/>
                <a:cs typeface="Arial"/>
              </a:rPr>
              <a:t>0.6</a:t>
            </a:r>
            <a:r>
              <a:rPr dirty="0" baseline="13888" sz="300" spc="397">
                <a:solidFill>
                  <a:srgbClr val="010202"/>
                </a:solidFill>
                <a:latin typeface="Arial"/>
                <a:cs typeface="Arial"/>
              </a:rPr>
              <a:t>  </a:t>
            </a:r>
            <a:r>
              <a:rPr dirty="0" sz="150" b="1" i="1">
                <a:solidFill>
                  <a:srgbClr val="58595B"/>
                </a:solidFill>
                <a:latin typeface="Arial"/>
                <a:cs typeface="Arial"/>
              </a:rPr>
              <a:t>Stained</a:t>
            </a:r>
            <a:r>
              <a:rPr dirty="0" sz="150" spc="5" b="1" i="1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150" spc="-25" b="1" i="1">
                <a:solidFill>
                  <a:srgbClr val="58595B"/>
                </a:solidFill>
                <a:latin typeface="Arial"/>
                <a:cs typeface="Arial"/>
              </a:rPr>
              <a:t>or</a:t>
            </a:r>
            <a:r>
              <a:rPr dirty="0" sz="150" spc="500" b="1" i="1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150" spc="-10" b="1" i="1">
                <a:solidFill>
                  <a:srgbClr val="58595B"/>
                </a:solidFill>
                <a:latin typeface="Arial"/>
                <a:cs typeface="Arial"/>
              </a:rPr>
              <a:t>Contaminated</a:t>
            </a:r>
            <a:endParaRPr sz="150">
              <a:latin typeface="Arial"/>
              <a:cs typeface="Arial"/>
            </a:endParaRPr>
          </a:p>
          <a:p>
            <a:pPr marL="25400">
              <a:lnSpc>
                <a:spcPts val="229"/>
              </a:lnSpc>
            </a:pPr>
            <a:r>
              <a:rPr dirty="0" sz="200" spc="-25">
                <a:solidFill>
                  <a:srgbClr val="010202"/>
                </a:solidFill>
                <a:latin typeface="Arial"/>
                <a:cs typeface="Arial"/>
              </a:rPr>
              <a:t>0.5</a:t>
            </a:r>
            <a:endParaRPr sz="200">
              <a:latin typeface="Arial"/>
              <a:cs typeface="Arial"/>
            </a:endParaRPr>
          </a:p>
        </p:txBody>
      </p:sp>
      <p:sp>
        <p:nvSpPr>
          <p:cNvPr id="779" name="object 779" descr=""/>
          <p:cNvSpPr txBox="1"/>
          <p:nvPr/>
        </p:nvSpPr>
        <p:spPr>
          <a:xfrm>
            <a:off x="18105242" y="4787344"/>
            <a:ext cx="125095" cy="116839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algn="just" marR="5080">
              <a:lnSpc>
                <a:spcPct val="100000"/>
              </a:lnSpc>
              <a:spcBef>
                <a:spcPts val="110"/>
              </a:spcBef>
            </a:pPr>
            <a:r>
              <a:rPr dirty="0" sz="150">
                <a:solidFill>
                  <a:srgbClr val="231F20"/>
                </a:solidFill>
                <a:latin typeface="Arial"/>
                <a:cs typeface="Arial"/>
              </a:rPr>
              <a:t>Wolfcamp</a:t>
            </a:r>
            <a:r>
              <a:rPr dirty="0" sz="150" spc="3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50" spc="-5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dirty="0" sz="150" spc="50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50">
                <a:solidFill>
                  <a:srgbClr val="231F20"/>
                </a:solidFill>
                <a:latin typeface="Arial"/>
                <a:cs typeface="Arial"/>
              </a:rPr>
              <a:t>Wolfcamp</a:t>
            </a:r>
            <a:r>
              <a:rPr dirty="0" sz="150" spc="2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50" spc="-6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dirty="0" sz="150" spc="50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50">
                <a:solidFill>
                  <a:srgbClr val="231F20"/>
                </a:solidFill>
                <a:latin typeface="Arial"/>
                <a:cs typeface="Arial"/>
              </a:rPr>
              <a:t>Wolfcamp</a:t>
            </a:r>
            <a:r>
              <a:rPr dirty="0" sz="150" spc="3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50" spc="-50">
                <a:solidFill>
                  <a:srgbClr val="231F20"/>
                </a:solidFill>
                <a:latin typeface="Arial"/>
                <a:cs typeface="Arial"/>
              </a:rPr>
              <a:t>B</a:t>
            </a:r>
            <a:r>
              <a:rPr dirty="0" sz="150" spc="50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50">
                <a:solidFill>
                  <a:srgbClr val="231F20"/>
                </a:solidFill>
                <a:latin typeface="Arial"/>
                <a:cs typeface="Arial"/>
              </a:rPr>
              <a:t>Wolfcamp</a:t>
            </a:r>
            <a:r>
              <a:rPr dirty="0" sz="150" spc="3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50" spc="-50">
                <a:solidFill>
                  <a:srgbClr val="231F20"/>
                </a:solidFill>
                <a:latin typeface="Arial"/>
                <a:cs typeface="Arial"/>
              </a:rPr>
              <a:t>C</a:t>
            </a:r>
            <a:endParaRPr sz="150">
              <a:latin typeface="Arial"/>
              <a:cs typeface="Arial"/>
            </a:endParaRPr>
          </a:p>
        </p:txBody>
      </p:sp>
      <p:sp>
        <p:nvSpPr>
          <p:cNvPr id="780" name="object 780" descr=""/>
          <p:cNvSpPr txBox="1"/>
          <p:nvPr/>
        </p:nvSpPr>
        <p:spPr>
          <a:xfrm>
            <a:off x="17465282" y="5382499"/>
            <a:ext cx="500380" cy="6286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90"/>
              </a:spcBef>
            </a:pPr>
            <a:r>
              <a:rPr dirty="0" baseline="22222" sz="375" spc="-15">
                <a:solidFill>
                  <a:srgbClr val="231F20"/>
                </a:solidFill>
                <a:latin typeface="Arial"/>
                <a:cs typeface="Arial"/>
              </a:rPr>
              <a:t>MATURITY</a:t>
            </a:r>
            <a:r>
              <a:rPr dirty="0" baseline="22222" sz="375" spc="1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baseline="22222" sz="375" spc="-15">
                <a:solidFill>
                  <a:srgbClr val="231F20"/>
                </a:solidFill>
                <a:latin typeface="Arial"/>
                <a:cs typeface="Arial"/>
              </a:rPr>
              <a:t>(based</a:t>
            </a:r>
            <a:r>
              <a:rPr dirty="0" baseline="22222" sz="375" spc="22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baseline="22222" sz="375">
                <a:solidFill>
                  <a:srgbClr val="231F20"/>
                </a:solidFill>
                <a:latin typeface="Arial"/>
                <a:cs typeface="Arial"/>
              </a:rPr>
              <a:t>on</a:t>
            </a:r>
            <a:r>
              <a:rPr dirty="0" baseline="22222" sz="375" spc="22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baseline="22222" sz="375" spc="-15" i="1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dirty="0" sz="150" spc="-10" i="1">
                <a:solidFill>
                  <a:srgbClr val="231F20"/>
                </a:solidFill>
                <a:latin typeface="Arial"/>
                <a:cs typeface="Arial"/>
              </a:rPr>
              <a:t>max</a:t>
            </a:r>
            <a:r>
              <a:rPr dirty="0" sz="150" spc="35" i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baseline="22222" sz="375" spc="-15">
                <a:solidFill>
                  <a:srgbClr val="231F20"/>
                </a:solidFill>
                <a:latin typeface="Arial"/>
                <a:cs typeface="Arial"/>
              </a:rPr>
              <a:t>(°C))</a:t>
            </a:r>
            <a:endParaRPr baseline="22222" sz="375">
              <a:latin typeface="Arial"/>
              <a:cs typeface="Arial"/>
            </a:endParaRPr>
          </a:p>
        </p:txBody>
      </p:sp>
      <p:sp>
        <p:nvSpPr>
          <p:cNvPr id="781" name="object 781" descr=""/>
          <p:cNvSpPr txBox="1"/>
          <p:nvPr/>
        </p:nvSpPr>
        <p:spPr>
          <a:xfrm>
            <a:off x="17102503" y="4816938"/>
            <a:ext cx="60325" cy="454659"/>
          </a:xfrm>
          <a:prstGeom prst="rect">
            <a:avLst/>
          </a:prstGeom>
        </p:spPr>
        <p:txBody>
          <a:bodyPr wrap="square" lIns="0" tIns="889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 sz="250" spc="-10">
                <a:solidFill>
                  <a:srgbClr val="231F20"/>
                </a:solidFill>
                <a:latin typeface="Arial"/>
                <a:cs typeface="Arial"/>
              </a:rPr>
              <a:t>KEROGEN</a:t>
            </a:r>
            <a:r>
              <a:rPr dirty="0" sz="250" spc="5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250" spc="-10">
                <a:solidFill>
                  <a:srgbClr val="231F20"/>
                </a:solidFill>
                <a:latin typeface="Arial"/>
                <a:cs typeface="Arial"/>
              </a:rPr>
              <a:t>CONVERSION</a:t>
            </a:r>
            <a:r>
              <a:rPr dirty="0" sz="250" spc="5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250" spc="-20">
                <a:solidFill>
                  <a:srgbClr val="231F20"/>
                </a:solidFill>
                <a:latin typeface="Arial"/>
                <a:cs typeface="Arial"/>
              </a:rPr>
              <a:t>(</a:t>
            </a:r>
            <a:r>
              <a:rPr dirty="0" sz="250" spc="-20" i="1">
                <a:solidFill>
                  <a:srgbClr val="231F20"/>
                </a:solidFill>
                <a:latin typeface="Arial"/>
                <a:cs typeface="Arial"/>
              </a:rPr>
              <a:t>PI</a:t>
            </a:r>
            <a:r>
              <a:rPr dirty="0" sz="250" spc="-20">
                <a:solidFill>
                  <a:srgbClr val="231F20"/>
                </a:solidFill>
                <a:latin typeface="Arial"/>
                <a:cs typeface="Arial"/>
              </a:rPr>
              <a:t>)</a:t>
            </a:r>
            <a:endParaRPr sz="250">
              <a:latin typeface="Arial"/>
              <a:cs typeface="Arial"/>
            </a:endParaRPr>
          </a:p>
        </p:txBody>
      </p:sp>
      <p:grpSp>
        <p:nvGrpSpPr>
          <p:cNvPr id="782" name="object 782" descr=""/>
          <p:cNvGrpSpPr/>
          <p:nvPr/>
        </p:nvGrpSpPr>
        <p:grpSpPr>
          <a:xfrm>
            <a:off x="14599660" y="4658078"/>
            <a:ext cx="1330325" cy="2321560"/>
            <a:chOff x="14599660" y="4658078"/>
            <a:chExt cx="1330325" cy="2321560"/>
          </a:xfrm>
        </p:grpSpPr>
        <p:pic>
          <p:nvPicPr>
            <p:cNvPr id="783" name="object 783" descr="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14773881" y="4658078"/>
              <a:ext cx="1130400" cy="1007530"/>
            </a:xfrm>
            <a:prstGeom prst="rect">
              <a:avLst/>
            </a:prstGeom>
          </p:spPr>
        </p:pic>
        <p:pic>
          <p:nvPicPr>
            <p:cNvPr id="784" name="object 784" descr="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14775384" y="5844731"/>
              <a:ext cx="1133285" cy="1007527"/>
            </a:xfrm>
            <a:prstGeom prst="rect">
              <a:avLst/>
            </a:prstGeom>
          </p:spPr>
        </p:pic>
        <p:sp>
          <p:nvSpPr>
            <p:cNvPr id="785" name="object 785" descr=""/>
            <p:cNvSpPr/>
            <p:nvPr/>
          </p:nvSpPr>
          <p:spPr>
            <a:xfrm>
              <a:off x="14600613" y="5794192"/>
              <a:ext cx="1328420" cy="1184275"/>
            </a:xfrm>
            <a:custGeom>
              <a:avLst/>
              <a:gdLst/>
              <a:ahLst/>
              <a:cxnLst/>
              <a:rect l="l" t="t" r="r" b="b"/>
              <a:pathLst>
                <a:path w="1328419" h="1184275">
                  <a:moveTo>
                    <a:pt x="1327917" y="1184247"/>
                  </a:moveTo>
                  <a:lnTo>
                    <a:pt x="0" y="1184247"/>
                  </a:lnTo>
                  <a:lnTo>
                    <a:pt x="0" y="0"/>
                  </a:lnTo>
                  <a:lnTo>
                    <a:pt x="1327917" y="0"/>
                  </a:lnTo>
                  <a:lnTo>
                    <a:pt x="1327917" y="1184247"/>
                  </a:lnTo>
                  <a:close/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86" name="object 786" descr=""/>
          <p:cNvSpPr txBox="1"/>
          <p:nvPr/>
        </p:nvSpPr>
        <p:spPr>
          <a:xfrm>
            <a:off x="14617090" y="5766189"/>
            <a:ext cx="53340" cy="11557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40"/>
              </a:spcBef>
            </a:pPr>
            <a:r>
              <a:rPr dirty="0" sz="550" spc="-50">
                <a:solidFill>
                  <a:srgbClr val="231F20"/>
                </a:solidFill>
                <a:latin typeface="Myriad Pro"/>
                <a:cs typeface="Myriad Pro"/>
              </a:rPr>
              <a:t>B</a:t>
            </a:r>
            <a:endParaRPr sz="550">
              <a:latin typeface="Myriad Pro"/>
              <a:cs typeface="Myriad Pro"/>
            </a:endParaRPr>
          </a:p>
        </p:txBody>
      </p:sp>
      <p:sp>
        <p:nvSpPr>
          <p:cNvPr id="787" name="object 787" descr=""/>
          <p:cNvSpPr txBox="1"/>
          <p:nvPr/>
        </p:nvSpPr>
        <p:spPr>
          <a:xfrm>
            <a:off x="15360288" y="5878415"/>
            <a:ext cx="505459" cy="16510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dirty="0" sz="450">
                <a:solidFill>
                  <a:srgbClr val="231F20"/>
                </a:solidFill>
                <a:latin typeface="Myriad Pro"/>
                <a:cs typeface="Myriad Pro"/>
              </a:rPr>
              <a:t>64.0</a:t>
            </a:r>
            <a:r>
              <a:rPr dirty="0" sz="450" spc="15">
                <a:solidFill>
                  <a:srgbClr val="231F20"/>
                </a:solidFill>
                <a:latin typeface="Myriad Pro"/>
                <a:cs typeface="Myriad Pro"/>
              </a:rPr>
              <a:t> </a:t>
            </a:r>
            <a:r>
              <a:rPr dirty="0" sz="450">
                <a:solidFill>
                  <a:srgbClr val="231F20"/>
                </a:solidFill>
                <a:latin typeface="Myriad Pro"/>
                <a:cs typeface="Myriad Pro"/>
              </a:rPr>
              <a:t>±</a:t>
            </a:r>
            <a:r>
              <a:rPr dirty="0" sz="450" spc="20">
                <a:solidFill>
                  <a:srgbClr val="231F20"/>
                </a:solidFill>
                <a:latin typeface="Myriad Pro"/>
                <a:cs typeface="Myriad Pro"/>
              </a:rPr>
              <a:t> </a:t>
            </a:r>
            <a:r>
              <a:rPr dirty="0" sz="450">
                <a:solidFill>
                  <a:srgbClr val="231F20"/>
                </a:solidFill>
                <a:latin typeface="Myriad Pro"/>
                <a:cs typeface="Myriad Pro"/>
              </a:rPr>
              <a:t>1.8</a:t>
            </a:r>
            <a:r>
              <a:rPr dirty="0" sz="450" spc="20">
                <a:solidFill>
                  <a:srgbClr val="231F20"/>
                </a:solidFill>
                <a:latin typeface="Myriad Pro"/>
                <a:cs typeface="Myriad Pro"/>
              </a:rPr>
              <a:t> </a:t>
            </a:r>
            <a:r>
              <a:rPr dirty="0" sz="450">
                <a:solidFill>
                  <a:srgbClr val="231F20"/>
                </a:solidFill>
                <a:latin typeface="Myriad Pro"/>
                <a:cs typeface="Myriad Pro"/>
              </a:rPr>
              <a:t>Ma</a:t>
            </a:r>
            <a:r>
              <a:rPr dirty="0" sz="450" spc="20">
                <a:solidFill>
                  <a:srgbClr val="231F20"/>
                </a:solidFill>
                <a:latin typeface="Myriad Pro"/>
                <a:cs typeface="Myriad Pro"/>
              </a:rPr>
              <a:t> </a:t>
            </a:r>
            <a:r>
              <a:rPr dirty="0" sz="450" spc="-10">
                <a:solidFill>
                  <a:srgbClr val="231F20"/>
                </a:solidFill>
                <a:latin typeface="Myriad Pro"/>
                <a:cs typeface="Myriad Pro"/>
              </a:rPr>
              <a:t>(n=59)</a:t>
            </a:r>
            <a:endParaRPr sz="450">
              <a:latin typeface="Myriad Pro"/>
              <a:cs typeface="Myriad Pro"/>
            </a:endParaRPr>
          </a:p>
          <a:p>
            <a:pPr marL="197485">
              <a:lnSpc>
                <a:spcPct val="100000"/>
              </a:lnSpc>
              <a:spcBef>
                <a:spcPts val="10"/>
              </a:spcBef>
            </a:pPr>
            <a:r>
              <a:rPr dirty="0" sz="450">
                <a:solidFill>
                  <a:srgbClr val="231F20"/>
                </a:solidFill>
                <a:latin typeface="Myriad Pro"/>
                <a:cs typeface="Myriad Pro"/>
              </a:rPr>
              <a:t>MSWD</a:t>
            </a:r>
            <a:r>
              <a:rPr dirty="0" sz="450" spc="10">
                <a:solidFill>
                  <a:srgbClr val="231F20"/>
                </a:solidFill>
                <a:latin typeface="Myriad Pro"/>
                <a:cs typeface="Myriad Pro"/>
              </a:rPr>
              <a:t> </a:t>
            </a:r>
            <a:r>
              <a:rPr dirty="0" sz="450">
                <a:solidFill>
                  <a:srgbClr val="231F20"/>
                </a:solidFill>
                <a:latin typeface="Myriad Pro"/>
                <a:cs typeface="Myriad Pro"/>
              </a:rPr>
              <a:t>=</a:t>
            </a:r>
            <a:r>
              <a:rPr dirty="0" sz="450" spc="10">
                <a:solidFill>
                  <a:srgbClr val="231F20"/>
                </a:solidFill>
                <a:latin typeface="Myriad Pro"/>
                <a:cs typeface="Myriad Pro"/>
              </a:rPr>
              <a:t> </a:t>
            </a:r>
            <a:r>
              <a:rPr dirty="0" sz="450" spc="-25">
                <a:solidFill>
                  <a:srgbClr val="231F20"/>
                </a:solidFill>
                <a:latin typeface="Myriad Pro"/>
                <a:cs typeface="Myriad Pro"/>
              </a:rPr>
              <a:t>1.3</a:t>
            </a:r>
            <a:endParaRPr sz="450">
              <a:latin typeface="Myriad Pro"/>
              <a:cs typeface="Myriad Pro"/>
            </a:endParaRPr>
          </a:p>
        </p:txBody>
      </p:sp>
      <p:sp>
        <p:nvSpPr>
          <p:cNvPr id="788" name="object 788" descr=""/>
          <p:cNvSpPr txBox="1"/>
          <p:nvPr/>
        </p:nvSpPr>
        <p:spPr>
          <a:xfrm>
            <a:off x="14620259" y="6289869"/>
            <a:ext cx="95885" cy="27749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475"/>
              </a:lnSpc>
            </a:pPr>
            <a:r>
              <a:rPr dirty="0" sz="250" spc="-10">
                <a:solidFill>
                  <a:srgbClr val="231F20"/>
                </a:solidFill>
                <a:latin typeface="Myriad Pro"/>
                <a:cs typeface="Myriad Pro"/>
              </a:rPr>
              <a:t>207</a:t>
            </a:r>
            <a:r>
              <a:rPr dirty="0" baseline="-18518" sz="675" spc="-15">
                <a:solidFill>
                  <a:srgbClr val="231F20"/>
                </a:solidFill>
                <a:latin typeface="Myriad Pro"/>
                <a:cs typeface="Myriad Pro"/>
              </a:rPr>
              <a:t>Pb/</a:t>
            </a:r>
            <a:r>
              <a:rPr dirty="0" sz="250" spc="-10">
                <a:solidFill>
                  <a:srgbClr val="231F20"/>
                </a:solidFill>
                <a:latin typeface="Myriad Pro"/>
                <a:cs typeface="Myriad Pro"/>
              </a:rPr>
              <a:t>206</a:t>
            </a:r>
            <a:r>
              <a:rPr dirty="0" baseline="-18518" sz="675" spc="-15">
                <a:solidFill>
                  <a:srgbClr val="231F20"/>
                </a:solidFill>
                <a:latin typeface="Myriad Pro"/>
                <a:cs typeface="Myriad Pro"/>
              </a:rPr>
              <a:t>Pb</a:t>
            </a:r>
            <a:endParaRPr baseline="-18518" sz="675">
              <a:latin typeface="Myriad Pro"/>
              <a:cs typeface="Myriad Pro"/>
            </a:endParaRPr>
          </a:p>
        </p:txBody>
      </p:sp>
      <p:sp>
        <p:nvSpPr>
          <p:cNvPr id="789" name="object 789" descr=""/>
          <p:cNvSpPr txBox="1"/>
          <p:nvPr/>
        </p:nvSpPr>
        <p:spPr>
          <a:xfrm>
            <a:off x="14710902" y="6554095"/>
            <a:ext cx="84455" cy="952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dirty="0" sz="450" spc="-25">
                <a:solidFill>
                  <a:srgbClr val="231F20"/>
                </a:solidFill>
                <a:latin typeface="Myriad Pro"/>
                <a:cs typeface="Myriad Pro"/>
              </a:rPr>
              <a:t>0.2</a:t>
            </a:r>
            <a:endParaRPr sz="450">
              <a:latin typeface="Myriad Pro"/>
              <a:cs typeface="Myriad Pro"/>
            </a:endParaRPr>
          </a:p>
        </p:txBody>
      </p:sp>
      <p:sp>
        <p:nvSpPr>
          <p:cNvPr id="790" name="object 790" descr=""/>
          <p:cNvSpPr txBox="1"/>
          <p:nvPr/>
        </p:nvSpPr>
        <p:spPr>
          <a:xfrm>
            <a:off x="14712999" y="6374415"/>
            <a:ext cx="77470" cy="952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dirty="0" sz="450" spc="-25">
                <a:solidFill>
                  <a:srgbClr val="231F20"/>
                </a:solidFill>
                <a:latin typeface="Myriad Pro"/>
                <a:cs typeface="Myriad Pro"/>
              </a:rPr>
              <a:t>0.4</a:t>
            </a:r>
            <a:endParaRPr sz="450">
              <a:latin typeface="Myriad Pro"/>
              <a:cs typeface="Myriad Pro"/>
            </a:endParaRPr>
          </a:p>
        </p:txBody>
      </p:sp>
      <p:sp>
        <p:nvSpPr>
          <p:cNvPr id="791" name="object 791" descr=""/>
          <p:cNvSpPr txBox="1"/>
          <p:nvPr/>
        </p:nvSpPr>
        <p:spPr>
          <a:xfrm>
            <a:off x="14712993" y="6195077"/>
            <a:ext cx="84455" cy="952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dirty="0" sz="450" spc="-25">
                <a:solidFill>
                  <a:srgbClr val="231F20"/>
                </a:solidFill>
                <a:latin typeface="Myriad Pro"/>
                <a:cs typeface="Myriad Pro"/>
              </a:rPr>
              <a:t>0.6</a:t>
            </a:r>
            <a:endParaRPr sz="450">
              <a:latin typeface="Myriad Pro"/>
              <a:cs typeface="Myriad Pro"/>
            </a:endParaRPr>
          </a:p>
        </p:txBody>
      </p:sp>
      <p:sp>
        <p:nvSpPr>
          <p:cNvPr id="792" name="object 792" descr=""/>
          <p:cNvSpPr txBox="1"/>
          <p:nvPr/>
        </p:nvSpPr>
        <p:spPr>
          <a:xfrm>
            <a:off x="14712993" y="6015760"/>
            <a:ext cx="84455" cy="952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dirty="0" sz="450" spc="-25">
                <a:solidFill>
                  <a:srgbClr val="231F20"/>
                </a:solidFill>
                <a:latin typeface="Myriad Pro"/>
                <a:cs typeface="Myriad Pro"/>
              </a:rPr>
              <a:t>0.8</a:t>
            </a:r>
            <a:endParaRPr sz="450">
              <a:latin typeface="Myriad Pro"/>
              <a:cs typeface="Myriad Pro"/>
            </a:endParaRPr>
          </a:p>
        </p:txBody>
      </p:sp>
      <p:sp>
        <p:nvSpPr>
          <p:cNvPr id="793" name="object 793" descr=""/>
          <p:cNvSpPr txBox="1"/>
          <p:nvPr/>
        </p:nvSpPr>
        <p:spPr>
          <a:xfrm>
            <a:off x="15203644" y="6819717"/>
            <a:ext cx="720725" cy="14478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16839">
              <a:lnSpc>
                <a:spcPts val="465"/>
              </a:lnSpc>
              <a:spcBef>
                <a:spcPts val="105"/>
              </a:spcBef>
              <a:tabLst>
                <a:tab pos="369570" algn="l"/>
                <a:tab pos="622300" algn="l"/>
              </a:tabLst>
            </a:pPr>
            <a:r>
              <a:rPr dirty="0" sz="450" spc="-25">
                <a:solidFill>
                  <a:srgbClr val="231F20"/>
                </a:solidFill>
                <a:latin typeface="Myriad Pro"/>
                <a:cs typeface="Myriad Pro"/>
              </a:rPr>
              <a:t>40</a:t>
            </a:r>
            <a:r>
              <a:rPr dirty="0" sz="450">
                <a:solidFill>
                  <a:srgbClr val="231F20"/>
                </a:solidFill>
                <a:latin typeface="Myriad Pro"/>
                <a:cs typeface="Myriad Pro"/>
              </a:rPr>
              <a:t>	</a:t>
            </a:r>
            <a:r>
              <a:rPr dirty="0" sz="450" spc="-25">
                <a:solidFill>
                  <a:srgbClr val="231F20"/>
                </a:solidFill>
                <a:latin typeface="Myriad Pro"/>
                <a:cs typeface="Myriad Pro"/>
              </a:rPr>
              <a:t>60</a:t>
            </a:r>
            <a:r>
              <a:rPr dirty="0" sz="450">
                <a:solidFill>
                  <a:srgbClr val="231F20"/>
                </a:solidFill>
                <a:latin typeface="Myriad Pro"/>
                <a:cs typeface="Myriad Pro"/>
              </a:rPr>
              <a:t>	</a:t>
            </a:r>
            <a:r>
              <a:rPr dirty="0" sz="450" spc="-25">
                <a:solidFill>
                  <a:srgbClr val="231F20"/>
                </a:solidFill>
                <a:latin typeface="Myriad Pro"/>
                <a:cs typeface="Myriad Pro"/>
              </a:rPr>
              <a:t>80</a:t>
            </a:r>
            <a:endParaRPr sz="450">
              <a:latin typeface="Myriad Pro"/>
              <a:cs typeface="Myriad Pro"/>
            </a:endParaRPr>
          </a:p>
          <a:p>
            <a:pPr marL="38100">
              <a:lnSpc>
                <a:spcPts val="465"/>
              </a:lnSpc>
            </a:pPr>
            <a:r>
              <a:rPr dirty="0" sz="250" spc="-10">
                <a:solidFill>
                  <a:srgbClr val="231F20"/>
                </a:solidFill>
                <a:latin typeface="Myriad Pro"/>
                <a:cs typeface="Myriad Pro"/>
              </a:rPr>
              <a:t>238</a:t>
            </a:r>
            <a:r>
              <a:rPr dirty="0" baseline="-18518" sz="675" spc="-15">
                <a:solidFill>
                  <a:srgbClr val="231F20"/>
                </a:solidFill>
                <a:latin typeface="Myriad Pro"/>
                <a:cs typeface="Myriad Pro"/>
              </a:rPr>
              <a:t>U/</a:t>
            </a:r>
            <a:r>
              <a:rPr dirty="0" sz="250" spc="-10">
                <a:solidFill>
                  <a:srgbClr val="231F20"/>
                </a:solidFill>
                <a:latin typeface="Myriad Pro"/>
                <a:cs typeface="Myriad Pro"/>
              </a:rPr>
              <a:t>206</a:t>
            </a:r>
            <a:r>
              <a:rPr dirty="0" baseline="-18518" sz="675" spc="-15">
                <a:solidFill>
                  <a:srgbClr val="231F20"/>
                </a:solidFill>
                <a:latin typeface="Myriad Pro"/>
                <a:cs typeface="Myriad Pro"/>
              </a:rPr>
              <a:t>Pb</a:t>
            </a:r>
            <a:endParaRPr baseline="-18518" sz="675">
              <a:latin typeface="Myriad Pro"/>
              <a:cs typeface="Myriad Pro"/>
            </a:endParaRPr>
          </a:p>
        </p:txBody>
      </p:sp>
      <p:sp>
        <p:nvSpPr>
          <p:cNvPr id="794" name="object 794" descr=""/>
          <p:cNvSpPr txBox="1"/>
          <p:nvPr/>
        </p:nvSpPr>
        <p:spPr>
          <a:xfrm>
            <a:off x="14713010" y="5834418"/>
            <a:ext cx="84455" cy="952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dirty="0" sz="450" spc="-25">
                <a:solidFill>
                  <a:srgbClr val="231F20"/>
                </a:solidFill>
                <a:latin typeface="Myriad Pro"/>
                <a:cs typeface="Myriad Pro"/>
              </a:rPr>
              <a:t>1.0</a:t>
            </a:r>
            <a:endParaRPr sz="450">
              <a:latin typeface="Myriad Pro"/>
              <a:cs typeface="Myriad Pro"/>
            </a:endParaRPr>
          </a:p>
        </p:txBody>
      </p:sp>
      <p:sp>
        <p:nvSpPr>
          <p:cNvPr id="795" name="object 795" descr=""/>
          <p:cNvSpPr txBox="1"/>
          <p:nvPr/>
        </p:nvSpPr>
        <p:spPr>
          <a:xfrm>
            <a:off x="14830246" y="6818390"/>
            <a:ext cx="311150" cy="952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  <a:tabLst>
                <a:tab pos="238125" algn="l"/>
              </a:tabLst>
            </a:pPr>
            <a:r>
              <a:rPr dirty="0" sz="450" spc="-50">
                <a:solidFill>
                  <a:srgbClr val="231F20"/>
                </a:solidFill>
                <a:latin typeface="Myriad Pro"/>
                <a:cs typeface="Myriad Pro"/>
              </a:rPr>
              <a:t>0</a:t>
            </a:r>
            <a:r>
              <a:rPr dirty="0" sz="450">
                <a:solidFill>
                  <a:srgbClr val="231F20"/>
                </a:solidFill>
                <a:latin typeface="Myriad Pro"/>
                <a:cs typeface="Myriad Pro"/>
              </a:rPr>
              <a:t>	</a:t>
            </a:r>
            <a:r>
              <a:rPr dirty="0" sz="450" spc="-25">
                <a:solidFill>
                  <a:srgbClr val="231F20"/>
                </a:solidFill>
                <a:latin typeface="Myriad Pro"/>
                <a:cs typeface="Myriad Pro"/>
              </a:rPr>
              <a:t>20</a:t>
            </a:r>
            <a:endParaRPr sz="450">
              <a:latin typeface="Myriad Pro"/>
              <a:cs typeface="Myriad Pro"/>
            </a:endParaRPr>
          </a:p>
        </p:txBody>
      </p:sp>
      <p:sp>
        <p:nvSpPr>
          <p:cNvPr id="796" name="object 796" descr=""/>
          <p:cNvSpPr txBox="1"/>
          <p:nvPr/>
        </p:nvSpPr>
        <p:spPr>
          <a:xfrm>
            <a:off x="14751584" y="6735888"/>
            <a:ext cx="42545" cy="952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dirty="0" sz="450" spc="-50">
                <a:solidFill>
                  <a:srgbClr val="231F20"/>
                </a:solidFill>
                <a:latin typeface="Myriad Pro"/>
                <a:cs typeface="Myriad Pro"/>
              </a:rPr>
              <a:t>0</a:t>
            </a:r>
            <a:endParaRPr sz="450">
              <a:latin typeface="Myriad Pro"/>
              <a:cs typeface="Myriad Pro"/>
            </a:endParaRPr>
          </a:p>
        </p:txBody>
      </p:sp>
      <p:sp>
        <p:nvSpPr>
          <p:cNvPr id="797" name="object 797" descr=""/>
          <p:cNvSpPr/>
          <p:nvPr/>
        </p:nvSpPr>
        <p:spPr>
          <a:xfrm>
            <a:off x="14598180" y="4607541"/>
            <a:ext cx="1328420" cy="1184275"/>
          </a:xfrm>
          <a:custGeom>
            <a:avLst/>
            <a:gdLst/>
            <a:ahLst/>
            <a:cxnLst/>
            <a:rect l="l" t="t" r="r" b="b"/>
            <a:pathLst>
              <a:path w="1328419" h="1184275">
                <a:moveTo>
                  <a:pt x="1327921" y="1184247"/>
                </a:moveTo>
                <a:lnTo>
                  <a:pt x="0" y="1184247"/>
                </a:lnTo>
                <a:lnTo>
                  <a:pt x="0" y="0"/>
                </a:lnTo>
                <a:lnTo>
                  <a:pt x="1327921" y="0"/>
                </a:lnTo>
                <a:lnTo>
                  <a:pt x="1327921" y="1184247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98" name="object 798" descr=""/>
          <p:cNvSpPr txBox="1"/>
          <p:nvPr/>
        </p:nvSpPr>
        <p:spPr>
          <a:xfrm>
            <a:off x="14609426" y="4579537"/>
            <a:ext cx="59055" cy="11557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40"/>
              </a:spcBef>
            </a:pPr>
            <a:r>
              <a:rPr dirty="0" sz="550" spc="-50">
                <a:solidFill>
                  <a:srgbClr val="231F20"/>
                </a:solidFill>
                <a:latin typeface="Myriad Pro"/>
                <a:cs typeface="Myriad Pro"/>
              </a:rPr>
              <a:t>A</a:t>
            </a:r>
            <a:endParaRPr sz="550">
              <a:latin typeface="Myriad Pro"/>
              <a:cs typeface="Myriad Pro"/>
            </a:endParaRPr>
          </a:p>
        </p:txBody>
      </p:sp>
      <p:sp>
        <p:nvSpPr>
          <p:cNvPr id="799" name="object 799" descr=""/>
          <p:cNvSpPr txBox="1"/>
          <p:nvPr/>
        </p:nvSpPr>
        <p:spPr>
          <a:xfrm>
            <a:off x="15399748" y="4691764"/>
            <a:ext cx="463550" cy="16510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dirty="0" sz="450">
                <a:solidFill>
                  <a:srgbClr val="231F20"/>
                </a:solidFill>
                <a:latin typeface="Myriad Pro"/>
                <a:cs typeface="Myriad Pro"/>
              </a:rPr>
              <a:t>48.2</a:t>
            </a:r>
            <a:r>
              <a:rPr dirty="0" sz="450" spc="15">
                <a:solidFill>
                  <a:srgbClr val="231F20"/>
                </a:solidFill>
                <a:latin typeface="Myriad Pro"/>
                <a:cs typeface="Myriad Pro"/>
              </a:rPr>
              <a:t> </a:t>
            </a:r>
            <a:r>
              <a:rPr dirty="0" sz="450">
                <a:solidFill>
                  <a:srgbClr val="231F20"/>
                </a:solidFill>
                <a:latin typeface="Myriad Pro"/>
                <a:cs typeface="Myriad Pro"/>
              </a:rPr>
              <a:t>±</a:t>
            </a:r>
            <a:r>
              <a:rPr dirty="0" sz="450" spc="15">
                <a:solidFill>
                  <a:srgbClr val="231F20"/>
                </a:solidFill>
                <a:latin typeface="Myriad Pro"/>
                <a:cs typeface="Myriad Pro"/>
              </a:rPr>
              <a:t> </a:t>
            </a:r>
            <a:r>
              <a:rPr dirty="0" sz="450">
                <a:solidFill>
                  <a:srgbClr val="231F20"/>
                </a:solidFill>
                <a:latin typeface="Myriad Pro"/>
                <a:cs typeface="Myriad Pro"/>
              </a:rPr>
              <a:t>2</a:t>
            </a:r>
            <a:r>
              <a:rPr dirty="0" sz="450" spc="15">
                <a:solidFill>
                  <a:srgbClr val="231F20"/>
                </a:solidFill>
                <a:latin typeface="Myriad Pro"/>
                <a:cs typeface="Myriad Pro"/>
              </a:rPr>
              <a:t> </a:t>
            </a:r>
            <a:r>
              <a:rPr dirty="0" sz="450">
                <a:solidFill>
                  <a:srgbClr val="231F20"/>
                </a:solidFill>
                <a:latin typeface="Myriad Pro"/>
                <a:cs typeface="Myriad Pro"/>
              </a:rPr>
              <a:t>Ma</a:t>
            </a:r>
            <a:r>
              <a:rPr dirty="0" sz="450" spc="15">
                <a:solidFill>
                  <a:srgbClr val="231F20"/>
                </a:solidFill>
                <a:latin typeface="Myriad Pro"/>
                <a:cs typeface="Myriad Pro"/>
              </a:rPr>
              <a:t> </a:t>
            </a:r>
            <a:r>
              <a:rPr dirty="0" sz="450" spc="-10">
                <a:solidFill>
                  <a:srgbClr val="231F20"/>
                </a:solidFill>
                <a:latin typeface="Myriad Pro"/>
                <a:cs typeface="Myriad Pro"/>
              </a:rPr>
              <a:t>(n=23)</a:t>
            </a:r>
            <a:endParaRPr sz="450">
              <a:latin typeface="Myriad Pro"/>
              <a:cs typeface="Myriad Pro"/>
            </a:endParaRPr>
          </a:p>
          <a:p>
            <a:pPr marL="167640">
              <a:lnSpc>
                <a:spcPct val="100000"/>
              </a:lnSpc>
              <a:spcBef>
                <a:spcPts val="10"/>
              </a:spcBef>
            </a:pPr>
            <a:r>
              <a:rPr dirty="0" sz="450">
                <a:solidFill>
                  <a:srgbClr val="231F20"/>
                </a:solidFill>
                <a:latin typeface="Myriad Pro"/>
                <a:cs typeface="Myriad Pro"/>
              </a:rPr>
              <a:t>MSWD</a:t>
            </a:r>
            <a:r>
              <a:rPr dirty="0" sz="450" spc="10">
                <a:solidFill>
                  <a:srgbClr val="231F20"/>
                </a:solidFill>
                <a:latin typeface="Myriad Pro"/>
                <a:cs typeface="Myriad Pro"/>
              </a:rPr>
              <a:t> </a:t>
            </a:r>
            <a:r>
              <a:rPr dirty="0" sz="450">
                <a:solidFill>
                  <a:srgbClr val="231F20"/>
                </a:solidFill>
                <a:latin typeface="Myriad Pro"/>
                <a:cs typeface="Myriad Pro"/>
              </a:rPr>
              <a:t>=</a:t>
            </a:r>
            <a:r>
              <a:rPr dirty="0" sz="450" spc="10">
                <a:solidFill>
                  <a:srgbClr val="231F20"/>
                </a:solidFill>
                <a:latin typeface="Myriad Pro"/>
                <a:cs typeface="Myriad Pro"/>
              </a:rPr>
              <a:t> </a:t>
            </a:r>
            <a:r>
              <a:rPr dirty="0" sz="450" spc="-25">
                <a:solidFill>
                  <a:srgbClr val="231F20"/>
                </a:solidFill>
                <a:latin typeface="Myriad Pro"/>
                <a:cs typeface="Myriad Pro"/>
              </a:rPr>
              <a:t>32</a:t>
            </a:r>
            <a:endParaRPr sz="450">
              <a:latin typeface="Myriad Pro"/>
              <a:cs typeface="Myriad Pro"/>
            </a:endParaRPr>
          </a:p>
        </p:txBody>
      </p:sp>
      <p:sp>
        <p:nvSpPr>
          <p:cNvPr id="800" name="object 800" descr=""/>
          <p:cNvSpPr txBox="1"/>
          <p:nvPr/>
        </p:nvSpPr>
        <p:spPr>
          <a:xfrm>
            <a:off x="14617833" y="5103217"/>
            <a:ext cx="95885" cy="27749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475"/>
              </a:lnSpc>
            </a:pPr>
            <a:r>
              <a:rPr dirty="0" sz="250" spc="-10">
                <a:solidFill>
                  <a:srgbClr val="231F20"/>
                </a:solidFill>
                <a:latin typeface="Myriad Pro"/>
                <a:cs typeface="Myriad Pro"/>
              </a:rPr>
              <a:t>207</a:t>
            </a:r>
            <a:r>
              <a:rPr dirty="0" baseline="-18518" sz="675" spc="-15">
                <a:solidFill>
                  <a:srgbClr val="231F20"/>
                </a:solidFill>
                <a:latin typeface="Myriad Pro"/>
                <a:cs typeface="Myriad Pro"/>
              </a:rPr>
              <a:t>Pb/</a:t>
            </a:r>
            <a:r>
              <a:rPr dirty="0" sz="250" spc="-10">
                <a:solidFill>
                  <a:srgbClr val="231F20"/>
                </a:solidFill>
                <a:latin typeface="Myriad Pro"/>
                <a:cs typeface="Myriad Pro"/>
              </a:rPr>
              <a:t>206</a:t>
            </a:r>
            <a:r>
              <a:rPr dirty="0" baseline="-18518" sz="675" spc="-15">
                <a:solidFill>
                  <a:srgbClr val="231F20"/>
                </a:solidFill>
                <a:latin typeface="Myriad Pro"/>
                <a:cs typeface="Myriad Pro"/>
              </a:rPr>
              <a:t>Pb</a:t>
            </a:r>
            <a:endParaRPr baseline="-18518" sz="675">
              <a:latin typeface="Myriad Pro"/>
              <a:cs typeface="Myriad Pro"/>
            </a:endParaRPr>
          </a:p>
        </p:txBody>
      </p:sp>
      <p:sp>
        <p:nvSpPr>
          <p:cNvPr id="801" name="object 801" descr=""/>
          <p:cNvSpPr txBox="1"/>
          <p:nvPr/>
        </p:nvSpPr>
        <p:spPr>
          <a:xfrm>
            <a:off x="14708468" y="5367440"/>
            <a:ext cx="84455" cy="952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dirty="0" sz="450" spc="-25">
                <a:solidFill>
                  <a:srgbClr val="231F20"/>
                </a:solidFill>
                <a:latin typeface="Myriad Pro"/>
                <a:cs typeface="Myriad Pro"/>
              </a:rPr>
              <a:t>0.2</a:t>
            </a:r>
            <a:endParaRPr sz="450">
              <a:latin typeface="Myriad Pro"/>
              <a:cs typeface="Myriad Pro"/>
            </a:endParaRPr>
          </a:p>
        </p:txBody>
      </p:sp>
      <p:sp>
        <p:nvSpPr>
          <p:cNvPr id="802" name="object 802" descr=""/>
          <p:cNvSpPr txBox="1"/>
          <p:nvPr/>
        </p:nvSpPr>
        <p:spPr>
          <a:xfrm>
            <a:off x="14710564" y="5187764"/>
            <a:ext cx="77470" cy="952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dirty="0" sz="450" spc="-25">
                <a:solidFill>
                  <a:srgbClr val="231F20"/>
                </a:solidFill>
                <a:latin typeface="Myriad Pro"/>
                <a:cs typeface="Myriad Pro"/>
              </a:rPr>
              <a:t>0.4</a:t>
            </a:r>
            <a:endParaRPr sz="450">
              <a:latin typeface="Myriad Pro"/>
              <a:cs typeface="Myriad Pro"/>
            </a:endParaRPr>
          </a:p>
        </p:txBody>
      </p:sp>
      <p:sp>
        <p:nvSpPr>
          <p:cNvPr id="803" name="object 803" descr=""/>
          <p:cNvSpPr txBox="1"/>
          <p:nvPr/>
        </p:nvSpPr>
        <p:spPr>
          <a:xfrm>
            <a:off x="14710564" y="5008432"/>
            <a:ext cx="84455" cy="952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dirty="0" sz="450" spc="-25">
                <a:solidFill>
                  <a:srgbClr val="231F20"/>
                </a:solidFill>
                <a:latin typeface="Myriad Pro"/>
                <a:cs typeface="Myriad Pro"/>
              </a:rPr>
              <a:t>0.6</a:t>
            </a:r>
            <a:endParaRPr sz="450">
              <a:latin typeface="Myriad Pro"/>
              <a:cs typeface="Myriad Pro"/>
            </a:endParaRPr>
          </a:p>
        </p:txBody>
      </p:sp>
      <p:sp>
        <p:nvSpPr>
          <p:cNvPr id="804" name="object 804" descr=""/>
          <p:cNvSpPr txBox="1"/>
          <p:nvPr/>
        </p:nvSpPr>
        <p:spPr>
          <a:xfrm>
            <a:off x="14710564" y="4829115"/>
            <a:ext cx="84455" cy="952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dirty="0" sz="450" spc="-25">
                <a:solidFill>
                  <a:srgbClr val="231F20"/>
                </a:solidFill>
                <a:latin typeface="Myriad Pro"/>
                <a:cs typeface="Myriad Pro"/>
              </a:rPr>
              <a:t>0.8</a:t>
            </a:r>
            <a:endParaRPr sz="450">
              <a:latin typeface="Myriad Pro"/>
              <a:cs typeface="Myriad Pro"/>
            </a:endParaRPr>
          </a:p>
        </p:txBody>
      </p:sp>
      <p:sp>
        <p:nvSpPr>
          <p:cNvPr id="805" name="object 805" descr=""/>
          <p:cNvSpPr txBox="1"/>
          <p:nvPr/>
        </p:nvSpPr>
        <p:spPr>
          <a:xfrm>
            <a:off x="15066405" y="5629873"/>
            <a:ext cx="72390" cy="952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dirty="0" sz="450" spc="-25">
                <a:solidFill>
                  <a:srgbClr val="231F20"/>
                </a:solidFill>
                <a:latin typeface="Myriad Pro"/>
                <a:cs typeface="Myriad Pro"/>
              </a:rPr>
              <a:t>20</a:t>
            </a:r>
            <a:endParaRPr sz="450">
              <a:latin typeface="Myriad Pro"/>
              <a:cs typeface="Myriad Pro"/>
            </a:endParaRPr>
          </a:p>
        </p:txBody>
      </p:sp>
      <p:sp>
        <p:nvSpPr>
          <p:cNvPr id="806" name="object 806" descr=""/>
          <p:cNvSpPr txBox="1"/>
          <p:nvPr/>
        </p:nvSpPr>
        <p:spPr>
          <a:xfrm>
            <a:off x="15571133" y="5632432"/>
            <a:ext cx="72390" cy="952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dirty="0" sz="450" spc="-25">
                <a:solidFill>
                  <a:srgbClr val="231F20"/>
                </a:solidFill>
                <a:latin typeface="Myriad Pro"/>
                <a:cs typeface="Myriad Pro"/>
              </a:rPr>
              <a:t>60</a:t>
            </a:r>
            <a:endParaRPr sz="450">
              <a:latin typeface="Myriad Pro"/>
              <a:cs typeface="Myriad Pro"/>
            </a:endParaRPr>
          </a:p>
        </p:txBody>
      </p:sp>
      <p:sp>
        <p:nvSpPr>
          <p:cNvPr id="807" name="object 807" descr=""/>
          <p:cNvSpPr txBox="1"/>
          <p:nvPr/>
        </p:nvSpPr>
        <p:spPr>
          <a:xfrm>
            <a:off x="15824049" y="5633072"/>
            <a:ext cx="72390" cy="952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dirty="0" sz="450" spc="-25">
                <a:solidFill>
                  <a:srgbClr val="231F20"/>
                </a:solidFill>
                <a:latin typeface="Myriad Pro"/>
                <a:cs typeface="Myriad Pro"/>
              </a:rPr>
              <a:t>80</a:t>
            </a:r>
            <a:endParaRPr sz="450">
              <a:latin typeface="Myriad Pro"/>
              <a:cs typeface="Myriad Pro"/>
            </a:endParaRPr>
          </a:p>
        </p:txBody>
      </p:sp>
      <p:sp>
        <p:nvSpPr>
          <p:cNvPr id="808" name="object 808" descr=""/>
          <p:cNvSpPr txBox="1"/>
          <p:nvPr/>
        </p:nvSpPr>
        <p:spPr>
          <a:xfrm>
            <a:off x="15213913" y="5631152"/>
            <a:ext cx="289560" cy="14668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 marR="12065">
              <a:lnSpc>
                <a:spcPts val="470"/>
              </a:lnSpc>
              <a:spcBef>
                <a:spcPts val="105"/>
              </a:spcBef>
            </a:pPr>
            <a:r>
              <a:rPr dirty="0" sz="450" spc="-25">
                <a:solidFill>
                  <a:srgbClr val="231F20"/>
                </a:solidFill>
                <a:latin typeface="Myriad Pro"/>
                <a:cs typeface="Myriad Pro"/>
              </a:rPr>
              <a:t>40</a:t>
            </a:r>
            <a:endParaRPr sz="450">
              <a:latin typeface="Myriad Pro"/>
              <a:cs typeface="Myriad Pro"/>
            </a:endParaRPr>
          </a:p>
          <a:p>
            <a:pPr algn="ctr" marR="5080">
              <a:lnSpc>
                <a:spcPts val="470"/>
              </a:lnSpc>
            </a:pPr>
            <a:r>
              <a:rPr dirty="0" sz="250" spc="-10">
                <a:solidFill>
                  <a:srgbClr val="231F20"/>
                </a:solidFill>
                <a:latin typeface="Myriad Pro"/>
                <a:cs typeface="Myriad Pro"/>
              </a:rPr>
              <a:t>238</a:t>
            </a:r>
            <a:r>
              <a:rPr dirty="0" baseline="-18518" sz="675" spc="-15">
                <a:solidFill>
                  <a:srgbClr val="231F20"/>
                </a:solidFill>
                <a:latin typeface="Myriad Pro"/>
                <a:cs typeface="Myriad Pro"/>
              </a:rPr>
              <a:t>U/</a:t>
            </a:r>
            <a:r>
              <a:rPr dirty="0" sz="250" spc="-10">
                <a:solidFill>
                  <a:srgbClr val="231F20"/>
                </a:solidFill>
                <a:latin typeface="Myriad Pro"/>
                <a:cs typeface="Myriad Pro"/>
              </a:rPr>
              <a:t>206</a:t>
            </a:r>
            <a:r>
              <a:rPr dirty="0" baseline="-18518" sz="675" spc="-15">
                <a:solidFill>
                  <a:srgbClr val="231F20"/>
                </a:solidFill>
                <a:latin typeface="Myriad Pro"/>
                <a:cs typeface="Myriad Pro"/>
              </a:rPr>
              <a:t>Pb</a:t>
            </a:r>
            <a:endParaRPr baseline="-18518" sz="675">
              <a:latin typeface="Myriad Pro"/>
              <a:cs typeface="Myriad Pro"/>
            </a:endParaRPr>
          </a:p>
        </p:txBody>
      </p:sp>
      <p:sp>
        <p:nvSpPr>
          <p:cNvPr id="809" name="object 809" descr=""/>
          <p:cNvSpPr txBox="1"/>
          <p:nvPr/>
        </p:nvSpPr>
        <p:spPr>
          <a:xfrm>
            <a:off x="14710578" y="4647760"/>
            <a:ext cx="84455" cy="952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dirty="0" sz="450" spc="-25">
                <a:solidFill>
                  <a:srgbClr val="231F20"/>
                </a:solidFill>
                <a:latin typeface="Myriad Pro"/>
                <a:cs typeface="Myriad Pro"/>
              </a:rPr>
              <a:t>1.0</a:t>
            </a:r>
            <a:endParaRPr sz="450">
              <a:latin typeface="Myriad Pro"/>
              <a:cs typeface="Myriad Pro"/>
            </a:endParaRPr>
          </a:p>
        </p:txBody>
      </p:sp>
      <p:sp>
        <p:nvSpPr>
          <p:cNvPr id="810" name="object 810" descr=""/>
          <p:cNvSpPr txBox="1"/>
          <p:nvPr/>
        </p:nvSpPr>
        <p:spPr>
          <a:xfrm>
            <a:off x="14827814" y="5631732"/>
            <a:ext cx="42545" cy="952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dirty="0" sz="450" spc="-50">
                <a:solidFill>
                  <a:srgbClr val="231F20"/>
                </a:solidFill>
                <a:latin typeface="Myriad Pro"/>
                <a:cs typeface="Myriad Pro"/>
              </a:rPr>
              <a:t>0</a:t>
            </a:r>
            <a:endParaRPr sz="450">
              <a:latin typeface="Myriad Pro"/>
              <a:cs typeface="Myriad Pro"/>
            </a:endParaRPr>
          </a:p>
        </p:txBody>
      </p:sp>
      <p:sp>
        <p:nvSpPr>
          <p:cNvPr id="811" name="object 811" descr=""/>
          <p:cNvSpPr txBox="1"/>
          <p:nvPr/>
        </p:nvSpPr>
        <p:spPr>
          <a:xfrm>
            <a:off x="14749152" y="5549230"/>
            <a:ext cx="42545" cy="952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dirty="0" sz="450" spc="-50">
                <a:solidFill>
                  <a:srgbClr val="231F20"/>
                </a:solidFill>
                <a:latin typeface="Myriad Pro"/>
                <a:cs typeface="Myriad Pro"/>
              </a:rPr>
              <a:t>0</a:t>
            </a:r>
            <a:endParaRPr sz="450">
              <a:latin typeface="Myriad Pro"/>
              <a:cs typeface="Myriad Pro"/>
            </a:endParaRPr>
          </a:p>
        </p:txBody>
      </p:sp>
      <p:grpSp>
        <p:nvGrpSpPr>
          <p:cNvPr id="812" name="object 812" descr=""/>
          <p:cNvGrpSpPr/>
          <p:nvPr/>
        </p:nvGrpSpPr>
        <p:grpSpPr>
          <a:xfrm>
            <a:off x="16395878" y="4573482"/>
            <a:ext cx="64135" cy="78740"/>
            <a:chOff x="16395878" y="4573482"/>
            <a:chExt cx="64135" cy="78740"/>
          </a:xfrm>
        </p:grpSpPr>
        <p:sp>
          <p:nvSpPr>
            <p:cNvPr id="813" name="object 813" descr=""/>
            <p:cNvSpPr/>
            <p:nvPr/>
          </p:nvSpPr>
          <p:spPr>
            <a:xfrm>
              <a:off x="16397783" y="4575387"/>
              <a:ext cx="60325" cy="74930"/>
            </a:xfrm>
            <a:custGeom>
              <a:avLst/>
              <a:gdLst/>
              <a:ahLst/>
              <a:cxnLst/>
              <a:rect l="l" t="t" r="r" b="b"/>
              <a:pathLst>
                <a:path w="60325" h="74929">
                  <a:moveTo>
                    <a:pt x="60159" y="0"/>
                  </a:moveTo>
                  <a:lnTo>
                    <a:pt x="0" y="0"/>
                  </a:lnTo>
                  <a:lnTo>
                    <a:pt x="0" y="74575"/>
                  </a:lnTo>
                  <a:lnTo>
                    <a:pt x="60159" y="74575"/>
                  </a:lnTo>
                  <a:lnTo>
                    <a:pt x="601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14" name="object 814" descr=""/>
            <p:cNvSpPr/>
            <p:nvPr/>
          </p:nvSpPr>
          <p:spPr>
            <a:xfrm>
              <a:off x="16397783" y="4575387"/>
              <a:ext cx="60325" cy="74930"/>
            </a:xfrm>
            <a:custGeom>
              <a:avLst/>
              <a:gdLst/>
              <a:ahLst/>
              <a:cxnLst/>
              <a:rect l="l" t="t" r="r" b="b"/>
              <a:pathLst>
                <a:path w="60325" h="74929">
                  <a:moveTo>
                    <a:pt x="60159" y="74575"/>
                  </a:moveTo>
                  <a:lnTo>
                    <a:pt x="0" y="74575"/>
                  </a:lnTo>
                  <a:lnTo>
                    <a:pt x="0" y="0"/>
                  </a:lnTo>
                  <a:lnTo>
                    <a:pt x="60159" y="0"/>
                  </a:lnTo>
                  <a:lnTo>
                    <a:pt x="60159" y="74575"/>
                  </a:lnTo>
                  <a:close/>
                </a:path>
              </a:pathLst>
            </a:custGeom>
            <a:ln w="3324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15" name="object 815" descr=""/>
          <p:cNvSpPr txBox="1"/>
          <p:nvPr/>
        </p:nvSpPr>
        <p:spPr>
          <a:xfrm>
            <a:off x="16403739" y="4545053"/>
            <a:ext cx="62230" cy="12255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dirty="0" sz="600" spc="-50">
                <a:solidFill>
                  <a:srgbClr val="231F20"/>
                </a:solidFill>
                <a:latin typeface="Myriad Pro"/>
                <a:cs typeface="Myriad Pro"/>
              </a:rPr>
              <a:t>A</a:t>
            </a:r>
            <a:endParaRPr sz="600">
              <a:latin typeface="Myriad Pro"/>
              <a:cs typeface="Myriad Pro"/>
            </a:endParaRPr>
          </a:p>
        </p:txBody>
      </p:sp>
      <p:sp>
        <p:nvSpPr>
          <p:cNvPr id="816" name="object 816" descr=""/>
          <p:cNvSpPr txBox="1"/>
          <p:nvPr/>
        </p:nvSpPr>
        <p:spPr>
          <a:xfrm>
            <a:off x="18318109" y="4649723"/>
            <a:ext cx="59690" cy="12255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dirty="0" sz="600" spc="-50">
                <a:solidFill>
                  <a:srgbClr val="231F20"/>
                </a:solidFill>
                <a:latin typeface="Myriad Pro"/>
                <a:cs typeface="Myriad Pro"/>
              </a:rPr>
              <a:t>C</a:t>
            </a:r>
            <a:endParaRPr sz="600">
              <a:latin typeface="Myriad Pro"/>
              <a:cs typeface="Myriad Pro"/>
            </a:endParaRPr>
          </a:p>
        </p:txBody>
      </p:sp>
      <p:sp>
        <p:nvSpPr>
          <p:cNvPr id="817" name="object 817" descr=""/>
          <p:cNvSpPr txBox="1"/>
          <p:nvPr/>
        </p:nvSpPr>
        <p:spPr>
          <a:xfrm>
            <a:off x="17087589" y="4659097"/>
            <a:ext cx="151765" cy="12255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35"/>
              </a:spcBef>
            </a:pPr>
            <a:r>
              <a:rPr dirty="0" baseline="-23148" sz="900">
                <a:solidFill>
                  <a:srgbClr val="231F20"/>
                </a:solidFill>
                <a:latin typeface="Myriad Pro"/>
                <a:cs typeface="Myriad Pro"/>
              </a:rPr>
              <a:t>B</a:t>
            </a:r>
            <a:r>
              <a:rPr dirty="0" baseline="-23148" sz="900" spc="165">
                <a:solidFill>
                  <a:srgbClr val="231F20"/>
                </a:solidFill>
                <a:latin typeface="Myriad Pro"/>
                <a:cs typeface="Myriad Pro"/>
              </a:rPr>
              <a:t> </a:t>
            </a:r>
            <a:r>
              <a:rPr dirty="0" sz="200" spc="-50">
                <a:solidFill>
                  <a:srgbClr val="010202"/>
                </a:solidFill>
                <a:latin typeface="Arial"/>
                <a:cs typeface="Arial"/>
              </a:rPr>
              <a:t>1</a:t>
            </a:r>
            <a:endParaRPr sz="200">
              <a:latin typeface="Arial"/>
              <a:cs typeface="Arial"/>
            </a:endParaRPr>
          </a:p>
        </p:txBody>
      </p:sp>
      <p:sp>
        <p:nvSpPr>
          <p:cNvPr id="818" name="object 818" descr=""/>
          <p:cNvSpPr/>
          <p:nvPr/>
        </p:nvSpPr>
        <p:spPr>
          <a:xfrm>
            <a:off x="16391935" y="4652277"/>
            <a:ext cx="3287395" cy="2454275"/>
          </a:xfrm>
          <a:custGeom>
            <a:avLst/>
            <a:gdLst/>
            <a:ahLst/>
            <a:cxnLst/>
            <a:rect l="l" t="t" r="r" b="b"/>
            <a:pathLst>
              <a:path w="3287394" h="2454275">
                <a:moveTo>
                  <a:pt x="3287010" y="853417"/>
                </a:moveTo>
                <a:lnTo>
                  <a:pt x="1932726" y="853417"/>
                </a:lnTo>
                <a:lnTo>
                  <a:pt x="1932726" y="0"/>
                </a:lnTo>
                <a:lnTo>
                  <a:pt x="3287010" y="0"/>
                </a:lnTo>
                <a:lnTo>
                  <a:pt x="3287010" y="853417"/>
                </a:lnTo>
                <a:close/>
              </a:path>
              <a:path w="3287394" h="2454275">
                <a:moveTo>
                  <a:pt x="3287010" y="2453820"/>
                </a:moveTo>
                <a:lnTo>
                  <a:pt x="0" y="2453820"/>
                </a:lnTo>
                <a:lnTo>
                  <a:pt x="0" y="1044685"/>
                </a:lnTo>
                <a:lnTo>
                  <a:pt x="3287010" y="1044685"/>
                </a:lnTo>
                <a:lnTo>
                  <a:pt x="3287010" y="2453820"/>
                </a:lnTo>
                <a:close/>
              </a:path>
            </a:pathLst>
          </a:custGeom>
          <a:ln w="3324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19" name="object 819" descr=""/>
          <p:cNvSpPr txBox="1"/>
          <p:nvPr/>
        </p:nvSpPr>
        <p:spPr>
          <a:xfrm>
            <a:off x="16445253" y="7103023"/>
            <a:ext cx="3211830" cy="11220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R="5080">
              <a:lnSpc>
                <a:spcPct val="102699"/>
              </a:lnSpc>
              <a:spcBef>
                <a:spcPts val="95"/>
              </a:spcBef>
            </a:pPr>
            <a:r>
              <a:rPr dirty="0" u="sng" sz="700" i="1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Figure</a:t>
            </a:r>
            <a:r>
              <a:rPr dirty="0" u="sng" sz="700" spc="10" i="1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700" i="1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11</a:t>
            </a:r>
            <a:r>
              <a:rPr dirty="0" u="sng" sz="700" spc="10" i="1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none" sz="700" spc="15" i="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-</a:t>
            </a:r>
            <a:r>
              <a:rPr dirty="0" u="none" sz="700" spc="1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From Washburn</a:t>
            </a:r>
            <a:r>
              <a:rPr dirty="0" u="none" sz="700" spc="1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et</a:t>
            </a:r>
            <a:r>
              <a:rPr dirty="0" u="none" sz="700" spc="1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al.,</a:t>
            </a:r>
            <a:r>
              <a:rPr dirty="0" u="none" sz="700" spc="1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(2024b),</a:t>
            </a:r>
            <a:r>
              <a:rPr dirty="0" u="none" sz="700" spc="1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U-Pb</a:t>
            </a:r>
            <a:r>
              <a:rPr dirty="0" u="none" sz="700" spc="1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ages</a:t>
            </a:r>
            <a:r>
              <a:rPr dirty="0" u="none" sz="700" spc="1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of</a:t>
            </a:r>
            <a:r>
              <a:rPr dirty="0" u="none" sz="700" spc="1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calcite</a:t>
            </a:r>
            <a:r>
              <a:rPr dirty="0" u="none" sz="700" spc="1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veins</a:t>
            </a:r>
            <a:r>
              <a:rPr dirty="0" u="none" sz="700" spc="1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from</a:t>
            </a:r>
            <a:r>
              <a:rPr dirty="0" u="none" sz="700" spc="1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the </a:t>
            </a:r>
            <a:r>
              <a:rPr dirty="0" u="none" sz="700" spc="-10">
                <a:solidFill>
                  <a:srgbClr val="231F20"/>
                </a:solidFill>
                <a:latin typeface="Times New Roman"/>
                <a:cs typeface="Times New Roman"/>
              </a:rPr>
              <a:t>Wolf-</a:t>
            </a:r>
            <a:r>
              <a:rPr dirty="0" u="none" sz="700" spc="5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camp</a:t>
            </a:r>
            <a:r>
              <a:rPr dirty="0" u="none" sz="700" spc="2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Formation</a:t>
            </a:r>
            <a:r>
              <a:rPr dirty="0" u="none" sz="700" spc="3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of</a:t>
            </a:r>
            <a:r>
              <a:rPr dirty="0" u="none" sz="700" spc="3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dirty="0" u="none" sz="700" spc="3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Delaware</a:t>
            </a:r>
            <a:r>
              <a:rPr dirty="0" u="none" sz="700" spc="3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Basin</a:t>
            </a:r>
            <a:r>
              <a:rPr dirty="0" u="none" sz="700" spc="3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were</a:t>
            </a:r>
            <a:r>
              <a:rPr dirty="0" u="none" sz="700" spc="3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validated</a:t>
            </a:r>
            <a:r>
              <a:rPr dirty="0" u="none" sz="700" spc="3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through</a:t>
            </a:r>
            <a:r>
              <a:rPr dirty="0" u="none" sz="700" spc="3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analysis</a:t>
            </a:r>
            <a:r>
              <a:rPr dirty="0" u="none" sz="700" spc="3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and</a:t>
            </a:r>
            <a:r>
              <a:rPr dirty="0" u="none" sz="700" spc="3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 spc="-10">
                <a:solidFill>
                  <a:srgbClr val="231F20"/>
                </a:solidFill>
                <a:latin typeface="Times New Roman"/>
                <a:cs typeface="Times New Roman"/>
              </a:rPr>
              <a:t>interpreta-</a:t>
            </a:r>
            <a:r>
              <a:rPr dirty="0" u="none" sz="700" spc="5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tion</a:t>
            </a:r>
            <a:r>
              <a:rPr dirty="0" u="none" sz="700" spc="2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of</a:t>
            </a:r>
            <a:r>
              <a:rPr dirty="0" u="none" sz="700" spc="2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other</a:t>
            </a:r>
            <a:r>
              <a:rPr dirty="0" u="none" sz="700" spc="2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contextual</a:t>
            </a:r>
            <a:r>
              <a:rPr dirty="0" u="none" sz="700" spc="2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data.</a:t>
            </a:r>
            <a:r>
              <a:rPr dirty="0" u="none" sz="700" spc="2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[A]</a:t>
            </a:r>
            <a:r>
              <a:rPr dirty="0" u="none" sz="700" spc="2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Single-phase</a:t>
            </a:r>
            <a:r>
              <a:rPr dirty="0" u="none" sz="700" spc="3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fluid</a:t>
            </a:r>
            <a:r>
              <a:rPr dirty="0" u="none" sz="700" spc="2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inclusions</a:t>
            </a:r>
            <a:r>
              <a:rPr dirty="0" u="none" sz="700" spc="2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of</a:t>
            </a:r>
            <a:r>
              <a:rPr dirty="0" u="none" sz="700" spc="2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methane,</a:t>
            </a:r>
            <a:r>
              <a:rPr dirty="0" u="none" sz="700" spc="2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some</a:t>
            </a:r>
            <a:r>
              <a:rPr dirty="0" u="none" sz="700" spc="2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 spc="-20">
                <a:solidFill>
                  <a:srgbClr val="231F20"/>
                </a:solidFill>
                <a:latin typeface="Times New Roman"/>
                <a:cs typeface="Times New Roman"/>
              </a:rPr>
              <a:t>with</a:t>
            </a:r>
            <a:r>
              <a:rPr dirty="0" u="none" sz="700" spc="5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condensate,</a:t>
            </a:r>
            <a:r>
              <a:rPr dirty="0" u="none" sz="700" spc="2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indicated</a:t>
            </a:r>
            <a:r>
              <a:rPr dirty="0" u="none" sz="700" spc="2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precipitation</a:t>
            </a:r>
            <a:r>
              <a:rPr dirty="0" u="none" sz="700" spc="2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during</a:t>
            </a:r>
            <a:r>
              <a:rPr dirty="0" u="none" sz="700" spc="3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gas</a:t>
            </a:r>
            <a:r>
              <a:rPr dirty="0" u="none" sz="700" spc="2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generation</a:t>
            </a:r>
            <a:r>
              <a:rPr dirty="0" u="none" sz="700" spc="2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in</a:t>
            </a:r>
            <a:r>
              <a:rPr dirty="0" u="none" sz="700" spc="3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dirty="0" u="none" sz="700" spc="1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Wolfcamp.</a:t>
            </a:r>
            <a:r>
              <a:rPr dirty="0" u="none" sz="700" spc="1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 spc="-10">
                <a:solidFill>
                  <a:srgbClr val="231F20"/>
                </a:solidFill>
                <a:latin typeface="Times New Roman"/>
                <a:cs typeface="Times New Roman"/>
              </a:rPr>
              <a:t>Tempera-</a:t>
            </a:r>
            <a:r>
              <a:rPr dirty="0" u="none" sz="700" spc="5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ture</a:t>
            </a:r>
            <a:r>
              <a:rPr dirty="0" u="none" sz="700" spc="2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of</a:t>
            </a:r>
            <a:r>
              <a:rPr dirty="0" u="none" sz="700" spc="2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vein</a:t>
            </a:r>
            <a:r>
              <a:rPr dirty="0" u="none" sz="700" spc="2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formation</a:t>
            </a:r>
            <a:r>
              <a:rPr dirty="0" u="none" sz="700" spc="2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from</a:t>
            </a:r>
            <a:r>
              <a:rPr dirty="0" u="none" sz="700" spc="2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clumped</a:t>
            </a:r>
            <a:r>
              <a:rPr dirty="0" u="none" sz="700" spc="3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isotope</a:t>
            </a:r>
            <a:r>
              <a:rPr dirty="0" u="none" sz="700" spc="2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thermometry</a:t>
            </a:r>
            <a:r>
              <a:rPr dirty="0" u="none" sz="700" spc="2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was</a:t>
            </a:r>
            <a:r>
              <a:rPr dirty="0" u="none" sz="700" spc="2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~160</a:t>
            </a:r>
            <a:r>
              <a:rPr dirty="0" u="none" sz="700" spc="2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°C</a:t>
            </a:r>
            <a:r>
              <a:rPr dirty="0" u="none" sz="700" spc="3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agree</a:t>
            </a:r>
            <a:r>
              <a:rPr dirty="0" u="none" sz="700" spc="2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with</a:t>
            </a:r>
            <a:r>
              <a:rPr dirty="0" u="none" sz="700" spc="2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 spc="-25">
                <a:solidFill>
                  <a:srgbClr val="231F20"/>
                </a:solidFill>
                <a:latin typeface="Times New Roman"/>
                <a:cs typeface="Times New Roman"/>
              </a:rPr>
              <a:t>in-</a:t>
            </a:r>
            <a:r>
              <a:rPr dirty="0" u="none" sz="700" spc="5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clusion</a:t>
            </a:r>
            <a:r>
              <a:rPr dirty="0" u="none" sz="700" spc="1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maturity.</a:t>
            </a:r>
            <a:r>
              <a:rPr dirty="0" u="none" sz="700" spc="2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[B]</a:t>
            </a:r>
            <a:r>
              <a:rPr dirty="0" u="none" sz="700" spc="1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Pyrolysis</a:t>
            </a:r>
            <a:r>
              <a:rPr dirty="0" u="none" sz="700" spc="2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of</a:t>
            </a:r>
            <a:r>
              <a:rPr dirty="0" u="none" sz="700" spc="2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organic</a:t>
            </a:r>
            <a:r>
              <a:rPr dirty="0" u="none" sz="700" spc="1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matter</a:t>
            </a:r>
            <a:r>
              <a:rPr dirty="0" u="none" sz="700" spc="2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indicate</a:t>
            </a:r>
            <a:r>
              <a:rPr dirty="0" u="none" sz="700" spc="2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vein</a:t>
            </a:r>
            <a:r>
              <a:rPr dirty="0" u="none" sz="700" spc="1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precipitated</a:t>
            </a:r>
            <a:r>
              <a:rPr dirty="0" u="none" sz="700" spc="2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at</a:t>
            </a:r>
            <a:r>
              <a:rPr dirty="0" u="none" sz="700" spc="1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 spc="-10">
                <a:solidFill>
                  <a:srgbClr val="231F20"/>
                </a:solidFill>
                <a:latin typeface="Times New Roman"/>
                <a:cs typeface="Times New Roman"/>
              </a:rPr>
              <a:t>maximum</a:t>
            </a:r>
            <a:r>
              <a:rPr dirty="0" u="none" sz="700" spc="5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burial</a:t>
            </a:r>
            <a:r>
              <a:rPr dirty="0" u="none" sz="700" spc="2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temperature.</a:t>
            </a:r>
            <a:r>
              <a:rPr dirty="0" u="none" sz="700" spc="22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[C]</a:t>
            </a:r>
            <a:r>
              <a:rPr dirty="0" u="none" sz="700" spc="2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Burial</a:t>
            </a:r>
            <a:r>
              <a:rPr dirty="0" u="none" sz="700" spc="2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history</a:t>
            </a:r>
            <a:r>
              <a:rPr dirty="0" u="none" sz="700" spc="2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constrained</a:t>
            </a:r>
            <a:r>
              <a:rPr dirty="0" u="none" sz="700" spc="2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by</a:t>
            </a:r>
            <a:r>
              <a:rPr dirty="0" u="none" sz="700" spc="2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apatite</a:t>
            </a:r>
            <a:r>
              <a:rPr dirty="0" u="none" sz="700" spc="2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fission-track</a:t>
            </a:r>
            <a:r>
              <a:rPr dirty="0" u="none" sz="700" spc="2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data</a:t>
            </a:r>
            <a:r>
              <a:rPr dirty="0" u="none" sz="700" spc="2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 spc="-10">
                <a:solidFill>
                  <a:srgbClr val="231F20"/>
                </a:solidFill>
                <a:latin typeface="Times New Roman"/>
                <a:cs typeface="Times New Roman"/>
              </a:rPr>
              <a:t>paired</a:t>
            </a:r>
            <a:r>
              <a:rPr dirty="0" u="none" sz="700" spc="5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with</a:t>
            </a:r>
            <a:r>
              <a:rPr dirty="0" u="none" sz="700" spc="2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sedimentation</a:t>
            </a:r>
            <a:r>
              <a:rPr dirty="0" u="none" sz="700" spc="3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history</a:t>
            </a:r>
            <a:r>
              <a:rPr dirty="0" u="none" sz="700" spc="2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suggested</a:t>
            </a:r>
            <a:r>
              <a:rPr dirty="0" u="none" sz="700" spc="3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maximum</a:t>
            </a:r>
            <a:r>
              <a:rPr dirty="0" u="none" sz="700" spc="2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burial</a:t>
            </a:r>
            <a:r>
              <a:rPr dirty="0" u="none" sz="700" spc="3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in</a:t>
            </a:r>
            <a:r>
              <a:rPr dirty="0" u="none" sz="700" spc="2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dirty="0" u="none" sz="700" spc="3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Mesozoic.</a:t>
            </a:r>
            <a:r>
              <a:rPr dirty="0" u="none" sz="700" spc="3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[D]</a:t>
            </a:r>
            <a:r>
              <a:rPr dirty="0" u="none" sz="700" spc="2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U-Pb</a:t>
            </a:r>
            <a:r>
              <a:rPr dirty="0" u="none" sz="700" spc="3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 spc="-25">
                <a:solidFill>
                  <a:srgbClr val="231F20"/>
                </a:solidFill>
                <a:latin typeface="Times New Roman"/>
                <a:cs typeface="Times New Roman"/>
              </a:rPr>
              <a:t>age</a:t>
            </a:r>
            <a:r>
              <a:rPr dirty="0" u="none" sz="700" spc="5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of</a:t>
            </a:r>
            <a:r>
              <a:rPr dirty="0" u="none" sz="700" spc="2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calcite</a:t>
            </a:r>
            <a:r>
              <a:rPr dirty="0" u="none" sz="700" spc="2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veins</a:t>
            </a:r>
            <a:r>
              <a:rPr dirty="0" u="none" sz="700" spc="2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in</a:t>
            </a:r>
            <a:r>
              <a:rPr dirty="0" u="none" sz="700" spc="2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dirty="0" u="none" sz="700" spc="2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Mesozoic</a:t>
            </a:r>
            <a:r>
              <a:rPr dirty="0" u="none" sz="700" spc="2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agreed</a:t>
            </a:r>
            <a:r>
              <a:rPr dirty="0" u="none" sz="700" spc="2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with</a:t>
            </a:r>
            <a:r>
              <a:rPr dirty="0" u="none" sz="700" spc="2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all</a:t>
            </a:r>
            <a:r>
              <a:rPr dirty="0" u="none" sz="700" spc="2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contextual</a:t>
            </a:r>
            <a:r>
              <a:rPr dirty="0" u="none" sz="700" spc="2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evidence.</a:t>
            </a:r>
            <a:r>
              <a:rPr dirty="0" u="none" sz="700" spc="2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Similar</a:t>
            </a:r>
            <a:r>
              <a:rPr dirty="0" u="none" sz="700" spc="2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age</a:t>
            </a:r>
            <a:r>
              <a:rPr dirty="0" u="none" sz="700" spc="2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 spc="-10">
                <a:solidFill>
                  <a:srgbClr val="231F20"/>
                </a:solidFill>
                <a:latin typeface="Times New Roman"/>
                <a:cs typeface="Times New Roman"/>
              </a:rPr>
              <a:t>vali-</a:t>
            </a:r>
            <a:r>
              <a:rPr dirty="0" u="none" sz="700" spc="5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dation</a:t>
            </a:r>
            <a:r>
              <a:rPr dirty="0" u="none" sz="700" spc="1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was</a:t>
            </a:r>
            <a:r>
              <a:rPr dirty="0" u="none" sz="700" spc="2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accomplished</a:t>
            </a:r>
            <a:r>
              <a:rPr dirty="0" u="none" sz="700" spc="2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in</a:t>
            </a:r>
            <a:r>
              <a:rPr dirty="0" u="none" sz="700" spc="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Washburn</a:t>
            </a:r>
            <a:r>
              <a:rPr dirty="0" u="none" sz="700" spc="2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et</a:t>
            </a:r>
            <a:r>
              <a:rPr dirty="0" u="none" sz="700" spc="2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al</a:t>
            </a:r>
            <a:r>
              <a:rPr dirty="0" u="none" sz="700" spc="2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 spc="-10">
                <a:solidFill>
                  <a:srgbClr val="231F20"/>
                </a:solidFill>
                <a:latin typeface="Times New Roman"/>
                <a:cs typeface="Times New Roman"/>
              </a:rPr>
              <a:t>(2024a).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820" name="object 820" descr=""/>
          <p:cNvSpPr txBox="1"/>
          <p:nvPr/>
        </p:nvSpPr>
        <p:spPr>
          <a:xfrm>
            <a:off x="14223793" y="6977724"/>
            <a:ext cx="2059939" cy="12312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R="5080">
              <a:lnSpc>
                <a:spcPct val="102800"/>
              </a:lnSpc>
              <a:spcBef>
                <a:spcPts val="95"/>
              </a:spcBef>
            </a:pPr>
            <a:r>
              <a:rPr dirty="0" u="sng" sz="700" i="1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Figure</a:t>
            </a:r>
            <a:r>
              <a:rPr dirty="0" u="sng" sz="700" spc="145" i="1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700" i="1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10</a:t>
            </a:r>
            <a:r>
              <a:rPr dirty="0" u="none" sz="700" spc="145" i="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-</a:t>
            </a:r>
            <a:r>
              <a:rPr dirty="0" u="none" sz="700" spc="15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Isochrons</a:t>
            </a:r>
            <a:r>
              <a:rPr dirty="0" u="none" sz="700" spc="14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from</a:t>
            </a:r>
            <a:r>
              <a:rPr dirty="0" u="none" sz="700" spc="14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LA-ICP-MS</a:t>
            </a:r>
            <a:r>
              <a:rPr dirty="0" u="none" sz="700" spc="15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of</a:t>
            </a:r>
            <a:r>
              <a:rPr dirty="0" u="none" sz="700" spc="14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dirty="0" u="none" sz="700" spc="15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 spc="-20">
                <a:solidFill>
                  <a:srgbClr val="231F20"/>
                </a:solidFill>
                <a:latin typeface="Times New Roman"/>
                <a:cs typeface="Times New Roman"/>
              </a:rPr>
              <a:t>Long</a:t>
            </a:r>
            <a:r>
              <a:rPr dirty="0" u="none" sz="700" spc="5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Point</a:t>
            </a:r>
            <a:r>
              <a:rPr dirty="0" u="none" sz="700" spc="3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limestone</a:t>
            </a:r>
            <a:r>
              <a:rPr dirty="0" u="none" sz="700" spc="3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(DBT64;</a:t>
            </a:r>
            <a:r>
              <a:rPr dirty="0" u="none" sz="700" spc="3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Drost</a:t>
            </a:r>
            <a:r>
              <a:rPr dirty="0" u="none" sz="700" spc="3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et</a:t>
            </a:r>
            <a:r>
              <a:rPr dirty="0" u="none" sz="700" spc="3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al.,</a:t>
            </a:r>
            <a:r>
              <a:rPr dirty="0" u="none" sz="700" spc="3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2018),</a:t>
            </a:r>
            <a:r>
              <a:rPr dirty="0" u="none" sz="700" spc="3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which</a:t>
            </a:r>
            <a:r>
              <a:rPr dirty="0" u="none" sz="700" spc="3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 spc="-25">
                <a:solidFill>
                  <a:srgbClr val="231F20"/>
                </a:solidFill>
                <a:latin typeface="Times New Roman"/>
                <a:cs typeface="Times New Roman"/>
              </a:rPr>
              <a:t>was</a:t>
            </a:r>
            <a:r>
              <a:rPr dirty="0" u="none" sz="700" spc="5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run</a:t>
            </a:r>
            <a:r>
              <a:rPr dirty="0" u="none" sz="700" spc="4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as</a:t>
            </a:r>
            <a:r>
              <a:rPr dirty="0" u="none" sz="700" spc="4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dirty="0" u="none" sz="700" spc="4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secondary</a:t>
            </a:r>
            <a:r>
              <a:rPr dirty="0" u="none" sz="700" spc="4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standard</a:t>
            </a:r>
            <a:r>
              <a:rPr dirty="0" u="none" sz="700" spc="4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alongside</a:t>
            </a:r>
            <a:r>
              <a:rPr dirty="0" u="none" sz="700" spc="4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all</a:t>
            </a:r>
            <a:r>
              <a:rPr dirty="0" u="none" sz="700" spc="26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samples</a:t>
            </a:r>
            <a:r>
              <a:rPr dirty="0" u="none" sz="700" spc="4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 spc="-20">
                <a:solidFill>
                  <a:srgbClr val="231F20"/>
                </a:solidFill>
                <a:latin typeface="Times New Roman"/>
                <a:cs typeface="Times New Roman"/>
              </a:rPr>
              <a:t>used</a:t>
            </a:r>
            <a:r>
              <a:rPr dirty="0" u="none" sz="700" spc="5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in</a:t>
            </a:r>
            <a:r>
              <a:rPr dirty="0" u="none" sz="700" spc="15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this</a:t>
            </a:r>
            <a:r>
              <a:rPr dirty="0" u="none" sz="700" spc="16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study.</a:t>
            </a:r>
            <a:r>
              <a:rPr dirty="0" u="none" sz="700" spc="13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This</a:t>
            </a:r>
            <a:r>
              <a:rPr dirty="0" u="none" sz="700" spc="16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sample</a:t>
            </a:r>
            <a:r>
              <a:rPr dirty="0" u="none" sz="700" spc="15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has</a:t>
            </a:r>
            <a:r>
              <a:rPr dirty="0" u="none" sz="700" spc="16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an</a:t>
            </a:r>
            <a:r>
              <a:rPr dirty="0" u="none" sz="700" spc="16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age</a:t>
            </a:r>
            <a:r>
              <a:rPr dirty="0" u="none" sz="700" spc="15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constrained</a:t>
            </a:r>
            <a:r>
              <a:rPr dirty="0" u="none" sz="700" spc="16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 spc="-25">
                <a:solidFill>
                  <a:srgbClr val="231F20"/>
                </a:solidFill>
                <a:latin typeface="Times New Roman"/>
                <a:cs typeface="Times New Roman"/>
              </a:rPr>
              <a:t>by</a:t>
            </a:r>
            <a:r>
              <a:rPr dirty="0" u="none" sz="700" spc="5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ID-MC-ICP-MS</a:t>
            </a:r>
            <a:r>
              <a:rPr dirty="0" u="none" sz="700" spc="9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to</a:t>
            </a:r>
            <a:r>
              <a:rPr dirty="0" u="none" sz="700" spc="9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be</a:t>
            </a:r>
            <a:r>
              <a:rPr dirty="0" u="none" sz="700" spc="9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64.04</a:t>
            </a:r>
            <a:r>
              <a:rPr dirty="0" u="none" sz="700" spc="9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±</a:t>
            </a:r>
            <a:r>
              <a:rPr dirty="0" u="none" sz="700" spc="9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0.67</a:t>
            </a:r>
            <a:r>
              <a:rPr dirty="0" u="none" sz="700" spc="9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Ma</a:t>
            </a:r>
            <a:r>
              <a:rPr dirty="0" u="none" sz="700" spc="9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>
                <a:solidFill>
                  <a:srgbClr val="231F20"/>
                </a:solidFill>
                <a:latin typeface="Times New Roman"/>
                <a:cs typeface="Times New Roman"/>
              </a:rPr>
              <a:t>(2s).</a:t>
            </a:r>
            <a:r>
              <a:rPr dirty="0" u="none" sz="700" spc="9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 b="1">
                <a:solidFill>
                  <a:srgbClr val="231F20"/>
                </a:solidFill>
                <a:latin typeface="Times New Roman"/>
                <a:cs typeface="Times New Roman"/>
              </a:rPr>
              <a:t>[A]</a:t>
            </a:r>
            <a:r>
              <a:rPr dirty="0" u="none" sz="700" spc="30" b="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u="none" sz="700" spc="-20">
                <a:solidFill>
                  <a:srgbClr val="231F20"/>
                </a:solidFill>
                <a:latin typeface="Times New Roman"/>
                <a:cs typeface="Times New Roman"/>
              </a:rPr>
              <a:t>Ages</a:t>
            </a:r>
            <a:endParaRPr sz="700">
              <a:latin typeface="Times New Roman"/>
              <a:cs typeface="Times New Roman"/>
            </a:endParaRPr>
          </a:p>
          <a:p>
            <a:pPr algn="just" marR="5080">
              <a:lnSpc>
                <a:spcPct val="102800"/>
              </a:lnSpc>
            </a:pP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produced</a:t>
            </a:r>
            <a:r>
              <a:rPr dirty="0" sz="700" spc="3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by</a:t>
            </a:r>
            <a:r>
              <a:rPr dirty="0" sz="700" spc="3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averaging</a:t>
            </a:r>
            <a:r>
              <a:rPr dirty="0" sz="700" spc="3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full</a:t>
            </a:r>
            <a:r>
              <a:rPr dirty="0" sz="700" spc="3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LA-ICP-MS</a:t>
            </a:r>
            <a:r>
              <a:rPr dirty="0" sz="700" spc="3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U-Pb</a:t>
            </a:r>
            <a:r>
              <a:rPr dirty="0" sz="700" spc="3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signals</a:t>
            </a:r>
            <a:r>
              <a:rPr dirty="0" sz="700" spc="3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 spc="-25">
                <a:solidFill>
                  <a:srgbClr val="231F20"/>
                </a:solidFill>
                <a:latin typeface="Times New Roman"/>
                <a:cs typeface="Times New Roman"/>
              </a:rPr>
              <a:t>in</a:t>
            </a:r>
            <a:r>
              <a:rPr dirty="0" sz="700" spc="5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this</a:t>
            </a:r>
            <a:r>
              <a:rPr dirty="0" sz="700" spc="16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study</a:t>
            </a:r>
            <a:r>
              <a:rPr dirty="0" sz="700" spc="17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never</a:t>
            </a:r>
            <a:r>
              <a:rPr dirty="0" sz="700" spc="16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produce</a:t>
            </a:r>
            <a:r>
              <a:rPr dirty="0" sz="700" spc="17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dirty="0" sz="700" spc="17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appropriate</a:t>
            </a:r>
            <a:r>
              <a:rPr dirty="0" sz="700" spc="16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age</a:t>
            </a:r>
            <a:r>
              <a:rPr dirty="0" sz="700" spc="17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for</a:t>
            </a:r>
            <a:r>
              <a:rPr dirty="0" sz="700" spc="17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 spc="-20">
                <a:solidFill>
                  <a:srgbClr val="231F20"/>
                </a:solidFill>
                <a:latin typeface="Times New Roman"/>
                <a:cs typeface="Times New Roman"/>
              </a:rPr>
              <a:t>this</a:t>
            </a:r>
            <a:r>
              <a:rPr dirty="0" sz="700" spc="5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standard.</a:t>
            </a:r>
            <a:r>
              <a:rPr dirty="0" sz="700" spc="7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 b="1">
                <a:solidFill>
                  <a:srgbClr val="231F20"/>
                </a:solidFill>
                <a:latin typeface="Times New Roman"/>
                <a:cs typeface="Times New Roman"/>
              </a:rPr>
              <a:t>[B]</a:t>
            </a:r>
            <a:r>
              <a:rPr dirty="0" sz="700" spc="75" b="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when</a:t>
            </a:r>
            <a:r>
              <a:rPr dirty="0" sz="700" spc="7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applying</a:t>
            </a:r>
            <a:r>
              <a:rPr dirty="0" sz="700" spc="7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dirty="0" sz="700" spc="7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workflow</a:t>
            </a:r>
            <a:r>
              <a:rPr dirty="0" sz="700" spc="7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described</a:t>
            </a:r>
            <a:r>
              <a:rPr dirty="0" sz="700" spc="7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 spc="-25">
                <a:solidFill>
                  <a:srgbClr val="231F20"/>
                </a:solidFill>
                <a:latin typeface="Times New Roman"/>
                <a:cs typeface="Times New Roman"/>
              </a:rPr>
              <a:t>in</a:t>
            </a:r>
            <a:r>
              <a:rPr dirty="0" sz="700" spc="5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section</a:t>
            </a:r>
            <a:r>
              <a:rPr dirty="0" sz="700" spc="21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5,</a:t>
            </a:r>
            <a:r>
              <a:rPr dirty="0" sz="700" spc="21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dirty="0" sz="700" spc="21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accepted</a:t>
            </a:r>
            <a:r>
              <a:rPr dirty="0" sz="700" spc="21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age</a:t>
            </a:r>
            <a:r>
              <a:rPr dirty="0" sz="700" spc="21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is</a:t>
            </a:r>
            <a:r>
              <a:rPr dirty="0" sz="700" spc="21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able</a:t>
            </a:r>
            <a:r>
              <a:rPr dirty="0" sz="700" spc="21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to</a:t>
            </a:r>
            <a:r>
              <a:rPr dirty="0" sz="700" spc="21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be</a:t>
            </a:r>
            <a:r>
              <a:rPr dirty="0" sz="700" spc="21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 spc="-10">
                <a:solidFill>
                  <a:srgbClr val="231F20"/>
                </a:solidFill>
                <a:latin typeface="Times New Roman"/>
                <a:cs typeface="Times New Roman"/>
              </a:rPr>
              <a:t>produced.</a:t>
            </a:r>
            <a:r>
              <a:rPr dirty="0" sz="700" spc="5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However,</a:t>
            </a:r>
            <a:r>
              <a:rPr dirty="0" sz="700" spc="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this</a:t>
            </a:r>
            <a:r>
              <a:rPr dirty="0" sz="700" spc="1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alone</a:t>
            </a:r>
            <a:r>
              <a:rPr dirty="0" sz="700" spc="1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does</a:t>
            </a:r>
            <a:r>
              <a:rPr dirty="0" sz="700" spc="1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not</a:t>
            </a:r>
            <a:r>
              <a:rPr dirty="0" sz="700" spc="1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verify</a:t>
            </a:r>
            <a:r>
              <a:rPr dirty="0" sz="700" spc="1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dirty="0" sz="700" spc="1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overall</a:t>
            </a:r>
            <a:r>
              <a:rPr dirty="0" sz="700" spc="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 spc="-10">
                <a:solidFill>
                  <a:srgbClr val="231F20"/>
                </a:solidFill>
                <a:latin typeface="Times New Roman"/>
                <a:cs typeface="Times New Roman"/>
              </a:rPr>
              <a:t>accuracy</a:t>
            </a:r>
            <a:r>
              <a:rPr dirty="0" sz="700" spc="5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of</a:t>
            </a:r>
            <a:r>
              <a:rPr dirty="0" sz="700" spc="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this</a:t>
            </a:r>
            <a:r>
              <a:rPr dirty="0" sz="700" spc="1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 spc="-10">
                <a:solidFill>
                  <a:srgbClr val="231F20"/>
                </a:solidFill>
                <a:latin typeface="Times New Roman"/>
                <a:cs typeface="Times New Roman"/>
              </a:rPr>
              <a:t>methodology.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821" name="object 821" descr=""/>
          <p:cNvSpPr txBox="1"/>
          <p:nvPr/>
        </p:nvSpPr>
        <p:spPr>
          <a:xfrm>
            <a:off x="7867730" y="7418914"/>
            <a:ext cx="6159500" cy="930910"/>
          </a:xfrm>
          <a:prstGeom prst="rect">
            <a:avLst/>
          </a:prstGeom>
          <a:solidFill>
            <a:srgbClr val="FFFFFF"/>
          </a:solidFill>
          <a:ln w="6648">
            <a:solidFill>
              <a:srgbClr val="231F20"/>
            </a:solidFill>
          </a:ln>
        </p:spPr>
        <p:txBody>
          <a:bodyPr wrap="square" lIns="0" tIns="14604" rIns="0" bIns="0" rtlCol="0" vert="horz">
            <a:spAutoFit/>
          </a:bodyPr>
          <a:lstStyle/>
          <a:p>
            <a:pPr algn="ctr" marR="141605">
              <a:lnSpc>
                <a:spcPct val="100000"/>
              </a:lnSpc>
              <a:spcBef>
                <a:spcPts val="114"/>
              </a:spcBef>
            </a:pPr>
            <a:r>
              <a:rPr dirty="0" sz="1100">
                <a:solidFill>
                  <a:srgbClr val="020303"/>
                </a:solidFill>
                <a:latin typeface="Times New Roman"/>
                <a:cs typeface="Times New Roman"/>
              </a:rPr>
              <a:t>Selected</a:t>
            </a:r>
            <a:r>
              <a:rPr dirty="0" sz="1100" spc="75">
                <a:solidFill>
                  <a:srgbClr val="020303"/>
                </a:solidFill>
                <a:latin typeface="Times New Roman"/>
                <a:cs typeface="Times New Roman"/>
              </a:rPr>
              <a:t> </a:t>
            </a:r>
            <a:r>
              <a:rPr dirty="0" sz="1100" spc="-10">
                <a:solidFill>
                  <a:srgbClr val="020303"/>
                </a:solidFill>
                <a:latin typeface="Times New Roman"/>
                <a:cs typeface="Times New Roman"/>
              </a:rPr>
              <a:t>References</a:t>
            </a:r>
            <a:endParaRPr sz="1100">
              <a:latin typeface="Times New Roman"/>
              <a:cs typeface="Times New Roman"/>
            </a:endParaRPr>
          </a:p>
          <a:p>
            <a:pPr marL="200025">
              <a:lnSpc>
                <a:spcPct val="100000"/>
              </a:lnSpc>
              <a:spcBef>
                <a:spcPts val="165"/>
              </a:spcBef>
            </a:pPr>
            <a:r>
              <a:rPr dirty="0" sz="550">
                <a:solidFill>
                  <a:srgbClr val="231F20"/>
                </a:solidFill>
                <a:latin typeface="Times New Roman"/>
                <a:cs typeface="Times New Roman"/>
              </a:rPr>
              <a:t>Drost,</a:t>
            </a:r>
            <a:r>
              <a:rPr dirty="0" sz="550" spc="9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550">
                <a:solidFill>
                  <a:srgbClr val="231F20"/>
                </a:solidFill>
                <a:latin typeface="Times New Roman"/>
                <a:cs typeface="Times New Roman"/>
              </a:rPr>
              <a:t>K.</a:t>
            </a:r>
            <a:r>
              <a:rPr dirty="0" sz="550" spc="9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550">
                <a:solidFill>
                  <a:srgbClr val="231F20"/>
                </a:solidFill>
                <a:latin typeface="Times New Roman"/>
                <a:cs typeface="Times New Roman"/>
              </a:rPr>
              <a:t>et</a:t>
            </a:r>
            <a:r>
              <a:rPr dirty="0" sz="550" spc="9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550">
                <a:solidFill>
                  <a:srgbClr val="231F20"/>
                </a:solidFill>
                <a:latin typeface="Times New Roman"/>
                <a:cs typeface="Times New Roman"/>
              </a:rPr>
              <a:t>al.,</a:t>
            </a:r>
            <a:r>
              <a:rPr dirty="0" sz="550" spc="9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550">
                <a:solidFill>
                  <a:srgbClr val="231F20"/>
                </a:solidFill>
                <a:latin typeface="Times New Roman"/>
                <a:cs typeface="Times New Roman"/>
              </a:rPr>
              <a:t>2018.</a:t>
            </a:r>
            <a:r>
              <a:rPr dirty="0" sz="550" spc="4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550">
                <a:solidFill>
                  <a:srgbClr val="231F20"/>
                </a:solidFill>
                <a:latin typeface="Times New Roman"/>
                <a:cs typeface="Times New Roman"/>
              </a:rPr>
              <a:t>An</a:t>
            </a:r>
            <a:r>
              <a:rPr dirty="0" sz="550" spc="9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550">
                <a:solidFill>
                  <a:srgbClr val="231F20"/>
                </a:solidFill>
                <a:latin typeface="Times New Roman"/>
                <a:cs typeface="Times New Roman"/>
              </a:rPr>
              <a:t>Image</a:t>
            </a:r>
            <a:r>
              <a:rPr dirty="0" sz="550" spc="9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550">
                <a:solidFill>
                  <a:srgbClr val="231F20"/>
                </a:solidFill>
                <a:latin typeface="Times New Roman"/>
                <a:cs typeface="Times New Roman"/>
              </a:rPr>
              <a:t>Mapping</a:t>
            </a:r>
            <a:r>
              <a:rPr dirty="0" sz="550" spc="4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550">
                <a:solidFill>
                  <a:srgbClr val="231F20"/>
                </a:solidFill>
                <a:latin typeface="Times New Roman"/>
                <a:cs typeface="Times New Roman"/>
              </a:rPr>
              <a:t>Approach</a:t>
            </a:r>
            <a:r>
              <a:rPr dirty="0" sz="550" spc="9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550">
                <a:solidFill>
                  <a:srgbClr val="231F20"/>
                </a:solidFill>
                <a:latin typeface="Times New Roman"/>
                <a:cs typeface="Times New Roman"/>
              </a:rPr>
              <a:t>to</a:t>
            </a:r>
            <a:r>
              <a:rPr dirty="0" sz="550" spc="9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550">
                <a:solidFill>
                  <a:srgbClr val="231F20"/>
                </a:solidFill>
                <a:latin typeface="Times New Roman"/>
                <a:cs typeface="Times New Roman"/>
              </a:rPr>
              <a:t>U‐Pb</a:t>
            </a:r>
            <a:r>
              <a:rPr dirty="0" sz="550" spc="9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550">
                <a:solidFill>
                  <a:srgbClr val="231F20"/>
                </a:solidFill>
                <a:latin typeface="Times New Roman"/>
                <a:cs typeface="Times New Roman"/>
              </a:rPr>
              <a:t>LA‐ICP‐MS</a:t>
            </a:r>
            <a:r>
              <a:rPr dirty="0" sz="550" spc="9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550">
                <a:solidFill>
                  <a:srgbClr val="231F20"/>
                </a:solidFill>
                <a:latin typeface="Times New Roman"/>
                <a:cs typeface="Times New Roman"/>
              </a:rPr>
              <a:t>Carbonate</a:t>
            </a:r>
            <a:r>
              <a:rPr dirty="0" sz="550" spc="1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550">
                <a:solidFill>
                  <a:srgbClr val="231F20"/>
                </a:solidFill>
                <a:latin typeface="Times New Roman"/>
                <a:cs typeface="Times New Roman"/>
              </a:rPr>
              <a:t>Dating</a:t>
            </a:r>
            <a:r>
              <a:rPr dirty="0" sz="550" spc="9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550">
                <a:solidFill>
                  <a:srgbClr val="231F20"/>
                </a:solidFill>
                <a:latin typeface="Times New Roman"/>
                <a:cs typeface="Times New Roman"/>
              </a:rPr>
              <a:t>and</a:t>
            </a:r>
            <a:r>
              <a:rPr dirty="0" sz="550" spc="4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550">
                <a:solidFill>
                  <a:srgbClr val="231F20"/>
                </a:solidFill>
                <a:latin typeface="Times New Roman"/>
                <a:cs typeface="Times New Roman"/>
              </a:rPr>
              <a:t>Applications</a:t>
            </a:r>
            <a:r>
              <a:rPr dirty="0" sz="550" spc="1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550">
                <a:solidFill>
                  <a:srgbClr val="231F20"/>
                </a:solidFill>
                <a:latin typeface="Times New Roman"/>
                <a:cs typeface="Times New Roman"/>
              </a:rPr>
              <a:t>to</a:t>
            </a:r>
            <a:r>
              <a:rPr dirty="0" sz="550" spc="9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550">
                <a:solidFill>
                  <a:srgbClr val="231F20"/>
                </a:solidFill>
                <a:latin typeface="Times New Roman"/>
                <a:cs typeface="Times New Roman"/>
              </a:rPr>
              <a:t>Direct</a:t>
            </a:r>
            <a:r>
              <a:rPr dirty="0" sz="550" spc="9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550">
                <a:solidFill>
                  <a:srgbClr val="231F20"/>
                </a:solidFill>
                <a:latin typeface="Times New Roman"/>
                <a:cs typeface="Times New Roman"/>
              </a:rPr>
              <a:t>Dating</a:t>
            </a:r>
            <a:r>
              <a:rPr dirty="0" sz="550" spc="9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550">
                <a:solidFill>
                  <a:srgbClr val="231F20"/>
                </a:solidFill>
                <a:latin typeface="Times New Roman"/>
                <a:cs typeface="Times New Roman"/>
              </a:rPr>
              <a:t>of</a:t>
            </a:r>
            <a:r>
              <a:rPr dirty="0" sz="550" spc="9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550">
                <a:solidFill>
                  <a:srgbClr val="231F20"/>
                </a:solidFill>
                <a:latin typeface="Times New Roman"/>
                <a:cs typeface="Times New Roman"/>
              </a:rPr>
              <a:t>Carbonate</a:t>
            </a:r>
            <a:r>
              <a:rPr dirty="0" sz="550" spc="9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550">
                <a:solidFill>
                  <a:srgbClr val="231F20"/>
                </a:solidFill>
                <a:latin typeface="Times New Roman"/>
                <a:cs typeface="Times New Roman"/>
              </a:rPr>
              <a:t>Sedimentation.</a:t>
            </a:r>
            <a:r>
              <a:rPr dirty="0" sz="550" spc="1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550">
                <a:solidFill>
                  <a:srgbClr val="231F20"/>
                </a:solidFill>
                <a:latin typeface="Times New Roman"/>
                <a:cs typeface="Times New Roman"/>
              </a:rPr>
              <a:t>Geochemistry,</a:t>
            </a:r>
            <a:r>
              <a:rPr dirty="0" sz="550" spc="9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550">
                <a:solidFill>
                  <a:srgbClr val="231F20"/>
                </a:solidFill>
                <a:latin typeface="Times New Roman"/>
                <a:cs typeface="Times New Roman"/>
              </a:rPr>
              <a:t>Geophysics,</a:t>
            </a:r>
            <a:r>
              <a:rPr dirty="0" sz="550" spc="9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550" spc="-10">
                <a:solidFill>
                  <a:srgbClr val="231F20"/>
                </a:solidFill>
                <a:latin typeface="Times New Roman"/>
                <a:cs typeface="Times New Roman"/>
              </a:rPr>
              <a:t>Geosystems,</a:t>
            </a:r>
            <a:endParaRPr sz="550">
              <a:latin typeface="Times New Roman"/>
              <a:cs typeface="Times New Roman"/>
            </a:endParaRPr>
          </a:p>
          <a:p>
            <a:pPr marL="97155">
              <a:lnSpc>
                <a:spcPct val="100000"/>
              </a:lnSpc>
              <a:spcBef>
                <a:spcPts val="35"/>
              </a:spcBef>
            </a:pPr>
            <a:r>
              <a:rPr dirty="0" sz="550">
                <a:solidFill>
                  <a:srgbClr val="231F20"/>
                </a:solidFill>
                <a:latin typeface="Times New Roman"/>
                <a:cs typeface="Times New Roman"/>
              </a:rPr>
              <a:t>19(12):</a:t>
            </a:r>
            <a:r>
              <a:rPr dirty="0" sz="550" spc="12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550">
                <a:solidFill>
                  <a:srgbClr val="231F20"/>
                </a:solidFill>
                <a:latin typeface="Times New Roman"/>
                <a:cs typeface="Times New Roman"/>
              </a:rPr>
              <a:t>4631-</a:t>
            </a:r>
            <a:r>
              <a:rPr dirty="0" sz="550" spc="-10">
                <a:solidFill>
                  <a:srgbClr val="231F20"/>
                </a:solidFill>
                <a:latin typeface="Times New Roman"/>
                <a:cs typeface="Times New Roman"/>
              </a:rPr>
              <a:t>4648.</a:t>
            </a:r>
            <a:endParaRPr sz="550">
              <a:latin typeface="Times New Roman"/>
              <a:cs typeface="Times New Roman"/>
            </a:endParaRPr>
          </a:p>
          <a:p>
            <a:pPr marL="200025">
              <a:lnSpc>
                <a:spcPct val="100000"/>
              </a:lnSpc>
              <a:spcBef>
                <a:spcPts val="30"/>
              </a:spcBef>
            </a:pPr>
            <a:r>
              <a:rPr dirty="0" sz="550">
                <a:solidFill>
                  <a:srgbClr val="231F20"/>
                </a:solidFill>
                <a:latin typeface="Times New Roman"/>
                <a:cs typeface="Times New Roman"/>
              </a:rPr>
              <a:t>Rasbury,</a:t>
            </a:r>
            <a:r>
              <a:rPr dirty="0" sz="550" spc="5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550">
                <a:solidFill>
                  <a:srgbClr val="231F20"/>
                </a:solidFill>
                <a:latin typeface="Times New Roman"/>
                <a:cs typeface="Times New Roman"/>
              </a:rPr>
              <a:t>E.T.,</a:t>
            </a:r>
            <a:r>
              <a:rPr dirty="0" sz="550" spc="5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550">
                <a:solidFill>
                  <a:srgbClr val="231F20"/>
                </a:solidFill>
                <a:latin typeface="Times New Roman"/>
                <a:cs typeface="Times New Roman"/>
              </a:rPr>
              <a:t>Cole,</a:t>
            </a:r>
            <a:r>
              <a:rPr dirty="0" sz="550" spc="5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550">
                <a:solidFill>
                  <a:srgbClr val="231F20"/>
                </a:solidFill>
                <a:latin typeface="Times New Roman"/>
                <a:cs typeface="Times New Roman"/>
              </a:rPr>
              <a:t>J.M.,</a:t>
            </a:r>
            <a:r>
              <a:rPr dirty="0" sz="550" spc="5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550">
                <a:solidFill>
                  <a:srgbClr val="231F20"/>
                </a:solidFill>
                <a:latin typeface="Times New Roman"/>
                <a:cs typeface="Times New Roman"/>
              </a:rPr>
              <a:t>2009.</a:t>
            </a:r>
            <a:r>
              <a:rPr dirty="0" sz="550" spc="5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550">
                <a:solidFill>
                  <a:srgbClr val="231F20"/>
                </a:solidFill>
                <a:latin typeface="Times New Roman"/>
                <a:cs typeface="Times New Roman"/>
              </a:rPr>
              <a:t>Directly</a:t>
            </a:r>
            <a:r>
              <a:rPr dirty="0" sz="550" spc="5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550">
                <a:solidFill>
                  <a:srgbClr val="231F20"/>
                </a:solidFill>
                <a:latin typeface="Times New Roman"/>
                <a:cs typeface="Times New Roman"/>
              </a:rPr>
              <a:t>dating</a:t>
            </a:r>
            <a:r>
              <a:rPr dirty="0" sz="550" spc="5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550">
                <a:solidFill>
                  <a:srgbClr val="231F20"/>
                </a:solidFill>
                <a:latin typeface="Times New Roman"/>
                <a:cs typeface="Times New Roman"/>
              </a:rPr>
              <a:t>geologic</a:t>
            </a:r>
            <a:r>
              <a:rPr dirty="0" sz="550" spc="5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550">
                <a:solidFill>
                  <a:srgbClr val="231F20"/>
                </a:solidFill>
                <a:latin typeface="Times New Roman"/>
                <a:cs typeface="Times New Roman"/>
              </a:rPr>
              <a:t>events:</a:t>
            </a:r>
            <a:r>
              <a:rPr dirty="0" sz="550" spc="5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550">
                <a:solidFill>
                  <a:srgbClr val="231F20"/>
                </a:solidFill>
                <a:latin typeface="Times New Roman"/>
                <a:cs typeface="Times New Roman"/>
              </a:rPr>
              <a:t>U‐Pb</a:t>
            </a:r>
            <a:r>
              <a:rPr dirty="0" sz="550" spc="5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550">
                <a:solidFill>
                  <a:srgbClr val="231F20"/>
                </a:solidFill>
                <a:latin typeface="Times New Roman"/>
                <a:cs typeface="Times New Roman"/>
              </a:rPr>
              <a:t>dating</a:t>
            </a:r>
            <a:r>
              <a:rPr dirty="0" sz="550" spc="5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550">
                <a:solidFill>
                  <a:srgbClr val="231F20"/>
                </a:solidFill>
                <a:latin typeface="Times New Roman"/>
                <a:cs typeface="Times New Roman"/>
              </a:rPr>
              <a:t>of</a:t>
            </a:r>
            <a:r>
              <a:rPr dirty="0" sz="550" spc="5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550">
                <a:solidFill>
                  <a:srgbClr val="231F20"/>
                </a:solidFill>
                <a:latin typeface="Times New Roman"/>
                <a:cs typeface="Times New Roman"/>
              </a:rPr>
              <a:t>carbonates.</a:t>
            </a:r>
            <a:r>
              <a:rPr dirty="0" sz="550" spc="5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550">
                <a:solidFill>
                  <a:srgbClr val="231F20"/>
                </a:solidFill>
                <a:latin typeface="Times New Roman"/>
                <a:cs typeface="Times New Roman"/>
              </a:rPr>
              <a:t>Reviews</a:t>
            </a:r>
            <a:r>
              <a:rPr dirty="0" sz="550" spc="5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550">
                <a:solidFill>
                  <a:srgbClr val="231F20"/>
                </a:solidFill>
                <a:latin typeface="Times New Roman"/>
                <a:cs typeface="Times New Roman"/>
              </a:rPr>
              <a:t>of</a:t>
            </a:r>
            <a:r>
              <a:rPr dirty="0" sz="550" spc="5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550">
                <a:solidFill>
                  <a:srgbClr val="231F20"/>
                </a:solidFill>
                <a:latin typeface="Times New Roman"/>
                <a:cs typeface="Times New Roman"/>
              </a:rPr>
              <a:t>Geophysics,</a:t>
            </a:r>
            <a:r>
              <a:rPr dirty="0" sz="550" spc="5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550" spc="-10">
                <a:solidFill>
                  <a:srgbClr val="231F20"/>
                </a:solidFill>
                <a:latin typeface="Times New Roman"/>
                <a:cs typeface="Times New Roman"/>
              </a:rPr>
              <a:t>47(3).</a:t>
            </a:r>
            <a:endParaRPr sz="550">
              <a:latin typeface="Times New Roman"/>
              <a:cs typeface="Times New Roman"/>
            </a:endParaRPr>
          </a:p>
          <a:p>
            <a:pPr marL="200025" marR="40005">
              <a:lnSpc>
                <a:spcPct val="104700"/>
              </a:lnSpc>
            </a:pPr>
            <a:r>
              <a:rPr dirty="0" sz="550">
                <a:solidFill>
                  <a:srgbClr val="231F20"/>
                </a:solidFill>
                <a:latin typeface="Times New Roman"/>
                <a:cs typeface="Times New Roman"/>
              </a:rPr>
              <a:t>Roberts,</a:t>
            </a:r>
            <a:r>
              <a:rPr dirty="0" sz="550" spc="7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550">
                <a:solidFill>
                  <a:srgbClr val="231F20"/>
                </a:solidFill>
                <a:latin typeface="Times New Roman"/>
                <a:cs typeface="Times New Roman"/>
              </a:rPr>
              <a:t>N.M.</a:t>
            </a:r>
            <a:r>
              <a:rPr dirty="0" sz="550" spc="7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550">
                <a:solidFill>
                  <a:srgbClr val="231F20"/>
                </a:solidFill>
                <a:latin typeface="Times New Roman"/>
                <a:cs typeface="Times New Roman"/>
              </a:rPr>
              <a:t>et</a:t>
            </a:r>
            <a:r>
              <a:rPr dirty="0" sz="550" spc="7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550">
                <a:solidFill>
                  <a:srgbClr val="231F20"/>
                </a:solidFill>
                <a:latin typeface="Times New Roman"/>
                <a:cs typeface="Times New Roman"/>
              </a:rPr>
              <a:t>al.,</a:t>
            </a:r>
            <a:r>
              <a:rPr dirty="0" sz="550" spc="8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550">
                <a:solidFill>
                  <a:srgbClr val="231F20"/>
                </a:solidFill>
                <a:latin typeface="Times New Roman"/>
                <a:cs typeface="Times New Roman"/>
              </a:rPr>
              <a:t>2020.</a:t>
            </a:r>
            <a:r>
              <a:rPr dirty="0" sz="550" spc="7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550">
                <a:solidFill>
                  <a:srgbClr val="231F20"/>
                </a:solidFill>
                <a:latin typeface="Times New Roman"/>
                <a:cs typeface="Times New Roman"/>
              </a:rPr>
              <a:t>Laser</a:t>
            </a:r>
            <a:r>
              <a:rPr dirty="0" sz="550" spc="7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550">
                <a:solidFill>
                  <a:srgbClr val="231F20"/>
                </a:solidFill>
                <a:latin typeface="Times New Roman"/>
                <a:cs typeface="Times New Roman"/>
              </a:rPr>
              <a:t>ablation</a:t>
            </a:r>
            <a:r>
              <a:rPr dirty="0" sz="550" spc="7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550">
                <a:solidFill>
                  <a:srgbClr val="231F20"/>
                </a:solidFill>
                <a:latin typeface="Times New Roman"/>
                <a:cs typeface="Times New Roman"/>
              </a:rPr>
              <a:t>inductively</a:t>
            </a:r>
            <a:r>
              <a:rPr dirty="0" sz="550" spc="8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550">
                <a:solidFill>
                  <a:srgbClr val="231F20"/>
                </a:solidFill>
                <a:latin typeface="Times New Roman"/>
                <a:cs typeface="Times New Roman"/>
              </a:rPr>
              <a:t>coupled</a:t>
            </a:r>
            <a:r>
              <a:rPr dirty="0" sz="550" spc="7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550">
                <a:solidFill>
                  <a:srgbClr val="231F20"/>
                </a:solidFill>
                <a:latin typeface="Times New Roman"/>
                <a:cs typeface="Times New Roman"/>
              </a:rPr>
              <a:t>plasma</a:t>
            </a:r>
            <a:r>
              <a:rPr dirty="0" sz="550" spc="7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550">
                <a:solidFill>
                  <a:srgbClr val="231F20"/>
                </a:solidFill>
                <a:latin typeface="Times New Roman"/>
                <a:cs typeface="Times New Roman"/>
              </a:rPr>
              <a:t>mass</a:t>
            </a:r>
            <a:r>
              <a:rPr dirty="0" sz="550" spc="8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550">
                <a:solidFill>
                  <a:srgbClr val="231F20"/>
                </a:solidFill>
                <a:latin typeface="Times New Roman"/>
                <a:cs typeface="Times New Roman"/>
              </a:rPr>
              <a:t>spectrometry</a:t>
            </a:r>
            <a:r>
              <a:rPr dirty="0" sz="550" spc="7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550">
                <a:solidFill>
                  <a:srgbClr val="231F20"/>
                </a:solidFill>
                <a:latin typeface="Times New Roman"/>
                <a:cs typeface="Times New Roman"/>
              </a:rPr>
              <a:t>(LA-ICP-MS)</a:t>
            </a:r>
            <a:r>
              <a:rPr dirty="0" sz="550" spc="7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550">
                <a:solidFill>
                  <a:srgbClr val="231F20"/>
                </a:solidFill>
                <a:latin typeface="Times New Roman"/>
                <a:cs typeface="Times New Roman"/>
              </a:rPr>
              <a:t>U-Pb</a:t>
            </a:r>
            <a:r>
              <a:rPr dirty="0" sz="550" spc="7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550">
                <a:solidFill>
                  <a:srgbClr val="231F20"/>
                </a:solidFill>
                <a:latin typeface="Times New Roman"/>
                <a:cs typeface="Times New Roman"/>
              </a:rPr>
              <a:t>carbonate</a:t>
            </a:r>
            <a:r>
              <a:rPr dirty="0" sz="550" spc="8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550">
                <a:solidFill>
                  <a:srgbClr val="231F20"/>
                </a:solidFill>
                <a:latin typeface="Times New Roman"/>
                <a:cs typeface="Times New Roman"/>
              </a:rPr>
              <a:t>geochronology:</a:t>
            </a:r>
            <a:r>
              <a:rPr dirty="0" sz="550" spc="7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550">
                <a:solidFill>
                  <a:srgbClr val="231F20"/>
                </a:solidFill>
                <a:latin typeface="Times New Roman"/>
                <a:cs typeface="Times New Roman"/>
              </a:rPr>
              <a:t>strategies,</a:t>
            </a:r>
            <a:r>
              <a:rPr dirty="0" sz="550" spc="7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550">
                <a:solidFill>
                  <a:srgbClr val="231F20"/>
                </a:solidFill>
                <a:latin typeface="Times New Roman"/>
                <a:cs typeface="Times New Roman"/>
              </a:rPr>
              <a:t>progress,</a:t>
            </a:r>
            <a:r>
              <a:rPr dirty="0" sz="550" spc="8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550">
                <a:solidFill>
                  <a:srgbClr val="231F20"/>
                </a:solidFill>
                <a:latin typeface="Times New Roman"/>
                <a:cs typeface="Times New Roman"/>
              </a:rPr>
              <a:t>and</a:t>
            </a:r>
            <a:r>
              <a:rPr dirty="0" sz="550" spc="7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550">
                <a:solidFill>
                  <a:srgbClr val="231F20"/>
                </a:solidFill>
                <a:latin typeface="Times New Roman"/>
                <a:cs typeface="Times New Roman"/>
              </a:rPr>
              <a:t>limitations.</a:t>
            </a:r>
            <a:r>
              <a:rPr dirty="0" sz="550" spc="7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550">
                <a:solidFill>
                  <a:srgbClr val="231F20"/>
                </a:solidFill>
                <a:latin typeface="Times New Roman"/>
                <a:cs typeface="Times New Roman"/>
              </a:rPr>
              <a:t>Geochronology,</a:t>
            </a:r>
            <a:r>
              <a:rPr dirty="0" sz="550" spc="7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550">
                <a:solidFill>
                  <a:srgbClr val="231F20"/>
                </a:solidFill>
                <a:latin typeface="Times New Roman"/>
                <a:cs typeface="Times New Roman"/>
              </a:rPr>
              <a:t>2(1):</a:t>
            </a:r>
            <a:r>
              <a:rPr dirty="0" sz="550" spc="8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550">
                <a:solidFill>
                  <a:srgbClr val="231F20"/>
                </a:solidFill>
                <a:latin typeface="Times New Roman"/>
                <a:cs typeface="Times New Roman"/>
              </a:rPr>
              <a:t>33-</a:t>
            </a:r>
            <a:r>
              <a:rPr dirty="0" sz="550" spc="-25">
                <a:solidFill>
                  <a:srgbClr val="231F20"/>
                </a:solidFill>
                <a:latin typeface="Times New Roman"/>
                <a:cs typeface="Times New Roman"/>
              </a:rPr>
              <a:t>61.</a:t>
            </a:r>
            <a:r>
              <a:rPr dirty="0" sz="550" spc="5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550">
                <a:solidFill>
                  <a:srgbClr val="231F20"/>
                </a:solidFill>
                <a:latin typeface="Times New Roman"/>
                <a:cs typeface="Times New Roman"/>
              </a:rPr>
              <a:t>Washburn,</a:t>
            </a:r>
            <a:r>
              <a:rPr dirty="0" sz="550" spc="-2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550">
                <a:solidFill>
                  <a:srgbClr val="231F20"/>
                </a:solidFill>
                <a:latin typeface="Times New Roman"/>
                <a:cs typeface="Times New Roman"/>
              </a:rPr>
              <a:t>A.M.,</a:t>
            </a:r>
            <a:r>
              <a:rPr dirty="0" sz="550" spc="2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550">
                <a:solidFill>
                  <a:srgbClr val="231F20"/>
                </a:solidFill>
                <a:latin typeface="Times New Roman"/>
                <a:cs typeface="Times New Roman"/>
              </a:rPr>
              <a:t>Sylvester,</a:t>
            </a:r>
            <a:r>
              <a:rPr dirty="0" sz="550" spc="3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550" spc="-10">
                <a:solidFill>
                  <a:srgbClr val="231F20"/>
                </a:solidFill>
                <a:latin typeface="Times New Roman"/>
                <a:cs typeface="Times New Roman"/>
              </a:rPr>
              <a:t>P.J.,</a:t>
            </a:r>
            <a:r>
              <a:rPr dirty="0" sz="550" spc="2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550">
                <a:solidFill>
                  <a:srgbClr val="231F20"/>
                </a:solidFill>
                <a:latin typeface="Times New Roman"/>
                <a:cs typeface="Times New Roman"/>
              </a:rPr>
              <a:t>Poros,</a:t>
            </a:r>
            <a:r>
              <a:rPr dirty="0" sz="550" spc="2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550">
                <a:solidFill>
                  <a:srgbClr val="231F20"/>
                </a:solidFill>
                <a:latin typeface="Times New Roman"/>
                <a:cs typeface="Times New Roman"/>
              </a:rPr>
              <a:t>Z.,</a:t>
            </a:r>
            <a:r>
              <a:rPr dirty="0" sz="550" spc="2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550">
                <a:solidFill>
                  <a:srgbClr val="231F20"/>
                </a:solidFill>
                <a:latin typeface="Times New Roman"/>
                <a:cs typeface="Times New Roman"/>
              </a:rPr>
              <a:t>Snell,</a:t>
            </a:r>
            <a:r>
              <a:rPr dirty="0" sz="550" spc="2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550">
                <a:solidFill>
                  <a:srgbClr val="231F20"/>
                </a:solidFill>
                <a:latin typeface="Times New Roman"/>
                <a:cs typeface="Times New Roman"/>
              </a:rPr>
              <a:t>K.E.,</a:t>
            </a:r>
            <a:r>
              <a:rPr dirty="0" sz="550" spc="2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550">
                <a:solidFill>
                  <a:srgbClr val="231F20"/>
                </a:solidFill>
                <a:latin typeface="Times New Roman"/>
                <a:cs typeface="Times New Roman"/>
              </a:rPr>
              <a:t>2024a.</a:t>
            </a:r>
            <a:r>
              <a:rPr dirty="0" sz="550" spc="1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550">
                <a:solidFill>
                  <a:srgbClr val="231F20"/>
                </a:solidFill>
                <a:latin typeface="Times New Roman"/>
                <a:cs typeface="Times New Roman"/>
              </a:rPr>
              <a:t>Thermal</a:t>
            </a:r>
            <a:r>
              <a:rPr dirty="0" sz="550" spc="2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550">
                <a:solidFill>
                  <a:srgbClr val="231F20"/>
                </a:solidFill>
                <a:latin typeface="Times New Roman"/>
                <a:cs typeface="Times New Roman"/>
              </a:rPr>
              <a:t>maximum</a:t>
            </a:r>
            <a:r>
              <a:rPr dirty="0" sz="550" spc="2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550">
                <a:solidFill>
                  <a:srgbClr val="231F20"/>
                </a:solidFill>
                <a:latin typeface="Times New Roman"/>
                <a:cs typeface="Times New Roman"/>
              </a:rPr>
              <a:t>and</a:t>
            </a:r>
            <a:r>
              <a:rPr dirty="0" sz="550" spc="2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550">
                <a:solidFill>
                  <a:srgbClr val="231F20"/>
                </a:solidFill>
                <a:latin typeface="Times New Roman"/>
                <a:cs typeface="Times New Roman"/>
              </a:rPr>
              <a:t>overpressure</a:t>
            </a:r>
            <a:r>
              <a:rPr dirty="0" sz="550" spc="2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550">
                <a:solidFill>
                  <a:srgbClr val="231F20"/>
                </a:solidFill>
                <a:latin typeface="Times New Roman"/>
                <a:cs typeface="Times New Roman"/>
              </a:rPr>
              <a:t>of</a:t>
            </a:r>
            <a:r>
              <a:rPr dirty="0" sz="550" spc="2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550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dirty="0" sz="550" spc="1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550">
                <a:solidFill>
                  <a:srgbClr val="231F20"/>
                </a:solidFill>
                <a:latin typeface="Times New Roman"/>
                <a:cs typeface="Times New Roman"/>
              </a:rPr>
              <a:t>Wolfcamp</a:t>
            </a:r>
            <a:r>
              <a:rPr dirty="0" sz="550" spc="2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550">
                <a:solidFill>
                  <a:srgbClr val="231F20"/>
                </a:solidFill>
                <a:latin typeface="Times New Roman"/>
                <a:cs typeface="Times New Roman"/>
              </a:rPr>
              <a:t>Formation</a:t>
            </a:r>
            <a:r>
              <a:rPr dirty="0" sz="550" spc="2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550">
                <a:solidFill>
                  <a:srgbClr val="231F20"/>
                </a:solidFill>
                <a:latin typeface="Times New Roman"/>
                <a:cs typeface="Times New Roman"/>
              </a:rPr>
              <a:t>in</a:t>
            </a:r>
            <a:r>
              <a:rPr dirty="0" sz="550" spc="2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550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dirty="0" sz="550" spc="2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550">
                <a:solidFill>
                  <a:srgbClr val="231F20"/>
                </a:solidFill>
                <a:latin typeface="Times New Roman"/>
                <a:cs typeface="Times New Roman"/>
              </a:rPr>
              <a:t>Delaware</a:t>
            </a:r>
            <a:r>
              <a:rPr dirty="0" sz="550" spc="2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550">
                <a:solidFill>
                  <a:srgbClr val="231F20"/>
                </a:solidFill>
                <a:latin typeface="Times New Roman"/>
                <a:cs typeface="Times New Roman"/>
              </a:rPr>
              <a:t>Basin</a:t>
            </a:r>
            <a:r>
              <a:rPr dirty="0" sz="550" spc="2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550">
                <a:solidFill>
                  <a:srgbClr val="231F20"/>
                </a:solidFill>
                <a:latin typeface="Times New Roman"/>
                <a:cs typeface="Times New Roman"/>
              </a:rPr>
              <a:t>of</a:t>
            </a:r>
            <a:r>
              <a:rPr dirty="0" sz="550" spc="1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550">
                <a:solidFill>
                  <a:srgbClr val="231F20"/>
                </a:solidFill>
                <a:latin typeface="Times New Roman"/>
                <a:cs typeface="Times New Roman"/>
              </a:rPr>
              <a:t>Texas</a:t>
            </a:r>
            <a:r>
              <a:rPr dirty="0" sz="550" spc="2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550">
                <a:solidFill>
                  <a:srgbClr val="231F20"/>
                </a:solidFill>
                <a:latin typeface="Times New Roman"/>
                <a:cs typeface="Times New Roman"/>
              </a:rPr>
              <a:t>and</a:t>
            </a:r>
            <a:r>
              <a:rPr dirty="0" sz="550" spc="2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550">
                <a:solidFill>
                  <a:srgbClr val="231F20"/>
                </a:solidFill>
                <a:latin typeface="Times New Roman"/>
                <a:cs typeface="Times New Roman"/>
              </a:rPr>
              <a:t>New</a:t>
            </a:r>
            <a:r>
              <a:rPr dirty="0" sz="550" spc="2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550">
                <a:solidFill>
                  <a:srgbClr val="231F20"/>
                </a:solidFill>
                <a:latin typeface="Times New Roman"/>
                <a:cs typeface="Times New Roman"/>
              </a:rPr>
              <a:t>Mexico</a:t>
            </a:r>
            <a:r>
              <a:rPr dirty="0" sz="550" spc="2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550">
                <a:solidFill>
                  <a:srgbClr val="231F20"/>
                </a:solidFill>
                <a:latin typeface="Times New Roman"/>
                <a:cs typeface="Times New Roman"/>
              </a:rPr>
              <a:t>through</a:t>
            </a:r>
            <a:r>
              <a:rPr dirty="0" sz="550" spc="2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550">
                <a:solidFill>
                  <a:srgbClr val="231F20"/>
                </a:solidFill>
                <a:latin typeface="Times New Roman"/>
                <a:cs typeface="Times New Roman"/>
              </a:rPr>
              <a:t>age</a:t>
            </a:r>
            <a:r>
              <a:rPr dirty="0" sz="550" spc="2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550">
                <a:solidFill>
                  <a:srgbClr val="231F20"/>
                </a:solidFill>
                <a:latin typeface="Times New Roman"/>
                <a:cs typeface="Times New Roman"/>
              </a:rPr>
              <a:t>and</a:t>
            </a:r>
            <a:r>
              <a:rPr dirty="0" sz="550" spc="2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550" spc="-10">
                <a:solidFill>
                  <a:srgbClr val="231F20"/>
                </a:solidFill>
                <a:latin typeface="Times New Roman"/>
                <a:cs typeface="Times New Roman"/>
              </a:rPr>
              <a:t>tempera-</a:t>
            </a:r>
            <a:endParaRPr sz="550">
              <a:latin typeface="Times New Roman"/>
              <a:cs typeface="Times New Roman"/>
            </a:endParaRPr>
          </a:p>
          <a:p>
            <a:pPr marL="97155">
              <a:lnSpc>
                <a:spcPct val="100000"/>
              </a:lnSpc>
              <a:spcBef>
                <a:spcPts val="30"/>
              </a:spcBef>
            </a:pPr>
            <a:r>
              <a:rPr dirty="0" sz="550">
                <a:solidFill>
                  <a:srgbClr val="231F20"/>
                </a:solidFill>
                <a:latin typeface="Times New Roman"/>
                <a:cs typeface="Times New Roman"/>
              </a:rPr>
              <a:t>ture</a:t>
            </a:r>
            <a:r>
              <a:rPr dirty="0" sz="550" spc="5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550">
                <a:solidFill>
                  <a:srgbClr val="231F20"/>
                </a:solidFill>
                <a:latin typeface="Times New Roman"/>
                <a:cs typeface="Times New Roman"/>
              </a:rPr>
              <a:t>of</a:t>
            </a:r>
            <a:r>
              <a:rPr dirty="0" sz="550" spc="5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550">
                <a:solidFill>
                  <a:srgbClr val="231F20"/>
                </a:solidFill>
                <a:latin typeface="Times New Roman"/>
                <a:cs typeface="Times New Roman"/>
              </a:rPr>
              <a:t>beef</a:t>
            </a:r>
            <a:r>
              <a:rPr dirty="0" sz="550" spc="5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550">
                <a:solidFill>
                  <a:srgbClr val="231F20"/>
                </a:solidFill>
                <a:latin typeface="Times New Roman"/>
                <a:cs typeface="Times New Roman"/>
              </a:rPr>
              <a:t>calcite</a:t>
            </a:r>
            <a:r>
              <a:rPr dirty="0" sz="550" spc="5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550">
                <a:solidFill>
                  <a:srgbClr val="231F20"/>
                </a:solidFill>
                <a:latin typeface="Times New Roman"/>
                <a:cs typeface="Times New Roman"/>
              </a:rPr>
              <a:t>veins.</a:t>
            </a:r>
            <a:r>
              <a:rPr dirty="0" sz="550" spc="1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550">
                <a:solidFill>
                  <a:srgbClr val="231F20"/>
                </a:solidFill>
                <a:latin typeface="Times New Roman"/>
                <a:cs typeface="Times New Roman"/>
              </a:rPr>
              <a:t>AAPG</a:t>
            </a:r>
            <a:r>
              <a:rPr dirty="0" sz="550" spc="5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550">
                <a:solidFill>
                  <a:srgbClr val="231F20"/>
                </a:solidFill>
                <a:latin typeface="Times New Roman"/>
                <a:cs typeface="Times New Roman"/>
              </a:rPr>
              <a:t>Bulletin:</a:t>
            </a:r>
            <a:r>
              <a:rPr dirty="0" sz="550" spc="5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550">
                <a:solidFill>
                  <a:srgbClr val="231F20"/>
                </a:solidFill>
                <a:latin typeface="Times New Roman"/>
                <a:cs typeface="Times New Roman"/>
              </a:rPr>
              <a:t>1-</a:t>
            </a:r>
            <a:r>
              <a:rPr dirty="0" sz="550" spc="-25">
                <a:solidFill>
                  <a:srgbClr val="231F20"/>
                </a:solidFill>
                <a:latin typeface="Times New Roman"/>
                <a:cs typeface="Times New Roman"/>
              </a:rPr>
              <a:t>20.</a:t>
            </a:r>
            <a:endParaRPr sz="550">
              <a:latin typeface="Times New Roman"/>
              <a:cs typeface="Times New Roman"/>
            </a:endParaRPr>
          </a:p>
          <a:p>
            <a:pPr marL="200025">
              <a:lnSpc>
                <a:spcPct val="100000"/>
              </a:lnSpc>
              <a:spcBef>
                <a:spcPts val="30"/>
              </a:spcBef>
            </a:pPr>
            <a:r>
              <a:rPr dirty="0" sz="550">
                <a:solidFill>
                  <a:srgbClr val="231F20"/>
                </a:solidFill>
                <a:latin typeface="Times New Roman"/>
                <a:cs typeface="Times New Roman"/>
              </a:rPr>
              <a:t>Washburn,</a:t>
            </a:r>
            <a:r>
              <a:rPr dirty="0" sz="550" spc="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550">
                <a:solidFill>
                  <a:srgbClr val="231F20"/>
                </a:solidFill>
                <a:latin typeface="Times New Roman"/>
                <a:cs typeface="Times New Roman"/>
              </a:rPr>
              <a:t>A.M.,</a:t>
            </a:r>
            <a:r>
              <a:rPr dirty="0" sz="550" spc="5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550">
                <a:solidFill>
                  <a:srgbClr val="231F20"/>
                </a:solidFill>
                <a:latin typeface="Times New Roman"/>
                <a:cs typeface="Times New Roman"/>
              </a:rPr>
              <a:t>Sylvester,</a:t>
            </a:r>
            <a:r>
              <a:rPr dirty="0" sz="550" spc="5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550">
                <a:solidFill>
                  <a:srgbClr val="231F20"/>
                </a:solidFill>
                <a:latin typeface="Times New Roman"/>
                <a:cs typeface="Times New Roman"/>
              </a:rPr>
              <a:t>P.J.,</a:t>
            </a:r>
            <a:r>
              <a:rPr dirty="0" sz="550" spc="5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550">
                <a:solidFill>
                  <a:srgbClr val="231F20"/>
                </a:solidFill>
                <a:latin typeface="Times New Roman"/>
                <a:cs typeface="Times New Roman"/>
              </a:rPr>
              <a:t>Snell,</a:t>
            </a:r>
            <a:r>
              <a:rPr dirty="0" sz="550" spc="5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550">
                <a:solidFill>
                  <a:srgbClr val="231F20"/>
                </a:solidFill>
                <a:latin typeface="Times New Roman"/>
                <a:cs typeface="Times New Roman"/>
              </a:rPr>
              <a:t>K.E.,</a:t>
            </a:r>
            <a:r>
              <a:rPr dirty="0" sz="550" spc="5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550">
                <a:solidFill>
                  <a:srgbClr val="231F20"/>
                </a:solidFill>
                <a:latin typeface="Times New Roman"/>
                <a:cs typeface="Times New Roman"/>
              </a:rPr>
              <a:t>2024b.</a:t>
            </a:r>
            <a:r>
              <a:rPr dirty="0" sz="550" spc="1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550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dirty="0" sz="550" spc="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550">
                <a:solidFill>
                  <a:srgbClr val="231F20"/>
                </a:solidFill>
                <a:latin typeface="Times New Roman"/>
                <a:cs typeface="Times New Roman"/>
              </a:rPr>
              <a:t>record</a:t>
            </a:r>
            <a:r>
              <a:rPr dirty="0" sz="550" spc="5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550">
                <a:solidFill>
                  <a:srgbClr val="231F20"/>
                </a:solidFill>
                <a:latin typeface="Times New Roman"/>
                <a:cs typeface="Times New Roman"/>
              </a:rPr>
              <a:t>of</a:t>
            </a:r>
            <a:r>
              <a:rPr dirty="0" sz="550" spc="5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550">
                <a:solidFill>
                  <a:srgbClr val="231F20"/>
                </a:solidFill>
                <a:latin typeface="Times New Roman"/>
                <a:cs typeface="Times New Roman"/>
              </a:rPr>
              <a:t>overpressure</a:t>
            </a:r>
            <a:r>
              <a:rPr dirty="0" sz="550" spc="5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550">
                <a:solidFill>
                  <a:srgbClr val="231F20"/>
                </a:solidFill>
                <a:latin typeface="Times New Roman"/>
                <a:cs typeface="Times New Roman"/>
              </a:rPr>
              <a:t>and</a:t>
            </a:r>
            <a:r>
              <a:rPr dirty="0" sz="550" spc="5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550">
                <a:solidFill>
                  <a:srgbClr val="231F20"/>
                </a:solidFill>
                <a:latin typeface="Times New Roman"/>
                <a:cs typeface="Times New Roman"/>
              </a:rPr>
              <a:t>Sevier</a:t>
            </a:r>
            <a:r>
              <a:rPr dirty="0" sz="550" spc="5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550">
                <a:solidFill>
                  <a:srgbClr val="231F20"/>
                </a:solidFill>
                <a:latin typeface="Times New Roman"/>
                <a:cs typeface="Times New Roman"/>
              </a:rPr>
              <a:t>tectonics</a:t>
            </a:r>
            <a:r>
              <a:rPr dirty="0" sz="550" spc="5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550">
                <a:solidFill>
                  <a:srgbClr val="231F20"/>
                </a:solidFill>
                <a:latin typeface="Times New Roman"/>
                <a:cs typeface="Times New Roman"/>
              </a:rPr>
              <a:t>within</a:t>
            </a:r>
            <a:r>
              <a:rPr dirty="0" sz="550" spc="5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550">
                <a:solidFill>
                  <a:srgbClr val="231F20"/>
                </a:solidFill>
                <a:latin typeface="Times New Roman"/>
                <a:cs typeface="Times New Roman"/>
              </a:rPr>
              <a:t>beef</a:t>
            </a:r>
            <a:r>
              <a:rPr dirty="0" sz="550" spc="5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550">
                <a:solidFill>
                  <a:srgbClr val="231F20"/>
                </a:solidFill>
                <a:latin typeface="Times New Roman"/>
                <a:cs typeface="Times New Roman"/>
              </a:rPr>
              <a:t>calcite</a:t>
            </a:r>
            <a:r>
              <a:rPr dirty="0" sz="550" spc="5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550">
                <a:solidFill>
                  <a:srgbClr val="231F20"/>
                </a:solidFill>
                <a:latin typeface="Times New Roman"/>
                <a:cs typeface="Times New Roman"/>
              </a:rPr>
              <a:t>of</a:t>
            </a:r>
            <a:r>
              <a:rPr dirty="0" sz="550" spc="5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550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dirty="0" sz="550" spc="5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550">
                <a:solidFill>
                  <a:srgbClr val="231F20"/>
                </a:solidFill>
                <a:latin typeface="Times New Roman"/>
                <a:cs typeface="Times New Roman"/>
              </a:rPr>
              <a:t>Heath</a:t>
            </a:r>
            <a:r>
              <a:rPr dirty="0" sz="550" spc="5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550">
                <a:solidFill>
                  <a:srgbClr val="231F20"/>
                </a:solidFill>
                <a:latin typeface="Times New Roman"/>
                <a:cs typeface="Times New Roman"/>
              </a:rPr>
              <a:t>Formation,</a:t>
            </a:r>
            <a:r>
              <a:rPr dirty="0" sz="550" spc="5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550">
                <a:solidFill>
                  <a:srgbClr val="231F20"/>
                </a:solidFill>
                <a:latin typeface="Times New Roman"/>
                <a:cs typeface="Times New Roman"/>
              </a:rPr>
              <a:t>Central</a:t>
            </a:r>
            <a:r>
              <a:rPr dirty="0" sz="550" spc="5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550">
                <a:solidFill>
                  <a:srgbClr val="231F20"/>
                </a:solidFill>
                <a:latin typeface="Times New Roman"/>
                <a:cs typeface="Times New Roman"/>
              </a:rPr>
              <a:t>Montana</a:t>
            </a:r>
            <a:r>
              <a:rPr dirty="0" sz="550" spc="3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550">
                <a:solidFill>
                  <a:srgbClr val="231F20"/>
                </a:solidFill>
                <a:latin typeface="Times New Roman"/>
                <a:cs typeface="Times New Roman"/>
              </a:rPr>
              <a:t>Trough.</a:t>
            </a:r>
            <a:r>
              <a:rPr dirty="0" sz="550" spc="5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550">
                <a:solidFill>
                  <a:srgbClr val="231F20"/>
                </a:solidFill>
                <a:latin typeface="Times New Roman"/>
                <a:cs typeface="Times New Roman"/>
              </a:rPr>
              <a:t>Geochemistry,</a:t>
            </a:r>
            <a:r>
              <a:rPr dirty="0" sz="550" spc="5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550">
                <a:solidFill>
                  <a:srgbClr val="231F20"/>
                </a:solidFill>
                <a:latin typeface="Times New Roman"/>
                <a:cs typeface="Times New Roman"/>
              </a:rPr>
              <a:t>84(1):</a:t>
            </a:r>
            <a:r>
              <a:rPr dirty="0" sz="550" spc="5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550" spc="-10">
                <a:solidFill>
                  <a:srgbClr val="231F20"/>
                </a:solidFill>
                <a:latin typeface="Times New Roman"/>
                <a:cs typeface="Times New Roman"/>
              </a:rPr>
              <a:t>126073.</a:t>
            </a:r>
            <a:endParaRPr sz="5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2024_GSA_Geochronology_Final</dc:title>
  <dcterms:created xsi:type="dcterms:W3CDTF">2024-10-25T12:29:05Z</dcterms:created>
  <dcterms:modified xsi:type="dcterms:W3CDTF">2024-10-25T12:29:05Z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2024-09-16T00:00:00Z</vt:filetime>
  </property>
  <property fmtid="{D5CDD505-2E9C-101B-9397-08002B2CF9AE}" pid="3" name="Creator">
    <vt:lpwstr>Adobe Illustrator 28.6 (Windows)</vt:lpwstr>
  </property>
  <property fmtid="{D5CDD505-2E9C-101B-9397-08002B2CF9AE}" pid="4" name="LastSaved">
    <vt:filetime>2024-10-25T00:00:00Z</vt:filetime>
  </property>
  <property fmtid="{D5CDD505-2E9C-101B-9397-08002B2CF9AE}" pid="5" name="Producer">
    <vt:lpwstr>Adobe PDF library 17.00</vt:lpwstr>
  </property>
</Properties>
</file>