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icksand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9" userDrawn="1">
          <p15:clr>
            <a:srgbClr val="000000"/>
          </p15:clr>
        </p15:guide>
        <p15:guide id="2" pos="2025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1" autoAdjust="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>
        <p:guide orient="horz" pos="1519"/>
        <p:guide pos="20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25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21469" y="193105"/>
            <a:ext cx="57864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623506" y="-176859"/>
            <a:ext cx="3182400" cy="5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514350" lvl="1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771525" lvl="2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028700" lvl="3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1285875" lvl="4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1543050" lvl="5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1800225" lvl="6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2057400" lvl="7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2314575" lvl="8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327356" y="1527055"/>
            <a:ext cx="41145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80541" y="134005"/>
            <a:ext cx="4114500" cy="4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514350" lvl="1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771525" lvl="2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028700" lvl="3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1285875" lvl="4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1543050" lvl="5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1800225" lvl="6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2057400" lvl="7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2314575" lvl="8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82203" y="1497955"/>
            <a:ext cx="54651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4406" y="2732484"/>
            <a:ext cx="45006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lvl="0" algn="ctr"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21469" y="193105"/>
            <a:ext cx="57864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21469" y="1125141"/>
            <a:ext cx="57864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514350" lvl="1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marL="771525" lvl="2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028700" lvl="3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1285875" lvl="4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marL="1543050" lvl="5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1800225" lvl="6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2057400" lvl="7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2314575" lvl="8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07876" y="3098602"/>
            <a:ext cx="54651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146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07876" y="2043783"/>
            <a:ext cx="5465100" cy="10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b" anchorCtr="0">
            <a:normAutofit/>
          </a:bodyPr>
          <a:lstStyle>
            <a:lvl1pPr marL="257175" lvl="0" indent="-128588" algn="l">
              <a:spcBef>
                <a:spcPts val="169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731">
                <a:solidFill>
                  <a:srgbClr val="888888"/>
                </a:solidFill>
              </a:defRPr>
            </a:lvl1pPr>
            <a:lvl2pPr marL="514350" lvl="1" indent="-128588" algn="l">
              <a:spcBef>
                <a:spcPts val="11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675">
                <a:solidFill>
                  <a:srgbClr val="888888"/>
                </a:solidFill>
              </a:defRPr>
            </a:lvl2pPr>
            <a:lvl3pPr marL="771525" lvl="2" indent="-128588" algn="l">
              <a:spcBef>
                <a:spcPts val="113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563">
                <a:solidFill>
                  <a:srgbClr val="888888"/>
                </a:solidFill>
              </a:defRPr>
            </a:lvl3pPr>
            <a:lvl4pPr marL="1028700" lvl="3" indent="-128588" algn="l">
              <a:spcBef>
                <a:spcPts val="113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506">
                <a:solidFill>
                  <a:srgbClr val="888888"/>
                </a:solidFill>
              </a:defRPr>
            </a:lvl4pPr>
            <a:lvl5pPr marL="1285875" lvl="4" indent="-128588" algn="l">
              <a:spcBef>
                <a:spcPts val="113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506">
                <a:solidFill>
                  <a:srgbClr val="888888"/>
                </a:solidFill>
              </a:defRPr>
            </a:lvl5pPr>
            <a:lvl6pPr marL="1543050" lvl="5" indent="-128588" algn="l">
              <a:spcBef>
                <a:spcPts val="113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506">
                <a:solidFill>
                  <a:srgbClr val="888888"/>
                </a:solidFill>
              </a:defRPr>
            </a:lvl6pPr>
            <a:lvl7pPr marL="1800225" lvl="6" indent="-128588" algn="l">
              <a:spcBef>
                <a:spcPts val="113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506">
                <a:solidFill>
                  <a:srgbClr val="888888"/>
                </a:solidFill>
              </a:defRPr>
            </a:lvl7pPr>
            <a:lvl8pPr marL="2057400" lvl="7" indent="-128588" algn="l">
              <a:spcBef>
                <a:spcPts val="113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506">
                <a:solidFill>
                  <a:srgbClr val="888888"/>
                </a:solidFill>
              </a:defRPr>
            </a:lvl8pPr>
            <a:lvl9pPr marL="2314575" lvl="8" indent="-128588" algn="l">
              <a:spcBef>
                <a:spcPts val="113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50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21469" y="193105"/>
            <a:ext cx="57864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21469" y="1125141"/>
            <a:ext cx="28395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192881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1pPr>
            <a:lvl2pPr marL="514350" lvl="1" indent="-182166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844"/>
            </a:lvl2pPr>
            <a:lvl3pPr marL="771525" lvl="2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731"/>
            </a:lvl3pPr>
            <a:lvl4pPr marL="1028700" lvl="3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675"/>
            </a:lvl4pPr>
            <a:lvl5pPr marL="1285875" lvl="4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675"/>
            </a:lvl5pPr>
            <a:lvl6pPr marL="1543050" lvl="5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6pPr>
            <a:lvl7pPr marL="1800225" lvl="6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7pPr>
            <a:lvl8pPr marL="2057400" lvl="7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8pPr>
            <a:lvl9pPr marL="2314575" lvl="8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268266" y="1125141"/>
            <a:ext cx="28395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192881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1pPr>
            <a:lvl2pPr marL="514350" lvl="1" indent="-182166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844"/>
            </a:lvl2pPr>
            <a:lvl3pPr marL="771525" lvl="2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731"/>
            </a:lvl3pPr>
            <a:lvl4pPr marL="1028700" lvl="3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675"/>
            </a:lvl4pPr>
            <a:lvl5pPr marL="1285875" lvl="4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675"/>
            </a:lvl5pPr>
            <a:lvl6pPr marL="1543050" lvl="5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6pPr>
            <a:lvl7pPr marL="1800225" lvl="6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7pPr>
            <a:lvl8pPr marL="2057400" lvl="7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8pPr>
            <a:lvl9pPr marL="2314575" lvl="8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21469" y="193105"/>
            <a:ext cx="57864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21469" y="1079376"/>
            <a:ext cx="28407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b" anchorCtr="0">
            <a:normAutofit/>
          </a:bodyPr>
          <a:lstStyle>
            <a:lvl1pPr marL="257175" lvl="0" indent="-128588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844" b="1"/>
            </a:lvl1pPr>
            <a:lvl2pPr marL="514350" lvl="1" indent="-128588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731" b="1"/>
            </a:lvl2pPr>
            <a:lvl3pPr marL="771525" lvl="2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 b="1"/>
            </a:lvl3pPr>
            <a:lvl4pPr marL="1028700" lvl="3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4pPr>
            <a:lvl5pPr marL="1285875" lvl="4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5pPr>
            <a:lvl6pPr marL="1543050" lvl="5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6pPr>
            <a:lvl7pPr marL="1800225" lvl="6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7pPr>
            <a:lvl8pPr marL="2057400" lvl="7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8pPr>
            <a:lvl9pPr marL="2314575" lvl="8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21469" y="1529209"/>
            <a:ext cx="2840700" cy="27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182166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844"/>
            </a:lvl1pPr>
            <a:lvl2pPr marL="514350" lvl="1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731"/>
            </a:lvl2pPr>
            <a:lvl3pPr marL="771525" lvl="2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3pPr>
            <a:lvl4pPr marL="1028700" lvl="3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563"/>
            </a:lvl4pPr>
            <a:lvl5pPr marL="1285875" lvl="4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563"/>
            </a:lvl5pPr>
            <a:lvl6pPr marL="1543050" lvl="5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563"/>
            </a:lvl6pPr>
            <a:lvl7pPr marL="1800225" lvl="6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563"/>
            </a:lvl7pPr>
            <a:lvl8pPr marL="2057400" lvl="7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563"/>
            </a:lvl8pPr>
            <a:lvl9pPr marL="2314575" lvl="8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563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266033" y="1079376"/>
            <a:ext cx="2841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b" anchorCtr="0">
            <a:normAutofit/>
          </a:bodyPr>
          <a:lstStyle>
            <a:lvl1pPr marL="257175" lvl="0" indent="-128588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844" b="1"/>
            </a:lvl1pPr>
            <a:lvl2pPr marL="514350" lvl="1" indent="-128588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731" b="1"/>
            </a:lvl2pPr>
            <a:lvl3pPr marL="771525" lvl="2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 b="1"/>
            </a:lvl3pPr>
            <a:lvl4pPr marL="1028700" lvl="3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4pPr>
            <a:lvl5pPr marL="1285875" lvl="4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5pPr>
            <a:lvl6pPr marL="1543050" lvl="5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6pPr>
            <a:lvl7pPr marL="1800225" lvl="6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7pPr>
            <a:lvl8pPr marL="2057400" lvl="7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8pPr>
            <a:lvl9pPr marL="2314575" lvl="8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266033" y="1529209"/>
            <a:ext cx="2841900" cy="27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182166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844"/>
            </a:lvl1pPr>
            <a:lvl2pPr marL="514350" lvl="1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731"/>
            </a:lvl2pPr>
            <a:lvl3pPr marL="771525" lvl="2" indent="-171450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675"/>
            </a:lvl3pPr>
            <a:lvl4pPr marL="1028700" lvl="3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563"/>
            </a:lvl4pPr>
            <a:lvl5pPr marL="1285875" lvl="4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563"/>
            </a:lvl5pPr>
            <a:lvl6pPr marL="1543050" lvl="5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563"/>
            </a:lvl6pPr>
            <a:lvl7pPr marL="1800225" lvl="6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563"/>
            </a:lvl7pPr>
            <a:lvl8pPr marL="2057400" lvl="7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563"/>
            </a:lvl8pPr>
            <a:lvl9pPr marL="2314575" lvl="8" indent="-164306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563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21469" y="193105"/>
            <a:ext cx="57864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21469" y="191988"/>
            <a:ext cx="21153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731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513707" y="191988"/>
            <a:ext cx="3594300" cy="41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203597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181"/>
            </a:lvl1pPr>
            <a:lvl2pPr marL="514350" lvl="1" indent="-192881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013"/>
            </a:lvl2pPr>
            <a:lvl3pPr marL="771525" lvl="2" indent="-182166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844"/>
            </a:lvl3pPr>
            <a:lvl4pPr marL="1028700" lvl="3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731"/>
            </a:lvl4pPr>
            <a:lvl5pPr marL="1285875" lvl="4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731"/>
            </a:lvl5pPr>
            <a:lvl6pPr marL="1543050" lvl="5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731"/>
            </a:lvl6pPr>
            <a:lvl7pPr marL="1800225" lvl="6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731"/>
            </a:lvl7pPr>
            <a:lvl8pPr marL="2057400" lvl="7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731"/>
            </a:lvl8pPr>
            <a:lvl9pPr marL="2314575" lvl="8" indent="-175022" algn="l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73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21469" y="1009055"/>
            <a:ext cx="2115300" cy="3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1pPr>
            <a:lvl2pPr marL="514350" lvl="1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50"/>
            </a:lvl2pPr>
            <a:lvl3pPr marL="771525" lvl="2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3pPr>
            <a:lvl4pPr marL="1028700" lvl="3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4pPr>
            <a:lvl5pPr marL="1285875" lvl="4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5pPr>
            <a:lvl6pPr marL="1543050" lvl="5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6pPr>
            <a:lvl7pPr marL="1800225" lvl="6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7pPr>
            <a:lvl8pPr marL="2057400" lvl="7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8pPr>
            <a:lvl9pPr marL="2314575" lvl="8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260203" y="3375422"/>
            <a:ext cx="38577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731" b="1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260203" y="430857"/>
            <a:ext cx="3857700" cy="28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18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7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260203" y="3773909"/>
            <a:ext cx="38577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257175" lvl="0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1pPr>
            <a:lvl2pPr marL="514350" lvl="1" indent="-128588" algn="l"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450"/>
            </a:lvl2pPr>
            <a:lvl3pPr marL="771525" lvl="2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3pPr>
            <a:lvl4pPr marL="1028700" lvl="3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4pPr>
            <a:lvl5pPr marL="1285875" lvl="4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5pPr>
            <a:lvl6pPr marL="1543050" lvl="5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6pPr>
            <a:lvl7pPr marL="1800225" lvl="6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7pPr>
            <a:lvl8pPr marL="2057400" lvl="7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8pPr>
            <a:lvl9pPr marL="2314575" lvl="8" indent="-128588" algn="l">
              <a:spcBef>
                <a:spcPts val="56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338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1469" y="193105"/>
            <a:ext cx="57864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1469" y="1125141"/>
            <a:ext cx="57864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rmAutofit/>
          </a:bodyPr>
          <a:lstStyle>
            <a:lvl1pPr marL="457200" marR="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2146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196703" y="4469309"/>
            <a:ext cx="20361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607719" y="4469309"/>
            <a:ext cx="15003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pexels.com/photo/photo-of-people-hiking-on-mountain-3381105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jasonvines.photo/hiking-highline-trail-glacier-national-par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opentextbc.ca/physicalgeology2ed/chapter/1-3-what-do-geologists-d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9143999" cy="592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" y="5739792"/>
            <a:ext cx="9144000" cy="11182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-122549" y="3181127"/>
            <a:ext cx="7004116" cy="73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>
              <a:lnSpc>
                <a:spcPct val="140000"/>
              </a:lnSpc>
              <a:buClr>
                <a:schemeClr val="dk1"/>
              </a:buClr>
              <a:buSzPts val="700"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Project Based Learning And Mentoring Program Proposals For Engaging And Attracting Students To Geology</a:t>
            </a:r>
            <a:endParaRPr sz="24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spcBef>
                <a:spcPts val="56"/>
              </a:spcBef>
            </a:pPr>
            <a:endParaRPr sz="1688" b="1" dirty="0">
              <a:solidFill>
                <a:srgbClr val="FFFFFF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309817" y="6117666"/>
            <a:ext cx="5143500" cy="27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163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Prof. Lisa Chaddock, San Diego City College</a:t>
            </a:r>
            <a:endParaRPr sz="50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22548" y="5691698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</a:t>
            </a:r>
            <a:r>
              <a:rPr lang="en-US" sz="281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stanzebla</a:t>
            </a:r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https://www.flickr.com/photos/92823399@N07</a:t>
            </a:r>
            <a:endParaRPr sz="506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42A39-1C80-4AD4-BC56-7819E4019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045" y="4660403"/>
            <a:ext cx="1376407" cy="1152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0998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139680"/>
            <a:ext cx="6858000" cy="57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1333894" y="3164056"/>
            <a:ext cx="6766088" cy="57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92081" rIns="92081" bIns="92081" anchor="ctr" anchorCtr="0"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Project Based Learning OPTIONS</a:t>
            </a:r>
            <a:endParaRPr sz="2000" dirty="0"/>
          </a:p>
        </p:txBody>
      </p:sp>
      <p:sp>
        <p:nvSpPr>
          <p:cNvPr id="144" name="Google Shape;144;p20"/>
          <p:cNvSpPr txBox="1"/>
          <p:nvPr/>
        </p:nvSpPr>
        <p:spPr>
          <a:xfrm>
            <a:off x="2000250" y="5307584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marfis75 - https://www.flickr.com/photos/45409431@N00</a:t>
            </a:r>
            <a:endParaRPr sz="506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29" y="0"/>
            <a:ext cx="88423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644988"/>
            <a:ext cx="6858000" cy="57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1357460" y="3644988"/>
            <a:ext cx="6643540" cy="57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92081" rIns="92081" bIns="92081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Essential Question or Hypothesis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652218" y="6386953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Med </a:t>
            </a:r>
            <a:r>
              <a:rPr lang="en-US" sz="281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Badr</a:t>
            </a:r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1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Chemmaoui</a:t>
            </a:r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https://unsplash.com/@medbadrc?utm_source=haikudeck&amp;utm_medium=referral&amp;utm_campaign=api-credit</a:t>
            </a:r>
            <a:endParaRPr sz="50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8" y="49127"/>
            <a:ext cx="3857624" cy="289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8415" y="1495735"/>
            <a:ext cx="6858000" cy="531313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/>
        </p:nvSpPr>
        <p:spPr>
          <a:xfrm>
            <a:off x="2000250" y="1701107"/>
            <a:ext cx="5143500" cy="56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3375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Explore options</a:t>
            </a:r>
            <a:endParaRPr sz="50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2100741" y="3283894"/>
            <a:ext cx="4942519" cy="257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146" tIns="16566" rIns="33146" bIns="16566" anchor="t" anchorCtr="0">
            <a:normAutofit fontScale="92500" lnSpcReduction="10000"/>
          </a:bodyPr>
          <a:lstStyle/>
          <a:p>
            <a:pPr marL="278606" indent="-255210">
              <a:lnSpc>
                <a:spcPct val="92800"/>
              </a:lnSpc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lang="en-US" sz="2081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Museum, Mineral and Gem club, or other Geoscience focused community group.</a:t>
            </a:r>
            <a:endParaRPr sz="2081" b="1" dirty="0">
              <a:solidFill>
                <a:srgbClr val="FFFFFF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marL="278606" indent="-255210">
              <a:lnSpc>
                <a:spcPct val="92800"/>
              </a:lnSpc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lang="en-US" sz="2081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Scientific research assistant</a:t>
            </a:r>
            <a:endParaRPr sz="2081" b="1" dirty="0">
              <a:solidFill>
                <a:srgbClr val="FFFFFF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marL="278606" indent="-255210">
              <a:lnSpc>
                <a:spcPct val="92800"/>
              </a:lnSpc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lang="en-US" sz="2081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Video, Podcasts, Coding a Game</a:t>
            </a:r>
            <a:endParaRPr sz="50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8606" indent="-255210">
              <a:lnSpc>
                <a:spcPct val="92800"/>
              </a:lnSpc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lang="en-US" sz="2081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 Comic book about geoscience topic</a:t>
            </a:r>
            <a:endParaRPr sz="50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8606" indent="-255210">
              <a:lnSpc>
                <a:spcPct val="92800"/>
              </a:lnSpc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lang="en-US" sz="2081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 Start a club on campus</a:t>
            </a:r>
            <a:endParaRPr sz="50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8606" indent="-255210">
              <a:lnSpc>
                <a:spcPct val="92800"/>
              </a:lnSpc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lang="en-US" sz="2081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 Design an event for the campus and community</a:t>
            </a:r>
            <a:endParaRPr sz="50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8606" indent="-255210">
              <a:lnSpc>
                <a:spcPct val="92800"/>
              </a:lnSpc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lang="en-US" sz="2081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 </a:t>
            </a:r>
            <a:r>
              <a:rPr lang="en-US" sz="2081" b="1" dirty="0">
                <a:solidFill>
                  <a:schemeClr val="lt1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STEAM - </a:t>
            </a:r>
            <a:r>
              <a:rPr lang="en-US" sz="2081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Artwork, songwriting, performance</a:t>
            </a:r>
            <a:endParaRPr sz="50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8606" indent="-255210">
              <a:lnSpc>
                <a:spcPct val="92800"/>
              </a:lnSpc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lang="en-US" sz="2081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 Service learning</a:t>
            </a:r>
            <a:endParaRPr sz="506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306">
              <a:lnSpc>
                <a:spcPct val="92800"/>
              </a:lnSpc>
            </a:pPr>
            <a:endParaRPr sz="506" dirty="0"/>
          </a:p>
        </p:txBody>
      </p:sp>
      <p:sp>
        <p:nvSpPr>
          <p:cNvPr id="169" name="Google Shape;169;p23"/>
          <p:cNvSpPr txBox="1"/>
          <p:nvPr/>
        </p:nvSpPr>
        <p:spPr>
          <a:xfrm>
            <a:off x="1357312" y="2770167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</a:t>
            </a:r>
            <a:r>
              <a:rPr lang="en-US" sz="281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russn_fckr</a:t>
            </a:r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https://unsplash.com/@russn_fckr?utm_source=haikudeck&amp;utm_medium=referral&amp;utm_campaign=api-credit</a:t>
            </a:r>
            <a:endParaRPr sz="5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 title="File:Fossil Exhibits at Morian Hall of Paleontology at the Houst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39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767722"/>
            <a:ext cx="9209988" cy="109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1223128" y="6241015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National Cancer Institute - https://unsplash.com/@nci?utm_source=haikudeck&amp;utm_medium=referral&amp;utm_campaign=api-credit</a:t>
            </a:r>
            <a:endParaRPr sz="506" dirty="0"/>
          </a:p>
        </p:txBody>
      </p:sp>
      <p:sp>
        <p:nvSpPr>
          <p:cNvPr id="177" name="Google Shape;177;p24"/>
          <p:cNvSpPr txBox="1"/>
          <p:nvPr/>
        </p:nvSpPr>
        <p:spPr>
          <a:xfrm>
            <a:off x="2000250" y="5525087"/>
            <a:ext cx="5143500" cy="87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92081" rIns="92081" bIns="92081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Mentoring in the community.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81"/>
            <a:ext cx="9144000" cy="633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41682"/>
            <a:ext cx="9144000" cy="2096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B46B7E-BE39-4778-B598-752DC9E4C197}"/>
              </a:ext>
            </a:extLst>
          </p:cNvPr>
          <p:cNvGrpSpPr/>
          <p:nvPr/>
        </p:nvGrpSpPr>
        <p:grpSpPr>
          <a:xfrm>
            <a:off x="2085091" y="5057806"/>
            <a:ext cx="5266048" cy="889503"/>
            <a:chOff x="2009677" y="3146450"/>
            <a:chExt cx="5266048" cy="889503"/>
          </a:xfrm>
        </p:grpSpPr>
        <p:sp>
          <p:nvSpPr>
            <p:cNvPr id="192" name="Google Shape;192;p26"/>
            <p:cNvSpPr txBox="1"/>
            <p:nvPr/>
          </p:nvSpPr>
          <p:spPr>
            <a:xfrm>
              <a:off x="2132225" y="3146450"/>
              <a:ext cx="5143500" cy="482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81" tIns="0" rIns="92081" bIns="0" anchor="t" anchorCtr="0"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Calibri" panose="020F0502020204030204" pitchFamily="34" charset="0"/>
                  <a:ea typeface="Quicksand"/>
                  <a:cs typeface="Calibri" panose="020F0502020204030204" pitchFamily="34" charset="0"/>
                  <a:sym typeface="Quicksand"/>
                </a:rPr>
                <a:t>Students plan due dates</a:t>
              </a:r>
              <a:endParaRPr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3" name="Google Shape;193;p26"/>
            <p:cNvSpPr txBox="1"/>
            <p:nvPr/>
          </p:nvSpPr>
          <p:spPr>
            <a:xfrm>
              <a:off x="2009677" y="3764603"/>
              <a:ext cx="5143500" cy="27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81" tIns="0" rIns="92081" bIns="0" anchor="t" anchorCtr="0">
              <a:noAutofit/>
            </a:bodyPr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  <a:latin typeface="Calibri" panose="020F0502020204030204" pitchFamily="34" charset="0"/>
                  <a:ea typeface="Quicksand"/>
                  <a:cs typeface="Calibri" panose="020F0502020204030204" pitchFamily="34" charset="0"/>
                  <a:sym typeface="Quicksand"/>
                </a:rPr>
                <a:t>Mentor gauges progress</a:t>
              </a:r>
              <a:endParaRPr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4" name="Google Shape;194;p26"/>
          <p:cNvSpPr txBox="1"/>
          <p:nvPr/>
        </p:nvSpPr>
        <p:spPr>
          <a:xfrm>
            <a:off x="171450" y="6165423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Ralf </a:t>
            </a:r>
            <a:r>
              <a:rPr lang="en-US" sz="281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Appelt</a:t>
            </a:r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https://www.flickr.com/photos/35723892@N00</a:t>
            </a:r>
            <a:endParaRPr sz="5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50" y="4390106"/>
            <a:ext cx="5143500" cy="100780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2198996" y="4481759"/>
            <a:ext cx="5143500" cy="91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5513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Scrum Board</a:t>
            </a:r>
            <a:endParaRPr sz="50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2000250" y="5307584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sarah.e.binder - https://www.flickr.com/photos/88158446@N02</a:t>
            </a:r>
            <a:endParaRPr sz="506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l="5500" r="55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50" y="4135696"/>
            <a:ext cx="5143500" cy="117577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2000250" y="4189140"/>
            <a:ext cx="5143500" cy="747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4500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Scrum Software</a:t>
            </a:r>
            <a:endParaRPr sz="50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2000250" y="4986785"/>
            <a:ext cx="5143500" cy="27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163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Works on mobile devise</a:t>
            </a:r>
            <a:endParaRPr sz="50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2000250" y="5307584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Zan - https://unsplash.com/@zanilic?utm_source=haikudeck&amp;utm_medium=referral&amp;utm_campaign=api-credit</a:t>
            </a:r>
            <a:endParaRPr sz="506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09988" cy="678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427" y="3994258"/>
            <a:ext cx="9251525" cy="17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/>
        </p:nvSpPr>
        <p:spPr>
          <a:xfrm>
            <a:off x="2130458" y="4075957"/>
            <a:ext cx="5013292" cy="91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Google Docs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2000250" y="5042372"/>
            <a:ext cx="5143500" cy="27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Group collaboration that you can see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284572" y="5526843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</a:t>
            </a:r>
            <a:r>
              <a:rPr lang="en-US" sz="281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AlinMechenici</a:t>
            </a:r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https://www.flickr.com/photos/8266010@N05</a:t>
            </a:r>
            <a:endParaRPr sz="50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9864" y="4256822"/>
            <a:ext cx="3664272" cy="235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25682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/>
          <p:nvPr/>
        </p:nvSpPr>
        <p:spPr>
          <a:xfrm>
            <a:off x="2075664" y="400208"/>
            <a:ext cx="5143500" cy="62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3769" b="1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Self-assessment</a:t>
            </a:r>
            <a:endParaRPr sz="506" dirty="0"/>
          </a:p>
        </p:txBody>
      </p:sp>
      <p:sp>
        <p:nvSpPr>
          <p:cNvPr id="228" name="Google Shape;228;p30"/>
          <p:cNvSpPr txBox="1"/>
          <p:nvPr/>
        </p:nvSpPr>
        <p:spPr>
          <a:xfrm>
            <a:off x="2075664" y="1366234"/>
            <a:ext cx="4942519" cy="1823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146" tIns="16566" rIns="33146" bIns="16566" anchor="t" anchorCtr="0">
            <a:normAutofit/>
          </a:bodyPr>
          <a:lstStyle/>
          <a:p>
            <a:pPr marL="278606" indent="-278606">
              <a:lnSpc>
                <a:spcPct val="99200"/>
              </a:lnSpc>
              <a:buClr>
                <a:srgbClr val="FFFFFF"/>
              </a:buClr>
              <a:buSzPts val="4000"/>
              <a:buFont typeface="Quicksand"/>
              <a:buChar char="•"/>
            </a:pPr>
            <a:r>
              <a:rPr lang="en-US" sz="225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Students journal their journey</a:t>
            </a:r>
            <a:endParaRPr sz="506" dirty="0"/>
          </a:p>
          <a:p>
            <a:pPr marL="278606" indent="-278606">
              <a:lnSpc>
                <a:spcPct val="99200"/>
              </a:lnSpc>
              <a:buClr>
                <a:srgbClr val="FFFFFF"/>
              </a:buClr>
              <a:buSzPts val="4000"/>
              <a:buFont typeface="Quicksand"/>
              <a:buChar char="•"/>
            </a:pPr>
            <a:r>
              <a:rPr lang="en-US" sz="225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Build self-awareness - not excuses </a:t>
            </a:r>
            <a:endParaRPr sz="506" dirty="0"/>
          </a:p>
          <a:p>
            <a:pPr marL="278606" indent="-278606">
              <a:lnSpc>
                <a:spcPct val="99200"/>
              </a:lnSpc>
              <a:buClr>
                <a:srgbClr val="FFFFFF"/>
              </a:buClr>
              <a:buSzPts val="4000"/>
              <a:buFont typeface="Quicksand"/>
              <a:buChar char="•"/>
            </a:pPr>
            <a:r>
              <a:rPr lang="en-US" sz="225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Increases confidence as they see the pieces come together.</a:t>
            </a:r>
            <a:endParaRPr sz="506" dirty="0"/>
          </a:p>
        </p:txBody>
      </p:sp>
      <p:sp>
        <p:nvSpPr>
          <p:cNvPr id="229" name="Google Shape;229;p30"/>
          <p:cNvSpPr txBox="1"/>
          <p:nvPr/>
        </p:nvSpPr>
        <p:spPr>
          <a:xfrm>
            <a:off x="2000250" y="5307584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sachac - https://www.flickr.com/photos/65214961@N00</a:t>
            </a:r>
            <a:endParaRPr sz="506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2676"/>
            <a:ext cx="9144000" cy="66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08219"/>
            <a:ext cx="9144000" cy="777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70D3DFE-E304-46EA-8892-92DF1A688648}"/>
              </a:ext>
            </a:extLst>
          </p:cNvPr>
          <p:cNvGrpSpPr/>
          <p:nvPr/>
        </p:nvGrpSpPr>
        <p:grpSpPr>
          <a:xfrm>
            <a:off x="2000250" y="4208219"/>
            <a:ext cx="5143500" cy="707341"/>
            <a:chOff x="2000250" y="4208219"/>
            <a:chExt cx="5143500" cy="707341"/>
          </a:xfrm>
        </p:grpSpPr>
        <p:sp>
          <p:nvSpPr>
            <p:cNvPr id="236" name="Google Shape;236;p31"/>
            <p:cNvSpPr txBox="1"/>
            <p:nvPr/>
          </p:nvSpPr>
          <p:spPr>
            <a:xfrm>
              <a:off x="2000250" y="4208219"/>
              <a:ext cx="5143500" cy="385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81" tIns="0" rIns="92081" bIns="0" anchor="t" anchorCtr="0">
              <a:noAutofit/>
            </a:bodyPr>
            <a:lstStyle/>
            <a:p>
              <a:pPr algn="ctr"/>
              <a:r>
                <a:rPr lang="en-US" sz="2306" b="1" dirty="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Learning group organization</a:t>
              </a:r>
              <a:endParaRPr sz="506" dirty="0"/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2000250" y="4644210"/>
              <a:ext cx="5143500" cy="271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81" tIns="0" rIns="92081" bIns="0" anchor="t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  <a:ea typeface="Quicksand"/>
                  <a:cs typeface="Calibri" panose="020F0502020204030204" pitchFamily="34" charset="0"/>
                  <a:sym typeface="Quicksand"/>
                </a:rPr>
                <a:t>future workplace skills</a:t>
              </a:r>
              <a:endParaRPr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8" name="Google Shape;238;p31"/>
          <p:cNvSpPr txBox="1"/>
          <p:nvPr/>
        </p:nvSpPr>
        <p:spPr>
          <a:xfrm>
            <a:off x="2000250" y="5307584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Proxyclick Visitor Management System - https://unsplash.com/@proxyclick?utm_source=haikudeck&amp;utm_medium=referral&amp;utm_campaign=api-credit</a:t>
            </a:r>
            <a:endParaRPr sz="506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E360D7-1F69-410D-91CA-8B72AADB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425"/>
            <a:ext cx="8502977" cy="1654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2F9170-A049-47B3-900F-7AE1AE6F4135}"/>
              </a:ext>
            </a:extLst>
          </p:cNvPr>
          <p:cNvSpPr/>
          <p:nvPr/>
        </p:nvSpPr>
        <p:spPr>
          <a:xfrm>
            <a:off x="603314" y="4799601"/>
            <a:ext cx="7635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1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a </a:t>
            </a:r>
            <a:r>
              <a:rPr lang="en-US" sz="2400" b="1" dirty="0">
                <a:solidFill>
                  <a:srgbClr val="441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Associate</a:t>
            </a:r>
            <a:r>
              <a:rPr lang="en-US" sz="2400" dirty="0">
                <a:solidFill>
                  <a:srgbClr val="441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that facilitates student involvement in GNGS through community projects supervised by local teachers and mentors, sponsored by GNGS.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9CAA0-B4A9-4480-8023-F22BBF0B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572" y="2619184"/>
            <a:ext cx="4444369" cy="19021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E360D7-1F69-410D-91CA-8B72AADB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425"/>
            <a:ext cx="8502977" cy="1654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2F9170-A049-47B3-900F-7AE1AE6F4135}"/>
              </a:ext>
            </a:extLst>
          </p:cNvPr>
          <p:cNvSpPr/>
          <p:nvPr/>
        </p:nvSpPr>
        <p:spPr>
          <a:xfrm>
            <a:off x="603314" y="4799601"/>
            <a:ext cx="7635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41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a </a:t>
            </a:r>
            <a:r>
              <a:rPr lang="en-US" sz="2400" b="1" dirty="0">
                <a:solidFill>
                  <a:srgbClr val="441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Associate</a:t>
            </a:r>
            <a:r>
              <a:rPr lang="en-US" sz="2400" dirty="0">
                <a:solidFill>
                  <a:srgbClr val="441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that facilitates student involvement in GNGS through community projects supervised by local teachers and mentors, sponsored by GNGS.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9CAA0-B4A9-4480-8023-F22BBF0B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572" y="2619184"/>
            <a:ext cx="4444369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t="7812" b="7820"/>
          <a:stretch/>
        </p:blipFill>
        <p:spPr>
          <a:xfrm>
            <a:off x="0" y="-1"/>
            <a:ext cx="9144000" cy="456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733" y="4794561"/>
            <a:ext cx="5143500" cy="155258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669445" y="4383758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</a:t>
            </a:r>
            <a:r>
              <a:rPr lang="en-US" sz="281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benjami</a:t>
            </a:r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https://www.flickr.com/photos/85124698@N00</a:t>
            </a:r>
            <a:endParaRPr sz="506" dirty="0"/>
          </a:p>
        </p:txBody>
      </p:sp>
      <p:sp>
        <p:nvSpPr>
          <p:cNvPr id="95" name="Google Shape;95;p14"/>
          <p:cNvSpPr txBox="1"/>
          <p:nvPr/>
        </p:nvSpPr>
        <p:spPr>
          <a:xfrm>
            <a:off x="2384984" y="4857970"/>
            <a:ext cx="4692431" cy="142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146" tIns="16566" rIns="33146" bIns="16566" anchor="t" anchorCtr="0">
            <a:normAutofit fontScale="92500"/>
          </a:bodyPr>
          <a:lstStyle/>
          <a:p>
            <a:pPr marL="278606" indent="-266283">
              <a:lnSpc>
                <a:spcPct val="115200"/>
              </a:lnSpc>
              <a:buClr>
                <a:schemeClr val="lt1"/>
              </a:buClr>
              <a:buSzPct val="100000"/>
              <a:buFont typeface="Quicksand"/>
              <a:buAutoNum type="arabicPeriod"/>
            </a:pPr>
            <a:r>
              <a:rPr lang="en-US" sz="2588" dirty="0">
                <a:solidFill>
                  <a:schemeClr val="lt1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Why Project Based Learning?</a:t>
            </a:r>
            <a:endParaRPr sz="2588" dirty="0">
              <a:solidFill>
                <a:schemeClr val="lt1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marL="278606" indent="-266283">
              <a:lnSpc>
                <a:spcPct val="115200"/>
              </a:lnSpc>
              <a:buClr>
                <a:schemeClr val="lt1"/>
              </a:buClr>
              <a:buSzPct val="100000"/>
              <a:buFont typeface="Quicksand"/>
              <a:buAutoNum type="arabicPeriod"/>
            </a:pPr>
            <a:r>
              <a:rPr lang="en-US" sz="2588" dirty="0">
                <a:solidFill>
                  <a:schemeClr val="lt1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Universal Design and organization</a:t>
            </a:r>
            <a:endParaRPr sz="2588" dirty="0">
              <a:solidFill>
                <a:schemeClr val="lt1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marL="278606" indent="-266283">
              <a:lnSpc>
                <a:spcPct val="115200"/>
              </a:lnSpc>
              <a:buClr>
                <a:schemeClr val="lt1"/>
              </a:buClr>
              <a:buSzPct val="100000"/>
              <a:buFont typeface="Quicksand"/>
              <a:buAutoNum type="arabicPeriod"/>
            </a:pPr>
            <a:r>
              <a:rPr lang="en-US" sz="2588" dirty="0">
                <a:solidFill>
                  <a:schemeClr val="lt1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Mentoring</a:t>
            </a:r>
            <a:endParaRPr sz="506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812945" y="1892518"/>
            <a:ext cx="1346288" cy="28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51427" rIns="51427" bIns="51427" anchor="t" anchorCtr="0">
            <a:spAutoFit/>
          </a:bodyPr>
          <a:lstStyle/>
          <a:p>
            <a:endParaRPr sz="118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92233"/>
            <a:ext cx="9144000" cy="596716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2363186" y="691649"/>
            <a:ext cx="5143500" cy="135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A program to include more students in research, sustainability and growth in Geosciences</a:t>
            </a:r>
          </a:p>
        </p:txBody>
      </p:sp>
      <p:sp>
        <p:nvSpPr>
          <p:cNvPr id="104" name="Google Shape;104;p15"/>
          <p:cNvSpPr txBox="1"/>
          <p:nvPr/>
        </p:nvSpPr>
        <p:spPr>
          <a:xfrm>
            <a:off x="2000250" y="5307584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the blowup - https://unsplash.com/@theblowup?utm_source=haikudeck&amp;utm_medium=referral&amp;utm_campaign=api-credit</a:t>
            </a:r>
            <a:endParaRPr sz="50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60742-E5CB-4387-B8E5-1F0A9463D272}"/>
              </a:ext>
            </a:extLst>
          </p:cNvPr>
          <p:cNvSpPr txBox="1"/>
          <p:nvPr/>
        </p:nvSpPr>
        <p:spPr>
          <a:xfrm>
            <a:off x="2039137" y="5144337"/>
            <a:ext cx="5143499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">
                <a:hlinkClick r:id="rId4" tooltip="https://www.jasonvines.photo/hiking-highline-trail-glacier-national-park"/>
              </a:rPr>
              <a:t>This Photo</a:t>
            </a:r>
            <a:r>
              <a:rPr lang="en-US" sz="506"/>
              <a:t> by Unknown Author is licensed under </a:t>
            </a:r>
            <a:r>
              <a:rPr lang="en-US" sz="506">
                <a:hlinkClick r:id="rId5" tooltip="https://creativecommons.org/licenses/by-nc-sa/3.0/"/>
              </a:rPr>
              <a:t>CC BY-SA-NC</a:t>
            </a:r>
            <a:endParaRPr lang="en-US" sz="506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4206"/>
            <a:ext cx="9144000" cy="632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904243"/>
            <a:ext cx="9144000" cy="57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1905982" y="3904243"/>
            <a:ext cx="5143500" cy="57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92081" rIns="92081" bIns="92081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Universal Design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000250" y="5307584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Paul Green - https://unsplash.com/@pgreen1983?utm_source=haikudeck&amp;utm_medium=referral&amp;utm_campaign=api-credit</a:t>
            </a:r>
            <a:endParaRPr sz="50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51" y="452488"/>
            <a:ext cx="8568964" cy="564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50" y="3429000"/>
            <a:ext cx="514350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2000250" y="3429000"/>
            <a:ext cx="51435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92081" rIns="92081" bIns="92081" anchor="ctr" anchorCtr="0">
            <a:normAutofit fontScale="25000" lnSpcReduction="20000"/>
          </a:bodyPr>
          <a:lstStyle/>
          <a:p>
            <a:pPr algn="ctr"/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000250" y="5307584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chrissie_butler - https://www.flickr.com/photos/36224492@N06</a:t>
            </a:r>
            <a:endParaRPr sz="506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3" y="678730"/>
            <a:ext cx="8851769" cy="582576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2000250" y="3429001"/>
            <a:ext cx="5143500" cy="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92081" rIns="92081" bIns="92081" anchor="ctr" anchorCtr="0">
            <a:normAutofit fontScale="25000" lnSpcReduction="20000"/>
          </a:bodyPr>
          <a:lstStyle/>
          <a:p>
            <a:pPr algn="ctr"/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2000250" y="5307584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chrissie_butler - https://www.flickr.com/photos/36224492@N06</a:t>
            </a:r>
            <a:endParaRPr sz="506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07391"/>
            <a:ext cx="9143999" cy="542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1" y="3275185"/>
            <a:ext cx="6843428" cy="272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2473947" y="3429001"/>
            <a:ext cx="5143500" cy="56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Research Mentoring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788050" y="3924876"/>
            <a:ext cx="4942519" cy="168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146" tIns="16566" rIns="33146" bIns="16566" anchor="t" anchorCtr="0">
            <a:normAutofit/>
          </a:bodyPr>
          <a:lstStyle/>
          <a:p>
            <a:pPr marL="164306">
              <a:lnSpc>
                <a:spcPct val="115200"/>
              </a:lnSpc>
            </a:pPr>
            <a:endParaRPr sz="506" dirty="0"/>
          </a:p>
          <a:p>
            <a:pPr marL="278606" indent="-278606">
              <a:lnSpc>
                <a:spcPct val="115200"/>
              </a:lnSpc>
              <a:buClr>
                <a:srgbClr val="FFFFFF"/>
              </a:buClr>
              <a:buSzPts val="4600"/>
              <a:buFont typeface="Quicksand"/>
              <a:buChar char="•"/>
            </a:pPr>
            <a:r>
              <a:rPr lang="en-US" sz="2588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Project planning session</a:t>
            </a:r>
            <a:endParaRPr sz="2588" dirty="0">
              <a:solidFill>
                <a:srgbClr val="FFFFFF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marL="278606" indent="-278606">
              <a:lnSpc>
                <a:spcPct val="115200"/>
              </a:lnSpc>
              <a:buClr>
                <a:srgbClr val="FFFFFF"/>
              </a:buClr>
              <a:buSzPts val="4600"/>
              <a:buFont typeface="Quicksand"/>
              <a:buChar char="•"/>
            </a:pPr>
            <a:r>
              <a:rPr lang="en-US" sz="2588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Journaling self-evaluation </a:t>
            </a:r>
            <a:endParaRPr sz="2588" dirty="0">
              <a:solidFill>
                <a:srgbClr val="FFFFFF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marL="278606" indent="-278606">
              <a:lnSpc>
                <a:spcPct val="115200"/>
              </a:lnSpc>
              <a:buClr>
                <a:srgbClr val="FFFFFF"/>
              </a:buClr>
              <a:buSzPts val="4600"/>
              <a:buFont typeface="Quicksand"/>
              <a:buChar char="•"/>
            </a:pPr>
            <a:r>
              <a:rPr lang="en-US" sz="2588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Pathways to careers</a:t>
            </a:r>
            <a:endParaRPr sz="2588" dirty="0">
              <a:solidFill>
                <a:srgbClr val="FFFFFF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2000250" y="6937399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Peggy Anke - https://unsplash.com/@instagramfotografin?utm_source=haikudeck&amp;utm_medium=referral&amp;utm_campaign=api-credit</a:t>
            </a:r>
            <a:endParaRPr sz="50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3AF25-CFBB-4C87-8134-00485F3DBE6F}"/>
              </a:ext>
            </a:extLst>
          </p:cNvPr>
          <p:cNvSpPr txBox="1"/>
          <p:nvPr/>
        </p:nvSpPr>
        <p:spPr>
          <a:xfrm>
            <a:off x="71437" y="6192912"/>
            <a:ext cx="3857625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" dirty="0">
                <a:hlinkClick r:id="rId4" tooltip="https://opentextbc.ca/physicalgeology2ed/chapter/1-3-what-do-geologists-do/"/>
              </a:rPr>
              <a:t>This Photo</a:t>
            </a:r>
            <a:r>
              <a:rPr lang="en-US" sz="506" dirty="0"/>
              <a:t> by Unknown Author is licensed under </a:t>
            </a:r>
            <a:r>
              <a:rPr lang="en-US" sz="506" dirty="0">
                <a:hlinkClick r:id="rId6" tooltip="https://creativecommons.org/licenses/by/3.0/"/>
              </a:rPr>
              <a:t>CC BY</a:t>
            </a:r>
            <a:endParaRPr lang="en-US" sz="50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158" y="857251"/>
            <a:ext cx="7034753" cy="509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158" y="3429000"/>
            <a:ext cx="7034753" cy="192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2000250" y="3429085"/>
            <a:ext cx="5143500" cy="1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92081" rIns="92081" bIns="92081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Students of all abilities show that they can do something meaningful with learned information, including sharing with the community.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000250" y="5658101"/>
            <a:ext cx="5143500" cy="4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81" tIns="0" rIns="92081" bIns="0" anchor="t" anchorCtr="0">
            <a:noAutofit/>
          </a:bodyPr>
          <a:lstStyle/>
          <a:p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cc: Belinda </a:t>
            </a:r>
            <a:r>
              <a:rPr lang="en-US" sz="281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Fewings</a:t>
            </a:r>
            <a:r>
              <a:rPr lang="en-US" sz="281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https://unsplash.com/@bel2000a?utm_source=haikudeck&amp;utm_medium=referral&amp;utm_campaign=api-credit</a:t>
            </a:r>
            <a:endParaRPr sz="50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708</Words>
  <Application>Microsoft Office PowerPoint</Application>
  <PresentationFormat>On-screen Show (4:3)</PresentationFormat>
  <Paragraphs>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Chaddock</dc:creator>
  <cp:lastModifiedBy>Lisa Chaddock</cp:lastModifiedBy>
  <cp:revision>7</cp:revision>
  <dcterms:modified xsi:type="dcterms:W3CDTF">2024-09-19T18:47:15Z</dcterms:modified>
</cp:coreProperties>
</file>