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</p:sldIdLst>
  <p:sldSz cx="20104100" cy="16084550"/>
  <p:notesSz cx="20104100" cy="160845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986210"/>
            <a:ext cx="17088486" cy="3377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9007348"/>
            <a:ext cx="14072870" cy="4021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3699446"/>
            <a:ext cx="8745284" cy="106158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3699446"/>
            <a:ext cx="8745284" cy="106158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jpg"/><Relationship Id="rId9" Type="http://schemas.openxmlformats.org/officeDocument/2006/relationships/image" Target="../media/image3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6083280"/>
          </a:xfrm>
          <a:custGeom>
            <a:avLst/>
            <a:gdLst/>
            <a:ahLst/>
            <a:cxnLst/>
            <a:rect l="l" t="t" r="r" b="b"/>
            <a:pathLst>
              <a:path w="20104100" h="16083280">
                <a:moveTo>
                  <a:pt x="20104100" y="0"/>
                </a:moveTo>
                <a:lnTo>
                  <a:pt x="0" y="0"/>
                </a:lnTo>
                <a:lnTo>
                  <a:pt x="0" y="16083280"/>
                </a:lnTo>
                <a:lnTo>
                  <a:pt x="20104100" y="16083280"/>
                </a:lnTo>
                <a:lnTo>
                  <a:pt x="20104100" y="0"/>
                </a:lnTo>
                <a:close/>
              </a:path>
            </a:pathLst>
          </a:custGeom>
          <a:solidFill>
            <a:srgbClr val="E4ED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20104100" cy="16083280"/>
          </a:xfrm>
          <a:custGeom>
            <a:avLst/>
            <a:gdLst/>
            <a:ahLst/>
            <a:cxnLst/>
            <a:rect l="l" t="t" r="r" b="b"/>
            <a:pathLst>
              <a:path w="20104100" h="16083280">
                <a:moveTo>
                  <a:pt x="20104100" y="16083280"/>
                </a:moveTo>
                <a:lnTo>
                  <a:pt x="0" y="16083280"/>
                </a:lnTo>
                <a:lnTo>
                  <a:pt x="0" y="0"/>
                </a:lnTo>
                <a:lnTo>
                  <a:pt x="20104100" y="0"/>
                </a:lnTo>
                <a:lnTo>
                  <a:pt x="20104100" y="16083280"/>
                </a:lnTo>
                <a:close/>
              </a:path>
            </a:pathLst>
          </a:custGeom>
          <a:ln w="4709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646976" y="2675330"/>
            <a:ext cx="13394055" cy="13008610"/>
          </a:xfrm>
          <a:custGeom>
            <a:avLst/>
            <a:gdLst/>
            <a:ahLst/>
            <a:cxnLst/>
            <a:rect l="l" t="t" r="r" b="b"/>
            <a:pathLst>
              <a:path w="13394055" h="13008610">
                <a:moveTo>
                  <a:pt x="5169268" y="0"/>
                </a:moveTo>
                <a:lnTo>
                  <a:pt x="0" y="0"/>
                </a:lnTo>
                <a:lnTo>
                  <a:pt x="0" y="7522299"/>
                </a:lnTo>
                <a:lnTo>
                  <a:pt x="5169268" y="7522299"/>
                </a:lnTo>
                <a:lnTo>
                  <a:pt x="5169268" y="0"/>
                </a:lnTo>
                <a:close/>
              </a:path>
              <a:path w="13394055" h="13008610">
                <a:moveTo>
                  <a:pt x="13393763" y="0"/>
                </a:moveTo>
                <a:lnTo>
                  <a:pt x="5494502" y="0"/>
                </a:lnTo>
                <a:lnTo>
                  <a:pt x="5494502" y="13008470"/>
                </a:lnTo>
                <a:lnTo>
                  <a:pt x="13393763" y="13008470"/>
                </a:lnTo>
                <a:lnTo>
                  <a:pt x="133937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6141486" y="2675328"/>
            <a:ext cx="7899400" cy="13008610"/>
          </a:xfrm>
          <a:custGeom>
            <a:avLst/>
            <a:gdLst/>
            <a:ahLst/>
            <a:cxnLst/>
            <a:rect l="l" t="t" r="r" b="b"/>
            <a:pathLst>
              <a:path w="7899400" h="13008610">
                <a:moveTo>
                  <a:pt x="7899254" y="13008469"/>
                </a:moveTo>
                <a:lnTo>
                  <a:pt x="0" y="13008469"/>
                </a:lnTo>
                <a:lnTo>
                  <a:pt x="0" y="0"/>
                </a:lnTo>
                <a:lnTo>
                  <a:pt x="7899254" y="0"/>
                </a:lnTo>
                <a:lnTo>
                  <a:pt x="7899254" y="13008469"/>
                </a:lnTo>
                <a:close/>
              </a:path>
            </a:pathLst>
          </a:custGeom>
          <a:ln w="4709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655989" y="10312702"/>
            <a:ext cx="5169535" cy="5371465"/>
          </a:xfrm>
          <a:custGeom>
            <a:avLst/>
            <a:gdLst/>
            <a:ahLst/>
            <a:cxnLst/>
            <a:rect l="l" t="t" r="r" b="b"/>
            <a:pathLst>
              <a:path w="5169535" h="5371465">
                <a:moveTo>
                  <a:pt x="5169266" y="0"/>
                </a:moveTo>
                <a:lnTo>
                  <a:pt x="0" y="0"/>
                </a:lnTo>
                <a:lnTo>
                  <a:pt x="0" y="5371095"/>
                </a:lnTo>
                <a:lnTo>
                  <a:pt x="5169266" y="5371095"/>
                </a:lnTo>
                <a:lnTo>
                  <a:pt x="51692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655989" y="10312702"/>
            <a:ext cx="5169535" cy="5371465"/>
          </a:xfrm>
          <a:custGeom>
            <a:avLst/>
            <a:gdLst/>
            <a:ahLst/>
            <a:cxnLst/>
            <a:rect l="l" t="t" r="r" b="b"/>
            <a:pathLst>
              <a:path w="5169535" h="5371465">
                <a:moveTo>
                  <a:pt x="5169266" y="5371095"/>
                </a:moveTo>
                <a:lnTo>
                  <a:pt x="0" y="5371095"/>
                </a:lnTo>
                <a:lnTo>
                  <a:pt x="0" y="0"/>
                </a:lnTo>
                <a:lnTo>
                  <a:pt x="5169266" y="0"/>
                </a:lnTo>
                <a:lnTo>
                  <a:pt x="5169266" y="5371095"/>
                </a:lnTo>
                <a:close/>
              </a:path>
            </a:pathLst>
          </a:custGeom>
          <a:ln w="4709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1997" y="3388732"/>
            <a:ext cx="4877514" cy="2979196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53288" y="10724997"/>
            <a:ext cx="2256331" cy="1273705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4035241" y="11249020"/>
            <a:ext cx="920115" cy="523875"/>
          </a:xfrm>
          <a:custGeom>
            <a:avLst/>
            <a:gdLst/>
            <a:ahLst/>
            <a:cxnLst/>
            <a:rect l="l" t="t" r="r" b="b"/>
            <a:pathLst>
              <a:path w="920114" h="523875">
                <a:moveTo>
                  <a:pt x="0" y="0"/>
                </a:moveTo>
                <a:lnTo>
                  <a:pt x="117062" y="133785"/>
                </a:lnTo>
                <a:lnTo>
                  <a:pt x="144484" y="162809"/>
                </a:lnTo>
                <a:lnTo>
                  <a:pt x="174036" y="189654"/>
                </a:lnTo>
                <a:lnTo>
                  <a:pt x="243576" y="248124"/>
                </a:lnTo>
                <a:lnTo>
                  <a:pt x="289784" y="283939"/>
                </a:lnTo>
                <a:lnTo>
                  <a:pt x="336071" y="316416"/>
                </a:lnTo>
                <a:lnTo>
                  <a:pt x="385229" y="344357"/>
                </a:lnTo>
                <a:lnTo>
                  <a:pt x="498960" y="402044"/>
                </a:lnTo>
                <a:lnTo>
                  <a:pt x="537167" y="419791"/>
                </a:lnTo>
                <a:lnTo>
                  <a:pt x="576509" y="434862"/>
                </a:lnTo>
                <a:lnTo>
                  <a:pt x="683682" y="471745"/>
                </a:lnTo>
                <a:lnTo>
                  <a:pt x="728878" y="485509"/>
                </a:lnTo>
                <a:lnTo>
                  <a:pt x="774944" y="496006"/>
                </a:lnTo>
                <a:lnTo>
                  <a:pt x="919663" y="523569"/>
                </a:lnTo>
              </a:path>
            </a:pathLst>
          </a:custGeom>
          <a:ln w="6924">
            <a:solidFill>
              <a:srgbClr val="F9ED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4200707" y="11391667"/>
            <a:ext cx="99695" cy="86995"/>
          </a:xfrm>
          <a:custGeom>
            <a:avLst/>
            <a:gdLst/>
            <a:ahLst/>
            <a:cxnLst/>
            <a:rect l="l" t="t" r="r" b="b"/>
            <a:pathLst>
              <a:path w="99695" h="86995">
                <a:moveTo>
                  <a:pt x="99595" y="86739"/>
                </a:moveTo>
                <a:lnTo>
                  <a:pt x="0" y="0"/>
                </a:lnTo>
                <a:lnTo>
                  <a:pt x="59971" y="0"/>
                </a:lnTo>
              </a:path>
            </a:pathLst>
          </a:custGeom>
          <a:ln w="6924">
            <a:solidFill>
              <a:srgbClr val="F9ED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4146295" y="11421152"/>
            <a:ext cx="97155" cy="90170"/>
          </a:xfrm>
          <a:custGeom>
            <a:avLst/>
            <a:gdLst/>
            <a:ahLst/>
            <a:cxnLst/>
            <a:rect l="l" t="t" r="r" b="b"/>
            <a:pathLst>
              <a:path w="97154" h="90170">
                <a:moveTo>
                  <a:pt x="0" y="0"/>
                </a:moveTo>
                <a:lnTo>
                  <a:pt x="96977" y="89655"/>
                </a:lnTo>
                <a:lnTo>
                  <a:pt x="37037" y="87874"/>
                </a:lnTo>
              </a:path>
            </a:pathLst>
          </a:custGeom>
          <a:ln w="6924">
            <a:solidFill>
              <a:srgbClr val="F9ED3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4532442" y="11245361"/>
            <a:ext cx="156845" cy="100330"/>
          </a:xfrm>
          <a:custGeom>
            <a:avLst/>
            <a:gdLst/>
            <a:ahLst/>
            <a:cxnLst/>
            <a:rect l="l" t="t" r="r" b="b"/>
            <a:pathLst>
              <a:path w="156845" h="100329">
                <a:moveTo>
                  <a:pt x="0" y="0"/>
                </a:moveTo>
                <a:lnTo>
                  <a:pt x="55180" y="25558"/>
                </a:lnTo>
                <a:lnTo>
                  <a:pt x="97765" y="49695"/>
                </a:lnTo>
                <a:lnTo>
                  <a:pt x="135845" y="80459"/>
                </a:lnTo>
                <a:lnTo>
                  <a:pt x="156396" y="100048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4817906" y="11396963"/>
            <a:ext cx="143510" cy="118110"/>
          </a:xfrm>
          <a:custGeom>
            <a:avLst/>
            <a:gdLst/>
            <a:ahLst/>
            <a:cxnLst/>
            <a:rect l="l" t="t" r="r" b="b"/>
            <a:pathLst>
              <a:path w="143510" h="118109">
                <a:moveTo>
                  <a:pt x="0" y="0"/>
                </a:moveTo>
                <a:lnTo>
                  <a:pt x="51768" y="31905"/>
                </a:lnTo>
                <a:lnTo>
                  <a:pt x="91195" y="60916"/>
                </a:lnTo>
                <a:lnTo>
                  <a:pt x="125365" y="95972"/>
                </a:lnTo>
                <a:lnTo>
                  <a:pt x="143452" y="117857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bg object 29"/>
          <p:cNvSpPr/>
          <p:nvPr/>
        </p:nvSpPr>
        <p:spPr>
          <a:xfrm>
            <a:off x="4770733" y="11421152"/>
            <a:ext cx="47625" cy="118745"/>
          </a:xfrm>
          <a:custGeom>
            <a:avLst/>
            <a:gdLst/>
            <a:ahLst/>
            <a:cxnLst/>
            <a:rect l="l" t="t" r="r" b="b"/>
            <a:pathLst>
              <a:path w="47625" h="118745">
                <a:moveTo>
                  <a:pt x="0" y="0"/>
                </a:moveTo>
                <a:lnTo>
                  <a:pt x="47170" y="118130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bg object 30"/>
          <p:cNvSpPr/>
          <p:nvPr/>
        </p:nvSpPr>
        <p:spPr>
          <a:xfrm>
            <a:off x="4688835" y="11472647"/>
            <a:ext cx="154940" cy="76835"/>
          </a:xfrm>
          <a:custGeom>
            <a:avLst/>
            <a:gdLst/>
            <a:ahLst/>
            <a:cxnLst/>
            <a:rect l="l" t="t" r="r" b="b"/>
            <a:pathLst>
              <a:path w="154939" h="76834">
                <a:moveTo>
                  <a:pt x="0" y="0"/>
                </a:moveTo>
                <a:lnTo>
                  <a:pt x="154323" y="76774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bg object 31"/>
          <p:cNvSpPr/>
          <p:nvPr/>
        </p:nvSpPr>
        <p:spPr>
          <a:xfrm>
            <a:off x="4617702" y="11465979"/>
            <a:ext cx="56515" cy="114300"/>
          </a:xfrm>
          <a:custGeom>
            <a:avLst/>
            <a:gdLst/>
            <a:ahLst/>
            <a:cxnLst/>
            <a:rect l="l" t="t" r="r" b="b"/>
            <a:pathLst>
              <a:path w="56514" h="114300">
                <a:moveTo>
                  <a:pt x="0" y="0"/>
                </a:moveTo>
                <a:lnTo>
                  <a:pt x="56210" y="114047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bg object 32"/>
          <p:cNvSpPr/>
          <p:nvPr/>
        </p:nvSpPr>
        <p:spPr>
          <a:xfrm>
            <a:off x="4571841" y="11305793"/>
            <a:ext cx="33655" cy="154305"/>
          </a:xfrm>
          <a:custGeom>
            <a:avLst/>
            <a:gdLst/>
            <a:ahLst/>
            <a:cxnLst/>
            <a:rect l="l" t="t" r="r" b="b"/>
            <a:pathLst>
              <a:path w="33654" h="154304">
                <a:moveTo>
                  <a:pt x="0" y="0"/>
                </a:moveTo>
                <a:lnTo>
                  <a:pt x="33084" y="154150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bg object 33"/>
          <p:cNvSpPr/>
          <p:nvPr/>
        </p:nvSpPr>
        <p:spPr>
          <a:xfrm>
            <a:off x="4442260" y="11351783"/>
            <a:ext cx="182880" cy="93345"/>
          </a:xfrm>
          <a:custGeom>
            <a:avLst/>
            <a:gdLst/>
            <a:ahLst/>
            <a:cxnLst/>
            <a:rect l="l" t="t" r="r" b="b"/>
            <a:pathLst>
              <a:path w="182879" h="93345">
                <a:moveTo>
                  <a:pt x="0" y="0"/>
                </a:moveTo>
                <a:lnTo>
                  <a:pt x="182258" y="92832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bg object 34"/>
          <p:cNvSpPr/>
          <p:nvPr/>
        </p:nvSpPr>
        <p:spPr>
          <a:xfrm>
            <a:off x="4442260" y="11274282"/>
            <a:ext cx="41910" cy="117475"/>
          </a:xfrm>
          <a:custGeom>
            <a:avLst/>
            <a:gdLst/>
            <a:ahLst/>
            <a:cxnLst/>
            <a:rect l="l" t="t" r="r" b="b"/>
            <a:pathLst>
              <a:path w="41910" h="117475">
                <a:moveTo>
                  <a:pt x="0" y="0"/>
                </a:moveTo>
                <a:lnTo>
                  <a:pt x="41734" y="117385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bg object 35"/>
          <p:cNvSpPr/>
          <p:nvPr/>
        </p:nvSpPr>
        <p:spPr>
          <a:xfrm>
            <a:off x="4499321" y="11429284"/>
            <a:ext cx="96520" cy="120650"/>
          </a:xfrm>
          <a:custGeom>
            <a:avLst/>
            <a:gdLst/>
            <a:ahLst/>
            <a:cxnLst/>
            <a:rect l="l" t="t" r="r" b="b"/>
            <a:pathLst>
              <a:path w="96520" h="120650">
                <a:moveTo>
                  <a:pt x="0" y="0"/>
                </a:moveTo>
                <a:lnTo>
                  <a:pt x="27437" y="29929"/>
                </a:lnTo>
                <a:lnTo>
                  <a:pt x="57464" y="76556"/>
                </a:lnTo>
                <a:lnTo>
                  <a:pt x="65514" y="88842"/>
                </a:lnTo>
                <a:lnTo>
                  <a:pt x="74706" y="100253"/>
                </a:lnTo>
                <a:lnTo>
                  <a:pt x="84971" y="110711"/>
                </a:lnTo>
                <a:lnTo>
                  <a:pt x="96239" y="120134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bg object 36"/>
          <p:cNvSpPr/>
          <p:nvPr/>
        </p:nvSpPr>
        <p:spPr>
          <a:xfrm>
            <a:off x="3836261" y="11449163"/>
            <a:ext cx="92075" cy="192405"/>
          </a:xfrm>
          <a:custGeom>
            <a:avLst/>
            <a:gdLst/>
            <a:ahLst/>
            <a:cxnLst/>
            <a:rect l="l" t="t" r="r" b="b"/>
            <a:pathLst>
              <a:path w="92075" h="192404">
                <a:moveTo>
                  <a:pt x="91994" y="0"/>
                </a:moveTo>
                <a:lnTo>
                  <a:pt x="53883" y="96735"/>
                </a:lnTo>
                <a:lnTo>
                  <a:pt x="51321" y="103250"/>
                </a:lnTo>
                <a:lnTo>
                  <a:pt x="48256" y="109554"/>
                </a:lnTo>
                <a:lnTo>
                  <a:pt x="44725" y="115592"/>
                </a:lnTo>
                <a:lnTo>
                  <a:pt x="0" y="192056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bg object 37"/>
          <p:cNvSpPr/>
          <p:nvPr/>
        </p:nvSpPr>
        <p:spPr>
          <a:xfrm>
            <a:off x="3896785" y="11386221"/>
            <a:ext cx="51435" cy="259079"/>
          </a:xfrm>
          <a:custGeom>
            <a:avLst/>
            <a:gdLst/>
            <a:ahLst/>
            <a:cxnLst/>
            <a:rect l="l" t="t" r="r" b="b"/>
            <a:pathLst>
              <a:path w="51435" h="259079">
                <a:moveTo>
                  <a:pt x="50837" y="0"/>
                </a:moveTo>
                <a:lnTo>
                  <a:pt x="42262" y="88358"/>
                </a:lnTo>
                <a:lnTo>
                  <a:pt x="34487" y="127108"/>
                </a:lnTo>
                <a:lnTo>
                  <a:pt x="10269" y="205533"/>
                </a:lnTo>
                <a:lnTo>
                  <a:pt x="8476" y="211727"/>
                </a:lnTo>
                <a:lnTo>
                  <a:pt x="6908" y="217982"/>
                </a:lnTo>
                <a:lnTo>
                  <a:pt x="5566" y="224290"/>
                </a:lnTo>
                <a:lnTo>
                  <a:pt x="4455" y="230644"/>
                </a:lnTo>
                <a:lnTo>
                  <a:pt x="0" y="259032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bg object 38"/>
          <p:cNvSpPr/>
          <p:nvPr/>
        </p:nvSpPr>
        <p:spPr>
          <a:xfrm>
            <a:off x="3996042" y="11357977"/>
            <a:ext cx="21590" cy="273685"/>
          </a:xfrm>
          <a:custGeom>
            <a:avLst/>
            <a:gdLst/>
            <a:ahLst/>
            <a:cxnLst/>
            <a:rect l="l" t="t" r="r" b="b"/>
            <a:pathLst>
              <a:path w="21589" h="273684">
                <a:moveTo>
                  <a:pt x="20979" y="0"/>
                </a:moveTo>
                <a:lnTo>
                  <a:pt x="17653" y="79181"/>
                </a:lnTo>
                <a:lnTo>
                  <a:pt x="6850" y="141696"/>
                </a:lnTo>
                <a:lnTo>
                  <a:pt x="3858" y="157222"/>
                </a:lnTo>
                <a:lnTo>
                  <a:pt x="1717" y="172876"/>
                </a:lnTo>
                <a:lnTo>
                  <a:pt x="429" y="188623"/>
                </a:lnTo>
                <a:lnTo>
                  <a:pt x="0" y="204428"/>
                </a:lnTo>
                <a:lnTo>
                  <a:pt x="0" y="273558"/>
                </a:lnTo>
              </a:path>
            </a:pathLst>
          </a:custGeom>
          <a:ln w="400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9" name="bg 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08498" y="11380988"/>
            <a:ext cx="217851" cy="252548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3462012" y="10734360"/>
            <a:ext cx="553720" cy="183515"/>
          </a:xfrm>
          <a:custGeom>
            <a:avLst/>
            <a:gdLst/>
            <a:ahLst/>
            <a:cxnLst/>
            <a:rect l="l" t="t" r="r" b="b"/>
            <a:pathLst>
              <a:path w="553720" h="183515">
                <a:moveTo>
                  <a:pt x="553210" y="0"/>
                </a:moveTo>
                <a:lnTo>
                  <a:pt x="0" y="0"/>
                </a:lnTo>
                <a:lnTo>
                  <a:pt x="0" y="182928"/>
                </a:lnTo>
                <a:lnTo>
                  <a:pt x="553210" y="182928"/>
                </a:lnTo>
                <a:lnTo>
                  <a:pt x="5532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bg object 41"/>
          <p:cNvSpPr/>
          <p:nvPr/>
        </p:nvSpPr>
        <p:spPr>
          <a:xfrm>
            <a:off x="3462012" y="10734360"/>
            <a:ext cx="553720" cy="183515"/>
          </a:xfrm>
          <a:custGeom>
            <a:avLst/>
            <a:gdLst/>
            <a:ahLst/>
            <a:cxnLst/>
            <a:rect l="l" t="t" r="r" b="b"/>
            <a:pathLst>
              <a:path w="553720" h="183515">
                <a:moveTo>
                  <a:pt x="553210" y="182928"/>
                </a:moveTo>
                <a:lnTo>
                  <a:pt x="0" y="182928"/>
                </a:lnTo>
                <a:lnTo>
                  <a:pt x="0" y="0"/>
                </a:lnTo>
                <a:lnTo>
                  <a:pt x="553210" y="0"/>
                </a:lnTo>
                <a:lnTo>
                  <a:pt x="553210" y="182928"/>
                </a:lnTo>
                <a:close/>
              </a:path>
            </a:pathLst>
          </a:custGeom>
          <a:ln w="4008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bg object 42"/>
          <p:cNvSpPr/>
          <p:nvPr/>
        </p:nvSpPr>
        <p:spPr>
          <a:xfrm>
            <a:off x="3462205" y="11848344"/>
            <a:ext cx="139065" cy="139065"/>
          </a:xfrm>
          <a:custGeom>
            <a:avLst/>
            <a:gdLst/>
            <a:ahLst/>
            <a:cxnLst/>
            <a:rect l="l" t="t" r="r" b="b"/>
            <a:pathLst>
              <a:path w="139064" h="139065">
                <a:moveTo>
                  <a:pt x="138513" y="0"/>
                </a:moveTo>
                <a:lnTo>
                  <a:pt x="0" y="0"/>
                </a:lnTo>
                <a:lnTo>
                  <a:pt x="0" y="138513"/>
                </a:lnTo>
                <a:lnTo>
                  <a:pt x="138513" y="138513"/>
                </a:lnTo>
                <a:lnTo>
                  <a:pt x="1385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bg object 43"/>
          <p:cNvSpPr/>
          <p:nvPr/>
        </p:nvSpPr>
        <p:spPr>
          <a:xfrm>
            <a:off x="3462205" y="11848344"/>
            <a:ext cx="139065" cy="139065"/>
          </a:xfrm>
          <a:custGeom>
            <a:avLst/>
            <a:gdLst/>
            <a:ahLst/>
            <a:cxnLst/>
            <a:rect l="l" t="t" r="r" b="b"/>
            <a:pathLst>
              <a:path w="139064" h="139065">
                <a:moveTo>
                  <a:pt x="138513" y="0"/>
                </a:moveTo>
                <a:lnTo>
                  <a:pt x="0" y="0"/>
                </a:lnTo>
                <a:lnTo>
                  <a:pt x="0" y="138513"/>
                </a:lnTo>
                <a:lnTo>
                  <a:pt x="138513" y="138513"/>
                </a:lnTo>
                <a:lnTo>
                  <a:pt x="138513" y="0"/>
                </a:lnTo>
                <a:close/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643382"/>
            <a:ext cx="18093690" cy="25735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699446"/>
            <a:ext cx="18093690" cy="106158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4958632"/>
            <a:ext cx="6433312" cy="8042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4958632"/>
            <a:ext cx="4623943" cy="8042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4958632"/>
            <a:ext cx="4623943" cy="8042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8" Type="http://schemas.openxmlformats.org/officeDocument/2006/relationships/image" Target="../media/image10.jpg"/><Relationship Id="rId9" Type="http://schemas.openxmlformats.org/officeDocument/2006/relationships/image" Target="../media/image11.png"/><Relationship Id="rId10" Type="http://schemas.openxmlformats.org/officeDocument/2006/relationships/image" Target="../media/image12.jp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27" Type="http://schemas.openxmlformats.org/officeDocument/2006/relationships/image" Target="../media/image29.png"/><Relationship Id="rId28" Type="http://schemas.openxmlformats.org/officeDocument/2006/relationships/image" Target="../media/image30.png"/><Relationship Id="rId29" Type="http://schemas.openxmlformats.org/officeDocument/2006/relationships/image" Target="../media/image31.png"/><Relationship Id="rId30" Type="http://schemas.openxmlformats.org/officeDocument/2006/relationships/image" Target="../media/image32.png"/><Relationship Id="rId31" Type="http://schemas.openxmlformats.org/officeDocument/2006/relationships/image" Target="../media/image33.png"/><Relationship Id="rId32" Type="http://schemas.openxmlformats.org/officeDocument/2006/relationships/image" Target="../media/image34.png"/><Relationship Id="rId33" Type="http://schemas.openxmlformats.org/officeDocument/2006/relationships/image" Target="../media/image35.png"/><Relationship Id="rId34" Type="http://schemas.openxmlformats.org/officeDocument/2006/relationships/image" Target="../media/image36.png"/><Relationship Id="rId35" Type="http://schemas.openxmlformats.org/officeDocument/2006/relationships/image" Target="../media/image37.png"/><Relationship Id="rId36" Type="http://schemas.openxmlformats.org/officeDocument/2006/relationships/image" Target="../media/image38.png"/><Relationship Id="rId37" Type="http://schemas.openxmlformats.org/officeDocument/2006/relationships/image" Target="../media/image39.png"/><Relationship Id="rId38" Type="http://schemas.openxmlformats.org/officeDocument/2006/relationships/image" Target="../media/image40.png"/><Relationship Id="rId39" Type="http://schemas.openxmlformats.org/officeDocument/2006/relationships/image" Target="../media/image41.png"/><Relationship Id="rId40" Type="http://schemas.openxmlformats.org/officeDocument/2006/relationships/image" Target="../media/image42.png"/><Relationship Id="rId41" Type="http://schemas.openxmlformats.org/officeDocument/2006/relationships/image" Target="../media/image43.png"/><Relationship Id="rId42" Type="http://schemas.openxmlformats.org/officeDocument/2006/relationships/image" Target="../media/image44.png"/><Relationship Id="rId43" Type="http://schemas.openxmlformats.org/officeDocument/2006/relationships/image" Target="../media/image4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488604" y="11827092"/>
            <a:ext cx="92075" cy="170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950" spc="-50" b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endParaRPr sz="95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7566" y="11678864"/>
            <a:ext cx="131384" cy="7890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 rot="600000">
            <a:off x="4837892" y="11701509"/>
            <a:ext cx="91811" cy="38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90"/>
              </a:lnSpc>
            </a:pPr>
            <a:r>
              <a:rPr dirty="0" sz="300" spc="-30" b="1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3463819" y="10953753"/>
            <a:ext cx="212090" cy="31115"/>
            <a:chOff x="3463819" y="10953753"/>
            <a:chExt cx="212090" cy="31115"/>
          </a:xfrm>
        </p:grpSpPr>
        <p:sp>
          <p:nvSpPr>
            <p:cNvPr id="6" name="object 6" descr=""/>
            <p:cNvSpPr/>
            <p:nvPr/>
          </p:nvSpPr>
          <p:spPr>
            <a:xfrm>
              <a:off x="3576842" y="10954364"/>
              <a:ext cx="99060" cy="29845"/>
            </a:xfrm>
            <a:custGeom>
              <a:avLst/>
              <a:gdLst/>
              <a:ahLst/>
              <a:cxnLst/>
              <a:rect l="l" t="t" r="r" b="b"/>
              <a:pathLst>
                <a:path w="99060" h="29845">
                  <a:moveTo>
                    <a:pt x="98987" y="0"/>
                  </a:moveTo>
                  <a:lnTo>
                    <a:pt x="0" y="0"/>
                  </a:lnTo>
                  <a:lnTo>
                    <a:pt x="0" y="29492"/>
                  </a:lnTo>
                  <a:lnTo>
                    <a:pt x="98987" y="29492"/>
                  </a:lnTo>
                  <a:lnTo>
                    <a:pt x="98987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463819" y="10969115"/>
              <a:ext cx="107950" cy="0"/>
            </a:xfrm>
            <a:custGeom>
              <a:avLst/>
              <a:gdLst/>
              <a:ahLst/>
              <a:cxnLst/>
              <a:rect l="l" t="t" r="r" b="b"/>
              <a:pathLst>
                <a:path w="107950" h="0">
                  <a:moveTo>
                    <a:pt x="107618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493658" y="10969114"/>
              <a:ext cx="78105" cy="0"/>
            </a:xfrm>
            <a:custGeom>
              <a:avLst/>
              <a:gdLst/>
              <a:ahLst/>
              <a:cxnLst/>
              <a:rect l="l" t="t" r="r" b="b"/>
              <a:pathLst>
                <a:path w="78104" h="0">
                  <a:moveTo>
                    <a:pt x="0" y="0"/>
                  </a:moveTo>
                  <a:lnTo>
                    <a:pt x="77779" y="0"/>
                  </a:lnTo>
                </a:path>
              </a:pathLst>
            </a:custGeom>
            <a:ln w="46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463819" y="10953753"/>
              <a:ext cx="53340" cy="31115"/>
            </a:xfrm>
            <a:custGeom>
              <a:avLst/>
              <a:gdLst/>
              <a:ahLst/>
              <a:cxnLst/>
              <a:rect l="l" t="t" r="r" b="b"/>
              <a:pathLst>
                <a:path w="53339" h="31115">
                  <a:moveTo>
                    <a:pt x="52903" y="0"/>
                  </a:moveTo>
                  <a:lnTo>
                    <a:pt x="0" y="15363"/>
                  </a:lnTo>
                  <a:lnTo>
                    <a:pt x="52903" y="30720"/>
                  </a:lnTo>
                  <a:lnTo>
                    <a:pt x="34691" y="15363"/>
                  </a:lnTo>
                  <a:lnTo>
                    <a:pt x="5290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469641" y="10958218"/>
              <a:ext cx="40005" cy="11430"/>
            </a:xfrm>
            <a:custGeom>
              <a:avLst/>
              <a:gdLst/>
              <a:ahLst/>
              <a:cxnLst/>
              <a:rect l="l" t="t" r="r" b="b"/>
              <a:pathLst>
                <a:path w="40004" h="11429">
                  <a:moveTo>
                    <a:pt x="39587" y="0"/>
                  </a:moveTo>
                  <a:lnTo>
                    <a:pt x="0" y="10895"/>
                  </a:lnTo>
                  <a:lnTo>
                    <a:pt x="26079" y="10895"/>
                  </a:lnTo>
                  <a:lnTo>
                    <a:pt x="395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3528736" y="10725770"/>
            <a:ext cx="433705" cy="2711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950" spc="-35" b="1">
                <a:solidFill>
                  <a:srgbClr val="231F20"/>
                </a:solidFill>
                <a:latin typeface="Arial"/>
                <a:cs typeface="Arial"/>
              </a:rPr>
              <a:t>23GC08</a:t>
            </a:r>
            <a:endParaRPr sz="950">
              <a:latin typeface="Arial"/>
              <a:cs typeface="Arial"/>
            </a:endParaRPr>
          </a:p>
          <a:p>
            <a:pPr marL="52705">
              <a:lnSpc>
                <a:spcPct val="100000"/>
              </a:lnSpc>
              <a:spcBef>
                <a:spcPts val="555"/>
              </a:spcBef>
            </a:pPr>
            <a:r>
              <a:rPr dirty="0" sz="200" spc="-10" b="1">
                <a:solidFill>
                  <a:srgbClr val="231F20"/>
                </a:solidFill>
                <a:latin typeface="Arial"/>
                <a:cs typeface="Arial"/>
              </a:rPr>
              <a:t>NORTH</a:t>
            </a:r>
            <a:endParaRPr sz="200">
              <a:latin typeface="Arial"/>
              <a:cs typeface="Arial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3453288" y="10953100"/>
            <a:ext cx="2258060" cy="2315845"/>
            <a:chOff x="3453288" y="10953100"/>
            <a:chExt cx="2258060" cy="2315845"/>
          </a:xfrm>
        </p:grpSpPr>
        <p:sp>
          <p:nvSpPr>
            <p:cNvPr id="13" name="object 13" descr=""/>
            <p:cNvSpPr/>
            <p:nvPr/>
          </p:nvSpPr>
          <p:spPr>
            <a:xfrm>
              <a:off x="3576848" y="10954370"/>
              <a:ext cx="99060" cy="29845"/>
            </a:xfrm>
            <a:custGeom>
              <a:avLst/>
              <a:gdLst/>
              <a:ahLst/>
              <a:cxnLst/>
              <a:rect l="l" t="t" r="r" b="b"/>
              <a:pathLst>
                <a:path w="99060" h="29845">
                  <a:moveTo>
                    <a:pt x="98987" y="29492"/>
                  </a:moveTo>
                  <a:lnTo>
                    <a:pt x="0" y="29492"/>
                  </a:lnTo>
                  <a:lnTo>
                    <a:pt x="0" y="0"/>
                  </a:lnTo>
                  <a:lnTo>
                    <a:pt x="98987" y="0"/>
                  </a:lnTo>
                  <a:lnTo>
                    <a:pt x="98987" y="29492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370754" y="11960007"/>
              <a:ext cx="298450" cy="0"/>
            </a:xfrm>
            <a:custGeom>
              <a:avLst/>
              <a:gdLst/>
              <a:ahLst/>
              <a:cxnLst/>
              <a:rect l="l" t="t" r="r" b="b"/>
              <a:pathLst>
                <a:path w="298450" h="0">
                  <a:moveTo>
                    <a:pt x="298353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3288" y="11998703"/>
              <a:ext cx="2257566" cy="1269882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3470168" y="12611840"/>
            <a:ext cx="161925" cy="736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300" spc="-10">
                <a:solidFill>
                  <a:srgbClr val="231F20"/>
                </a:solidFill>
                <a:latin typeface="Arial"/>
                <a:cs typeface="Arial"/>
              </a:rPr>
              <a:t>Fold</a:t>
            </a:r>
            <a:r>
              <a:rPr dirty="0" sz="3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00" spc="-20">
                <a:solidFill>
                  <a:srgbClr val="231F20"/>
                </a:solidFill>
                <a:latin typeface="Arial"/>
                <a:cs typeface="Arial"/>
              </a:rPr>
              <a:t>Axis</a:t>
            </a:r>
            <a:endParaRPr sz="3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4011460" y="12611840"/>
            <a:ext cx="80010" cy="736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300" spc="-25">
                <a:solidFill>
                  <a:srgbClr val="231F20"/>
                </a:solidFill>
                <a:latin typeface="Arial"/>
                <a:cs typeface="Arial"/>
              </a:rPr>
              <a:t>n=1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3468262" y="13134623"/>
            <a:ext cx="127000" cy="127000"/>
            <a:chOff x="3468262" y="13134623"/>
            <a:chExt cx="127000" cy="127000"/>
          </a:xfrm>
        </p:grpSpPr>
        <p:sp>
          <p:nvSpPr>
            <p:cNvPr id="19" name="object 19" descr=""/>
            <p:cNvSpPr/>
            <p:nvPr/>
          </p:nvSpPr>
          <p:spPr>
            <a:xfrm>
              <a:off x="3469849" y="13136210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230" y="0"/>
                  </a:moveTo>
                  <a:lnTo>
                    <a:pt x="0" y="0"/>
                  </a:lnTo>
                  <a:lnTo>
                    <a:pt x="0" y="123230"/>
                  </a:lnTo>
                  <a:lnTo>
                    <a:pt x="123230" y="123230"/>
                  </a:lnTo>
                  <a:lnTo>
                    <a:pt x="123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3469849" y="13136210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230" y="0"/>
                  </a:moveTo>
                  <a:lnTo>
                    <a:pt x="0" y="0"/>
                  </a:lnTo>
                  <a:lnTo>
                    <a:pt x="0" y="123230"/>
                  </a:lnTo>
                  <a:lnTo>
                    <a:pt x="123230" y="123230"/>
                  </a:lnTo>
                  <a:lnTo>
                    <a:pt x="123230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3500181" y="13113241"/>
            <a:ext cx="79375" cy="1574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850" spc="-50" b="1">
                <a:solidFill>
                  <a:srgbClr val="231F20"/>
                </a:solidFill>
                <a:latin typeface="Arial"/>
                <a:cs typeface="Arial"/>
              </a:rPr>
              <a:t>B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3865387" y="12301818"/>
            <a:ext cx="1749425" cy="763270"/>
            <a:chOff x="3865387" y="12301818"/>
            <a:chExt cx="1749425" cy="763270"/>
          </a:xfrm>
        </p:grpSpPr>
        <p:sp>
          <p:nvSpPr>
            <p:cNvPr id="23" name="object 23" descr=""/>
            <p:cNvSpPr/>
            <p:nvPr/>
          </p:nvSpPr>
          <p:spPr>
            <a:xfrm>
              <a:off x="4804308" y="12508620"/>
              <a:ext cx="760730" cy="384175"/>
            </a:xfrm>
            <a:custGeom>
              <a:avLst/>
              <a:gdLst/>
              <a:ahLst/>
              <a:cxnLst/>
              <a:rect l="l" t="t" r="r" b="b"/>
              <a:pathLst>
                <a:path w="760729" h="384175">
                  <a:moveTo>
                    <a:pt x="618201" y="383634"/>
                  </a:moveTo>
                  <a:lnTo>
                    <a:pt x="569755" y="355337"/>
                  </a:lnTo>
                  <a:lnTo>
                    <a:pt x="522193" y="327766"/>
                  </a:lnTo>
                  <a:lnTo>
                    <a:pt x="474189" y="302219"/>
                  </a:lnTo>
                  <a:lnTo>
                    <a:pt x="424415" y="279994"/>
                  </a:lnTo>
                  <a:lnTo>
                    <a:pt x="371547" y="262389"/>
                  </a:lnTo>
                  <a:lnTo>
                    <a:pt x="331493" y="249125"/>
                  </a:lnTo>
                  <a:lnTo>
                    <a:pt x="291525" y="232378"/>
                  </a:lnTo>
                  <a:lnTo>
                    <a:pt x="252047" y="214229"/>
                  </a:lnTo>
                  <a:lnTo>
                    <a:pt x="213463" y="196759"/>
                  </a:lnTo>
                  <a:lnTo>
                    <a:pt x="187814" y="184688"/>
                  </a:lnTo>
                  <a:lnTo>
                    <a:pt x="162652" y="171584"/>
                  </a:lnTo>
                  <a:lnTo>
                    <a:pt x="137558" y="158329"/>
                  </a:lnTo>
                  <a:lnTo>
                    <a:pt x="112111" y="145804"/>
                  </a:lnTo>
                  <a:lnTo>
                    <a:pt x="90452" y="136349"/>
                  </a:lnTo>
                  <a:lnTo>
                    <a:pt x="68645" y="127218"/>
                  </a:lnTo>
                  <a:lnTo>
                    <a:pt x="47080" y="117620"/>
                  </a:lnTo>
                  <a:lnTo>
                    <a:pt x="7147" y="91643"/>
                  </a:lnTo>
                  <a:lnTo>
                    <a:pt x="0" y="70674"/>
                  </a:lnTo>
                  <a:lnTo>
                    <a:pt x="2854" y="62212"/>
                  </a:lnTo>
                  <a:lnTo>
                    <a:pt x="47101" y="29562"/>
                  </a:lnTo>
                  <a:lnTo>
                    <a:pt x="97168" y="12699"/>
                  </a:lnTo>
                  <a:lnTo>
                    <a:pt x="152674" y="8972"/>
                  </a:lnTo>
                  <a:lnTo>
                    <a:pt x="178477" y="10543"/>
                  </a:lnTo>
                  <a:lnTo>
                    <a:pt x="203280" y="12545"/>
                  </a:lnTo>
                  <a:lnTo>
                    <a:pt x="228324" y="13477"/>
                  </a:lnTo>
                  <a:lnTo>
                    <a:pt x="281837" y="12539"/>
                  </a:lnTo>
                  <a:lnTo>
                    <a:pt x="335161" y="10469"/>
                  </a:lnTo>
                  <a:lnTo>
                    <a:pt x="388373" y="7748"/>
                  </a:lnTo>
                  <a:lnTo>
                    <a:pt x="441547" y="4858"/>
                  </a:lnTo>
                  <a:lnTo>
                    <a:pt x="494759" y="2282"/>
                  </a:lnTo>
                  <a:lnTo>
                    <a:pt x="548083" y="502"/>
                  </a:lnTo>
                  <a:lnTo>
                    <a:pt x="601596" y="0"/>
                  </a:lnTo>
                  <a:lnTo>
                    <a:pt x="634343" y="1177"/>
                  </a:lnTo>
                  <a:lnTo>
                    <a:pt x="680920" y="3626"/>
                  </a:lnTo>
                  <a:lnTo>
                    <a:pt x="727495" y="6076"/>
                  </a:lnTo>
                  <a:lnTo>
                    <a:pt x="760239" y="7253"/>
                  </a:lnTo>
                </a:path>
              </a:pathLst>
            </a:custGeom>
            <a:ln w="8016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950332" y="12305946"/>
              <a:ext cx="1496060" cy="755015"/>
            </a:xfrm>
            <a:custGeom>
              <a:avLst/>
              <a:gdLst/>
              <a:ahLst/>
              <a:cxnLst/>
              <a:rect l="l" t="t" r="r" b="b"/>
              <a:pathLst>
                <a:path w="1496060" h="755015">
                  <a:moveTo>
                    <a:pt x="1216161" y="754716"/>
                  </a:moveTo>
                  <a:lnTo>
                    <a:pt x="1172457" y="729398"/>
                  </a:lnTo>
                  <a:lnTo>
                    <a:pt x="1129408" y="704088"/>
                  </a:lnTo>
                  <a:lnTo>
                    <a:pt x="1086767" y="679025"/>
                  </a:lnTo>
                  <a:lnTo>
                    <a:pt x="1044289" y="654450"/>
                  </a:lnTo>
                  <a:lnTo>
                    <a:pt x="1001730" y="630601"/>
                  </a:lnTo>
                  <a:lnTo>
                    <a:pt x="958844" y="607718"/>
                  </a:lnTo>
                  <a:lnTo>
                    <a:pt x="915387" y="586042"/>
                  </a:lnTo>
                  <a:lnTo>
                    <a:pt x="871112" y="565811"/>
                  </a:lnTo>
                  <a:lnTo>
                    <a:pt x="825774" y="547266"/>
                  </a:lnTo>
                  <a:lnTo>
                    <a:pt x="779130" y="530646"/>
                  </a:lnTo>
                  <a:lnTo>
                    <a:pt x="730932" y="516191"/>
                  </a:lnTo>
                  <a:lnTo>
                    <a:pt x="685930" y="502359"/>
                  </a:lnTo>
                  <a:lnTo>
                    <a:pt x="640871" y="485717"/>
                  </a:lnTo>
                  <a:lnTo>
                    <a:pt x="595906" y="467027"/>
                  </a:lnTo>
                  <a:lnTo>
                    <a:pt x="551182" y="447055"/>
                  </a:lnTo>
                  <a:lnTo>
                    <a:pt x="506847" y="426563"/>
                  </a:lnTo>
                  <a:lnTo>
                    <a:pt x="463050" y="406316"/>
                  </a:lnTo>
                  <a:lnTo>
                    <a:pt x="419939" y="387078"/>
                  </a:lnTo>
                  <a:lnTo>
                    <a:pt x="369478" y="363333"/>
                  </a:lnTo>
                  <a:lnTo>
                    <a:pt x="319979" y="337556"/>
                  </a:lnTo>
                  <a:lnTo>
                    <a:pt x="270612" y="311482"/>
                  </a:lnTo>
                  <a:lnTo>
                    <a:pt x="220549" y="286843"/>
                  </a:lnTo>
                  <a:lnTo>
                    <a:pt x="177944" y="268244"/>
                  </a:lnTo>
                  <a:lnTo>
                    <a:pt x="135044" y="250280"/>
                  </a:lnTo>
                  <a:lnTo>
                    <a:pt x="92619" y="231394"/>
                  </a:lnTo>
                  <a:lnTo>
                    <a:pt x="51439" y="210032"/>
                  </a:lnTo>
                  <a:lnTo>
                    <a:pt x="14057" y="180290"/>
                  </a:lnTo>
                  <a:lnTo>
                    <a:pt x="0" y="139040"/>
                  </a:lnTo>
                  <a:lnTo>
                    <a:pt x="5615" y="122396"/>
                  </a:lnTo>
                  <a:lnTo>
                    <a:pt x="45476" y="85386"/>
                  </a:lnTo>
                  <a:lnTo>
                    <a:pt x="92661" y="58169"/>
                  </a:lnTo>
                  <a:lnTo>
                    <a:pt x="140767" y="38147"/>
                  </a:lnTo>
                  <a:lnTo>
                    <a:pt x="191155" y="24987"/>
                  </a:lnTo>
                  <a:lnTo>
                    <a:pt x="245189" y="18360"/>
                  </a:lnTo>
                  <a:lnTo>
                    <a:pt x="300350" y="17653"/>
                  </a:lnTo>
                  <a:lnTo>
                    <a:pt x="351108" y="20743"/>
                  </a:lnTo>
                  <a:lnTo>
                    <a:pt x="399901" y="24682"/>
                  </a:lnTo>
                  <a:lnTo>
                    <a:pt x="449171" y="26520"/>
                  </a:lnTo>
                  <a:lnTo>
                    <a:pt x="501864" y="25936"/>
                  </a:lnTo>
                  <a:lnTo>
                    <a:pt x="554446" y="24676"/>
                  </a:lnTo>
                  <a:lnTo>
                    <a:pt x="606935" y="22859"/>
                  </a:lnTo>
                  <a:lnTo>
                    <a:pt x="659349" y="20604"/>
                  </a:lnTo>
                  <a:lnTo>
                    <a:pt x="711709" y="18028"/>
                  </a:lnTo>
                  <a:lnTo>
                    <a:pt x="764031" y="15250"/>
                  </a:lnTo>
                  <a:lnTo>
                    <a:pt x="816335" y="12389"/>
                  </a:lnTo>
                  <a:lnTo>
                    <a:pt x="868638" y="9564"/>
                  </a:lnTo>
                  <a:lnTo>
                    <a:pt x="920960" y="6893"/>
                  </a:lnTo>
                  <a:lnTo>
                    <a:pt x="973320" y="4495"/>
                  </a:lnTo>
                  <a:lnTo>
                    <a:pt x="1025735" y="2487"/>
                  </a:lnTo>
                  <a:lnTo>
                    <a:pt x="1078224" y="990"/>
                  </a:lnTo>
                  <a:lnTo>
                    <a:pt x="1130805" y="121"/>
                  </a:lnTo>
                  <a:lnTo>
                    <a:pt x="1183498" y="0"/>
                  </a:lnTo>
                  <a:lnTo>
                    <a:pt x="1222077" y="1144"/>
                  </a:lnTo>
                  <a:lnTo>
                    <a:pt x="1276781" y="3772"/>
                  </a:lnTo>
                  <a:lnTo>
                    <a:pt x="1339546" y="7141"/>
                  </a:lnTo>
                  <a:lnTo>
                    <a:pt x="1402311" y="10511"/>
                  </a:lnTo>
                  <a:lnTo>
                    <a:pt x="1457013" y="13139"/>
                  </a:lnTo>
                  <a:lnTo>
                    <a:pt x="1495589" y="14283"/>
                  </a:lnTo>
                </a:path>
              </a:pathLst>
            </a:custGeom>
            <a:ln w="8016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323805" y="12653237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09">
                  <a:moveTo>
                    <a:pt x="23820" y="3375"/>
                  </a:moveTo>
                  <a:lnTo>
                    <a:pt x="0" y="0"/>
                  </a:lnTo>
                </a:path>
              </a:pathLst>
            </a:custGeom>
            <a:ln w="120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918284" y="12453964"/>
              <a:ext cx="1359535" cy="193040"/>
            </a:xfrm>
            <a:custGeom>
              <a:avLst/>
              <a:gdLst/>
              <a:ahLst/>
              <a:cxnLst/>
              <a:rect l="l" t="t" r="r" b="b"/>
              <a:pathLst>
                <a:path w="1359535" h="193040">
                  <a:moveTo>
                    <a:pt x="1359440" y="192738"/>
                  </a:moveTo>
                  <a:lnTo>
                    <a:pt x="0" y="0"/>
                  </a:lnTo>
                </a:path>
              </a:pathLst>
            </a:custGeom>
            <a:ln w="12025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3871419" y="12447319"/>
              <a:ext cx="24130" cy="3810"/>
            </a:xfrm>
            <a:custGeom>
              <a:avLst/>
              <a:gdLst/>
              <a:ahLst/>
              <a:cxnLst/>
              <a:rect l="l" t="t" r="r" b="b"/>
              <a:pathLst>
                <a:path w="24129" h="3809">
                  <a:moveTo>
                    <a:pt x="23820" y="3375"/>
                  </a:moveTo>
                  <a:lnTo>
                    <a:pt x="0" y="0"/>
                  </a:lnTo>
                </a:path>
              </a:pathLst>
            </a:custGeom>
            <a:ln w="120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390622" y="12639751"/>
              <a:ext cx="219075" cy="66675"/>
            </a:xfrm>
            <a:custGeom>
              <a:avLst/>
              <a:gdLst/>
              <a:ahLst/>
              <a:cxnLst/>
              <a:rect l="l" t="t" r="r" b="b"/>
              <a:pathLst>
                <a:path w="219075" h="66675">
                  <a:moveTo>
                    <a:pt x="218632" y="0"/>
                  </a:moveTo>
                  <a:lnTo>
                    <a:pt x="0" y="0"/>
                  </a:lnTo>
                  <a:lnTo>
                    <a:pt x="0" y="66449"/>
                  </a:lnTo>
                  <a:lnTo>
                    <a:pt x="218632" y="66449"/>
                  </a:lnTo>
                  <a:lnTo>
                    <a:pt x="2186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390622" y="12639751"/>
              <a:ext cx="219075" cy="66675"/>
            </a:xfrm>
            <a:custGeom>
              <a:avLst/>
              <a:gdLst/>
              <a:ahLst/>
              <a:cxnLst/>
              <a:rect l="l" t="t" r="r" b="b"/>
              <a:pathLst>
                <a:path w="219075" h="66675">
                  <a:moveTo>
                    <a:pt x="218632" y="66449"/>
                  </a:moveTo>
                  <a:lnTo>
                    <a:pt x="0" y="66449"/>
                  </a:lnTo>
                  <a:lnTo>
                    <a:pt x="0" y="0"/>
                  </a:lnTo>
                  <a:lnTo>
                    <a:pt x="218632" y="0"/>
                  </a:lnTo>
                  <a:lnTo>
                    <a:pt x="218632" y="66449"/>
                  </a:lnTo>
                  <a:close/>
                </a:path>
              </a:pathLst>
            </a:custGeom>
            <a:ln w="104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5400423" y="12626933"/>
            <a:ext cx="207010" cy="831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350" spc="-10" b="1">
                <a:solidFill>
                  <a:srgbClr val="231F20"/>
                </a:solidFill>
                <a:latin typeface="Arial"/>
                <a:cs typeface="Arial"/>
              </a:rPr>
              <a:t>Fold</a:t>
            </a:r>
            <a:r>
              <a:rPr dirty="0" sz="350" spc="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20" b="1">
                <a:solidFill>
                  <a:srgbClr val="231F20"/>
                </a:solidFill>
                <a:latin typeface="Arial"/>
                <a:cs typeface="Arial"/>
              </a:rPr>
              <a:t>Axis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5315881" y="12029141"/>
            <a:ext cx="368300" cy="53340"/>
            <a:chOff x="5315881" y="12029141"/>
            <a:chExt cx="368300" cy="53340"/>
          </a:xfrm>
        </p:grpSpPr>
        <p:sp>
          <p:nvSpPr>
            <p:cNvPr id="32" name="object 32" descr=""/>
            <p:cNvSpPr/>
            <p:nvPr/>
          </p:nvSpPr>
          <p:spPr>
            <a:xfrm>
              <a:off x="5512128" y="12030212"/>
              <a:ext cx="172085" cy="51435"/>
            </a:xfrm>
            <a:custGeom>
              <a:avLst/>
              <a:gdLst/>
              <a:ahLst/>
              <a:cxnLst/>
              <a:rect l="l" t="t" r="r" b="b"/>
              <a:pathLst>
                <a:path w="172085" h="51434">
                  <a:moveTo>
                    <a:pt x="171865" y="0"/>
                  </a:moveTo>
                  <a:lnTo>
                    <a:pt x="0" y="0"/>
                  </a:lnTo>
                  <a:lnTo>
                    <a:pt x="0" y="51203"/>
                  </a:lnTo>
                  <a:lnTo>
                    <a:pt x="171865" y="51203"/>
                  </a:lnTo>
                  <a:lnTo>
                    <a:pt x="171865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5315881" y="12055814"/>
              <a:ext cx="187325" cy="0"/>
            </a:xfrm>
            <a:custGeom>
              <a:avLst/>
              <a:gdLst/>
              <a:ahLst/>
              <a:cxnLst/>
              <a:rect l="l" t="t" r="r" b="b"/>
              <a:pathLst>
                <a:path w="187325" h="0">
                  <a:moveTo>
                    <a:pt x="186856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5367691" y="12055813"/>
              <a:ext cx="135255" cy="0"/>
            </a:xfrm>
            <a:custGeom>
              <a:avLst/>
              <a:gdLst/>
              <a:ahLst/>
              <a:cxnLst/>
              <a:rect l="l" t="t" r="r" b="b"/>
              <a:pathLst>
                <a:path w="135254" h="0">
                  <a:moveTo>
                    <a:pt x="0" y="0"/>
                  </a:moveTo>
                  <a:lnTo>
                    <a:pt x="135044" y="0"/>
                  </a:lnTo>
                </a:path>
              </a:pathLst>
            </a:custGeom>
            <a:ln w="80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5315885" y="12029141"/>
              <a:ext cx="92075" cy="53340"/>
            </a:xfrm>
            <a:custGeom>
              <a:avLst/>
              <a:gdLst/>
              <a:ahLst/>
              <a:cxnLst/>
              <a:rect l="l" t="t" r="r" b="b"/>
              <a:pathLst>
                <a:path w="92075" h="53340">
                  <a:moveTo>
                    <a:pt x="91852" y="0"/>
                  </a:moveTo>
                  <a:lnTo>
                    <a:pt x="0" y="26668"/>
                  </a:lnTo>
                  <a:lnTo>
                    <a:pt x="91852" y="53344"/>
                  </a:lnTo>
                  <a:lnTo>
                    <a:pt x="60231" y="26668"/>
                  </a:lnTo>
                  <a:lnTo>
                    <a:pt x="9185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5325993" y="12036894"/>
              <a:ext cx="69215" cy="19050"/>
            </a:xfrm>
            <a:custGeom>
              <a:avLst/>
              <a:gdLst/>
              <a:ahLst/>
              <a:cxnLst/>
              <a:rect l="l" t="t" r="r" b="b"/>
              <a:pathLst>
                <a:path w="69214" h="19050">
                  <a:moveTo>
                    <a:pt x="68732" y="0"/>
                  </a:moveTo>
                  <a:lnTo>
                    <a:pt x="0" y="18918"/>
                  </a:lnTo>
                  <a:lnTo>
                    <a:pt x="45283" y="18918"/>
                  </a:lnTo>
                  <a:lnTo>
                    <a:pt x="68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5370757" y="11884573"/>
            <a:ext cx="318770" cy="21018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u="sng" sz="350" spc="420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  </a:t>
            </a:r>
            <a:r>
              <a:rPr dirty="0" u="sng" sz="350" spc="-35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6m</a:t>
            </a:r>
            <a:r>
              <a:rPr dirty="0" u="sng" sz="350" spc="500" b="1">
                <a:solidFill>
                  <a:srgbClr val="231F20"/>
                </a:solidFill>
                <a:uFill>
                  <a:solidFill>
                    <a:srgbClr val="231F20"/>
                  </a:solidFill>
                </a:uFill>
                <a:latin typeface="Arial"/>
                <a:cs typeface="Arial"/>
              </a:rPr>
              <a:t> </a:t>
            </a:r>
            <a:endParaRPr sz="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3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</a:pPr>
            <a:r>
              <a:rPr dirty="0" sz="350" spc="-10" b="1">
                <a:solidFill>
                  <a:srgbClr val="231F20"/>
                </a:solidFill>
                <a:latin typeface="Arial"/>
                <a:cs typeface="Arial"/>
              </a:rPr>
              <a:t>NORTH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38" name="object 38" descr=""/>
          <p:cNvGrpSpPr/>
          <p:nvPr/>
        </p:nvGrpSpPr>
        <p:grpSpPr>
          <a:xfrm>
            <a:off x="3855312" y="12027989"/>
            <a:ext cx="1831339" cy="1223645"/>
            <a:chOff x="3855312" y="12027989"/>
            <a:chExt cx="1831339" cy="1223645"/>
          </a:xfrm>
        </p:grpSpPr>
        <p:sp>
          <p:nvSpPr>
            <p:cNvPr id="39" name="object 39" descr=""/>
            <p:cNvSpPr/>
            <p:nvPr/>
          </p:nvSpPr>
          <p:spPr>
            <a:xfrm>
              <a:off x="5512122" y="12030212"/>
              <a:ext cx="172085" cy="51435"/>
            </a:xfrm>
            <a:custGeom>
              <a:avLst/>
              <a:gdLst/>
              <a:ahLst/>
              <a:cxnLst/>
              <a:rect l="l" t="t" r="r" b="b"/>
              <a:pathLst>
                <a:path w="172085" h="51434">
                  <a:moveTo>
                    <a:pt x="171871" y="51203"/>
                  </a:moveTo>
                  <a:lnTo>
                    <a:pt x="0" y="51203"/>
                  </a:lnTo>
                  <a:lnTo>
                    <a:pt x="0" y="0"/>
                  </a:lnTo>
                  <a:lnTo>
                    <a:pt x="171871" y="0"/>
                  </a:lnTo>
                  <a:lnTo>
                    <a:pt x="171871" y="51203"/>
                  </a:lnTo>
                  <a:close/>
                </a:path>
              </a:pathLst>
            </a:custGeom>
            <a:ln w="400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3861344" y="13245262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 h="0">
                  <a:moveTo>
                    <a:pt x="300196" y="0"/>
                  </a:moveTo>
                  <a:lnTo>
                    <a:pt x="0" y="0"/>
                  </a:lnTo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3861344" y="13245261"/>
              <a:ext cx="300355" cy="0"/>
            </a:xfrm>
            <a:custGeom>
              <a:avLst/>
              <a:gdLst/>
              <a:ahLst/>
              <a:cxnLst/>
              <a:rect l="l" t="t" r="r" b="b"/>
              <a:pathLst>
                <a:path w="300354" h="0">
                  <a:moveTo>
                    <a:pt x="300196" y="0"/>
                  </a:moveTo>
                  <a:lnTo>
                    <a:pt x="0" y="0"/>
                  </a:lnTo>
                </a:path>
              </a:pathLst>
            </a:custGeom>
            <a:ln w="120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 descr=""/>
          <p:cNvSpPr txBox="1"/>
          <p:nvPr/>
        </p:nvSpPr>
        <p:spPr>
          <a:xfrm>
            <a:off x="3970055" y="13166456"/>
            <a:ext cx="117475" cy="819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350" spc="-20" b="1">
                <a:solidFill>
                  <a:srgbClr val="FFFFFF"/>
                </a:solidFill>
                <a:latin typeface="Arial"/>
                <a:cs typeface="Arial"/>
              </a:rPr>
              <a:t>0.5m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43" name="object 43" descr=""/>
          <p:cNvGrpSpPr/>
          <p:nvPr/>
        </p:nvGrpSpPr>
        <p:grpSpPr>
          <a:xfrm>
            <a:off x="2225206" y="10717688"/>
            <a:ext cx="3502660" cy="4819650"/>
            <a:chOff x="2225206" y="10717688"/>
            <a:chExt cx="3502660" cy="4819650"/>
          </a:xfrm>
        </p:grpSpPr>
        <p:sp>
          <p:nvSpPr>
            <p:cNvPr id="44" name="object 44" descr=""/>
            <p:cNvSpPr/>
            <p:nvPr/>
          </p:nvSpPr>
          <p:spPr>
            <a:xfrm>
              <a:off x="3453286" y="11998701"/>
              <a:ext cx="2258060" cy="0"/>
            </a:xfrm>
            <a:custGeom>
              <a:avLst/>
              <a:gdLst/>
              <a:ahLst/>
              <a:cxnLst/>
              <a:rect l="l" t="t" r="r" b="b"/>
              <a:pathLst>
                <a:path w="2258060" h="0">
                  <a:moveTo>
                    <a:pt x="2257566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3453285" y="11998702"/>
              <a:ext cx="2258060" cy="0"/>
            </a:xfrm>
            <a:custGeom>
              <a:avLst/>
              <a:gdLst/>
              <a:ahLst/>
              <a:cxnLst/>
              <a:rect l="l" t="t" r="r" b="b"/>
              <a:pathLst>
                <a:path w="2258060" h="0">
                  <a:moveTo>
                    <a:pt x="0" y="0"/>
                  </a:moveTo>
                  <a:lnTo>
                    <a:pt x="2257572" y="0"/>
                  </a:lnTo>
                </a:path>
              </a:pathLst>
            </a:custGeom>
            <a:ln w="936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3453282" y="10724990"/>
              <a:ext cx="2256790" cy="2545080"/>
            </a:xfrm>
            <a:custGeom>
              <a:avLst/>
              <a:gdLst/>
              <a:ahLst/>
              <a:cxnLst/>
              <a:rect l="l" t="t" r="r" b="b"/>
              <a:pathLst>
                <a:path w="2256790" h="2545080">
                  <a:moveTo>
                    <a:pt x="2256337" y="2544583"/>
                  </a:moveTo>
                  <a:lnTo>
                    <a:pt x="0" y="2544583"/>
                  </a:lnTo>
                  <a:lnTo>
                    <a:pt x="0" y="0"/>
                  </a:lnTo>
                  <a:lnTo>
                    <a:pt x="2256337" y="0"/>
                  </a:lnTo>
                  <a:lnTo>
                    <a:pt x="2256337" y="2544583"/>
                  </a:lnTo>
                  <a:close/>
                </a:path>
              </a:pathLst>
            </a:custGeom>
            <a:ln w="140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8757" y="13391849"/>
              <a:ext cx="1609018" cy="2145368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4998015" y="13730585"/>
              <a:ext cx="167005" cy="306070"/>
            </a:xfrm>
            <a:custGeom>
              <a:avLst/>
              <a:gdLst/>
              <a:ahLst/>
              <a:cxnLst/>
              <a:rect l="l" t="t" r="r" b="b"/>
              <a:pathLst>
                <a:path w="167004" h="306069">
                  <a:moveTo>
                    <a:pt x="166882" y="0"/>
                  </a:moveTo>
                  <a:lnTo>
                    <a:pt x="0" y="305805"/>
                  </a:lnTo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4998015" y="13730585"/>
              <a:ext cx="167005" cy="306070"/>
            </a:xfrm>
            <a:custGeom>
              <a:avLst/>
              <a:gdLst/>
              <a:ahLst/>
              <a:cxnLst/>
              <a:rect l="l" t="t" r="r" b="b"/>
              <a:pathLst>
                <a:path w="167004" h="306069">
                  <a:moveTo>
                    <a:pt x="166882" y="0"/>
                  </a:moveTo>
                  <a:lnTo>
                    <a:pt x="0" y="305805"/>
                  </a:lnTo>
                </a:path>
              </a:pathLst>
            </a:custGeom>
            <a:ln w="6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4932365" y="13720254"/>
              <a:ext cx="167005" cy="306070"/>
            </a:xfrm>
            <a:custGeom>
              <a:avLst/>
              <a:gdLst/>
              <a:ahLst/>
              <a:cxnLst/>
              <a:rect l="l" t="t" r="r" b="b"/>
              <a:pathLst>
                <a:path w="167004" h="306069">
                  <a:moveTo>
                    <a:pt x="166876" y="0"/>
                  </a:moveTo>
                  <a:lnTo>
                    <a:pt x="0" y="305805"/>
                  </a:lnTo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4932365" y="13720254"/>
              <a:ext cx="167005" cy="306070"/>
            </a:xfrm>
            <a:custGeom>
              <a:avLst/>
              <a:gdLst/>
              <a:ahLst/>
              <a:cxnLst/>
              <a:rect l="l" t="t" r="r" b="b"/>
              <a:pathLst>
                <a:path w="167004" h="306069">
                  <a:moveTo>
                    <a:pt x="166876" y="0"/>
                  </a:moveTo>
                  <a:lnTo>
                    <a:pt x="0" y="305805"/>
                  </a:lnTo>
                </a:path>
              </a:pathLst>
            </a:custGeom>
            <a:ln w="6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5338930" y="13577682"/>
              <a:ext cx="167005" cy="306070"/>
            </a:xfrm>
            <a:custGeom>
              <a:avLst/>
              <a:gdLst/>
              <a:ahLst/>
              <a:cxnLst/>
              <a:rect l="l" t="t" r="r" b="b"/>
              <a:pathLst>
                <a:path w="167004" h="306069">
                  <a:moveTo>
                    <a:pt x="166882" y="0"/>
                  </a:moveTo>
                  <a:lnTo>
                    <a:pt x="0" y="305805"/>
                  </a:lnTo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5338930" y="13577682"/>
              <a:ext cx="167005" cy="306070"/>
            </a:xfrm>
            <a:custGeom>
              <a:avLst/>
              <a:gdLst/>
              <a:ahLst/>
              <a:cxnLst/>
              <a:rect l="l" t="t" r="r" b="b"/>
              <a:pathLst>
                <a:path w="167004" h="306069">
                  <a:moveTo>
                    <a:pt x="166882" y="0"/>
                  </a:moveTo>
                  <a:lnTo>
                    <a:pt x="0" y="305805"/>
                  </a:lnTo>
                </a:path>
              </a:pathLst>
            </a:custGeom>
            <a:ln w="6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5318288" y="13535727"/>
              <a:ext cx="167005" cy="306070"/>
            </a:xfrm>
            <a:custGeom>
              <a:avLst/>
              <a:gdLst/>
              <a:ahLst/>
              <a:cxnLst/>
              <a:rect l="l" t="t" r="r" b="b"/>
              <a:pathLst>
                <a:path w="167004" h="306069">
                  <a:moveTo>
                    <a:pt x="166882" y="0"/>
                  </a:moveTo>
                  <a:lnTo>
                    <a:pt x="0" y="305805"/>
                  </a:lnTo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5318288" y="13535727"/>
              <a:ext cx="167005" cy="306070"/>
            </a:xfrm>
            <a:custGeom>
              <a:avLst/>
              <a:gdLst/>
              <a:ahLst/>
              <a:cxnLst/>
              <a:rect l="l" t="t" r="r" b="b"/>
              <a:pathLst>
                <a:path w="167004" h="306069">
                  <a:moveTo>
                    <a:pt x="166882" y="0"/>
                  </a:moveTo>
                  <a:lnTo>
                    <a:pt x="0" y="305805"/>
                  </a:lnTo>
                </a:path>
              </a:pathLst>
            </a:custGeom>
            <a:ln w="6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5273707" y="13535727"/>
              <a:ext cx="167005" cy="306070"/>
            </a:xfrm>
            <a:custGeom>
              <a:avLst/>
              <a:gdLst/>
              <a:ahLst/>
              <a:cxnLst/>
              <a:rect l="l" t="t" r="r" b="b"/>
              <a:pathLst>
                <a:path w="167004" h="306069">
                  <a:moveTo>
                    <a:pt x="166882" y="0"/>
                  </a:moveTo>
                  <a:lnTo>
                    <a:pt x="0" y="305805"/>
                  </a:lnTo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5273707" y="13535727"/>
              <a:ext cx="167005" cy="306070"/>
            </a:xfrm>
            <a:custGeom>
              <a:avLst/>
              <a:gdLst/>
              <a:ahLst/>
              <a:cxnLst/>
              <a:rect l="l" t="t" r="r" b="b"/>
              <a:pathLst>
                <a:path w="167004" h="306069">
                  <a:moveTo>
                    <a:pt x="166882" y="0"/>
                  </a:moveTo>
                  <a:lnTo>
                    <a:pt x="0" y="305805"/>
                  </a:lnTo>
                </a:path>
              </a:pathLst>
            </a:custGeom>
            <a:ln w="6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5118349" y="13432829"/>
              <a:ext cx="45085" cy="203200"/>
            </a:xfrm>
            <a:custGeom>
              <a:avLst/>
              <a:gdLst/>
              <a:ahLst/>
              <a:cxnLst/>
              <a:rect l="l" t="t" r="r" b="b"/>
              <a:pathLst>
                <a:path w="45085" h="203200">
                  <a:moveTo>
                    <a:pt x="44464" y="0"/>
                  </a:moveTo>
                  <a:lnTo>
                    <a:pt x="0" y="203125"/>
                  </a:lnTo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5118349" y="13432829"/>
              <a:ext cx="45085" cy="203200"/>
            </a:xfrm>
            <a:custGeom>
              <a:avLst/>
              <a:gdLst/>
              <a:ahLst/>
              <a:cxnLst/>
              <a:rect l="l" t="t" r="r" b="b"/>
              <a:pathLst>
                <a:path w="45085" h="203200">
                  <a:moveTo>
                    <a:pt x="44464" y="0"/>
                  </a:moveTo>
                  <a:lnTo>
                    <a:pt x="0" y="203125"/>
                  </a:lnTo>
                </a:path>
              </a:pathLst>
            </a:custGeom>
            <a:ln w="6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5427648" y="13772410"/>
              <a:ext cx="113030" cy="206375"/>
            </a:xfrm>
            <a:custGeom>
              <a:avLst/>
              <a:gdLst/>
              <a:ahLst/>
              <a:cxnLst/>
              <a:rect l="l" t="t" r="r" b="b"/>
              <a:pathLst>
                <a:path w="113029" h="206375">
                  <a:moveTo>
                    <a:pt x="112502" y="0"/>
                  </a:moveTo>
                  <a:lnTo>
                    <a:pt x="0" y="206160"/>
                  </a:lnTo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5427648" y="13772410"/>
              <a:ext cx="113030" cy="206375"/>
            </a:xfrm>
            <a:custGeom>
              <a:avLst/>
              <a:gdLst/>
              <a:ahLst/>
              <a:cxnLst/>
              <a:rect l="l" t="t" r="r" b="b"/>
              <a:pathLst>
                <a:path w="113029" h="206375">
                  <a:moveTo>
                    <a:pt x="112502" y="0"/>
                  </a:moveTo>
                  <a:lnTo>
                    <a:pt x="0" y="206160"/>
                  </a:lnTo>
                </a:path>
              </a:pathLst>
            </a:custGeom>
            <a:ln w="6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5141645" y="13796223"/>
              <a:ext cx="113030" cy="206375"/>
            </a:xfrm>
            <a:custGeom>
              <a:avLst/>
              <a:gdLst/>
              <a:ahLst/>
              <a:cxnLst/>
              <a:rect l="l" t="t" r="r" b="b"/>
              <a:pathLst>
                <a:path w="113029" h="206375">
                  <a:moveTo>
                    <a:pt x="112502" y="0"/>
                  </a:moveTo>
                  <a:lnTo>
                    <a:pt x="0" y="206160"/>
                  </a:lnTo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5141645" y="13796223"/>
              <a:ext cx="113030" cy="206375"/>
            </a:xfrm>
            <a:custGeom>
              <a:avLst/>
              <a:gdLst/>
              <a:ahLst/>
              <a:cxnLst/>
              <a:rect l="l" t="t" r="r" b="b"/>
              <a:pathLst>
                <a:path w="113029" h="206375">
                  <a:moveTo>
                    <a:pt x="112502" y="0"/>
                  </a:moveTo>
                  <a:lnTo>
                    <a:pt x="0" y="206160"/>
                  </a:lnTo>
                </a:path>
              </a:pathLst>
            </a:custGeom>
            <a:ln w="6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5089668" y="13755380"/>
              <a:ext cx="113030" cy="206375"/>
            </a:xfrm>
            <a:custGeom>
              <a:avLst/>
              <a:gdLst/>
              <a:ahLst/>
              <a:cxnLst/>
              <a:rect l="l" t="t" r="r" b="b"/>
              <a:pathLst>
                <a:path w="113029" h="206375">
                  <a:moveTo>
                    <a:pt x="112502" y="0"/>
                  </a:moveTo>
                  <a:lnTo>
                    <a:pt x="0" y="206160"/>
                  </a:lnTo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5089668" y="13755380"/>
              <a:ext cx="113030" cy="206375"/>
            </a:xfrm>
            <a:custGeom>
              <a:avLst/>
              <a:gdLst/>
              <a:ahLst/>
              <a:cxnLst/>
              <a:rect l="l" t="t" r="r" b="b"/>
              <a:pathLst>
                <a:path w="113029" h="206375">
                  <a:moveTo>
                    <a:pt x="112502" y="0"/>
                  </a:moveTo>
                  <a:lnTo>
                    <a:pt x="0" y="206160"/>
                  </a:lnTo>
                </a:path>
              </a:pathLst>
            </a:custGeom>
            <a:ln w="6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4432941" y="15192835"/>
              <a:ext cx="95885" cy="215265"/>
            </a:xfrm>
            <a:custGeom>
              <a:avLst/>
              <a:gdLst/>
              <a:ahLst/>
              <a:cxnLst/>
              <a:rect l="l" t="t" r="r" b="b"/>
              <a:pathLst>
                <a:path w="95885" h="215265">
                  <a:moveTo>
                    <a:pt x="95302" y="0"/>
                  </a:moveTo>
                  <a:lnTo>
                    <a:pt x="0" y="214654"/>
                  </a:lnTo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4432941" y="15192835"/>
              <a:ext cx="95885" cy="215265"/>
            </a:xfrm>
            <a:custGeom>
              <a:avLst/>
              <a:gdLst/>
              <a:ahLst/>
              <a:cxnLst/>
              <a:rect l="l" t="t" r="r" b="b"/>
              <a:pathLst>
                <a:path w="95885" h="215265">
                  <a:moveTo>
                    <a:pt x="95302" y="0"/>
                  </a:moveTo>
                  <a:lnTo>
                    <a:pt x="0" y="214654"/>
                  </a:lnTo>
                </a:path>
              </a:pathLst>
            </a:custGeom>
            <a:ln w="6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4333673" y="15116760"/>
              <a:ext cx="95885" cy="215265"/>
            </a:xfrm>
            <a:custGeom>
              <a:avLst/>
              <a:gdLst/>
              <a:ahLst/>
              <a:cxnLst/>
              <a:rect l="l" t="t" r="r" b="b"/>
              <a:pathLst>
                <a:path w="95885" h="215265">
                  <a:moveTo>
                    <a:pt x="95302" y="0"/>
                  </a:moveTo>
                  <a:lnTo>
                    <a:pt x="0" y="214654"/>
                  </a:lnTo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4333673" y="15116760"/>
              <a:ext cx="95885" cy="215265"/>
            </a:xfrm>
            <a:custGeom>
              <a:avLst/>
              <a:gdLst/>
              <a:ahLst/>
              <a:cxnLst/>
              <a:rect l="l" t="t" r="r" b="b"/>
              <a:pathLst>
                <a:path w="95885" h="215265">
                  <a:moveTo>
                    <a:pt x="95302" y="0"/>
                  </a:moveTo>
                  <a:lnTo>
                    <a:pt x="0" y="214654"/>
                  </a:lnTo>
                </a:path>
              </a:pathLst>
            </a:custGeom>
            <a:ln w="690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4118757" y="13388742"/>
              <a:ext cx="9525" cy="2134235"/>
            </a:xfrm>
            <a:custGeom>
              <a:avLst/>
              <a:gdLst/>
              <a:ahLst/>
              <a:cxnLst/>
              <a:rect l="l" t="t" r="r" b="b"/>
              <a:pathLst>
                <a:path w="9525" h="2134234">
                  <a:moveTo>
                    <a:pt x="0" y="0"/>
                  </a:moveTo>
                  <a:lnTo>
                    <a:pt x="9071" y="2133628"/>
                  </a:lnTo>
                </a:path>
              </a:pathLst>
            </a:custGeom>
            <a:ln w="743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25206" y="14466991"/>
              <a:ext cx="1902620" cy="1070226"/>
            </a:xfrm>
            <a:prstGeom prst="rect">
              <a:avLst/>
            </a:prstGeom>
          </p:spPr>
        </p:pic>
        <p:sp>
          <p:nvSpPr>
            <p:cNvPr id="72" name="object 72" descr=""/>
            <p:cNvSpPr/>
            <p:nvPr/>
          </p:nvSpPr>
          <p:spPr>
            <a:xfrm>
              <a:off x="2590939" y="14715273"/>
              <a:ext cx="864869" cy="652780"/>
            </a:xfrm>
            <a:custGeom>
              <a:avLst/>
              <a:gdLst/>
              <a:ahLst/>
              <a:cxnLst/>
              <a:rect l="l" t="t" r="r" b="b"/>
              <a:pathLst>
                <a:path w="864870" h="652780">
                  <a:moveTo>
                    <a:pt x="183311" y="454266"/>
                  </a:moveTo>
                  <a:lnTo>
                    <a:pt x="167640" y="382981"/>
                  </a:lnTo>
                  <a:lnTo>
                    <a:pt x="172339" y="327367"/>
                  </a:lnTo>
                  <a:lnTo>
                    <a:pt x="158242" y="303085"/>
                  </a:lnTo>
                  <a:lnTo>
                    <a:pt x="138658" y="248246"/>
                  </a:lnTo>
                  <a:lnTo>
                    <a:pt x="143357" y="212217"/>
                  </a:lnTo>
                  <a:lnTo>
                    <a:pt x="159016" y="145630"/>
                  </a:lnTo>
                  <a:lnTo>
                    <a:pt x="163728" y="98628"/>
                  </a:lnTo>
                  <a:lnTo>
                    <a:pt x="159016" y="85305"/>
                  </a:lnTo>
                  <a:lnTo>
                    <a:pt x="138658" y="85305"/>
                  </a:lnTo>
                  <a:lnTo>
                    <a:pt x="127914" y="125971"/>
                  </a:lnTo>
                  <a:lnTo>
                    <a:pt x="118376" y="156781"/>
                  </a:lnTo>
                  <a:lnTo>
                    <a:pt x="119240" y="181521"/>
                  </a:lnTo>
                  <a:lnTo>
                    <a:pt x="117932" y="198450"/>
                  </a:lnTo>
                  <a:lnTo>
                    <a:pt x="103174" y="220154"/>
                  </a:lnTo>
                  <a:lnTo>
                    <a:pt x="97104" y="231876"/>
                  </a:lnTo>
                  <a:lnTo>
                    <a:pt x="115773" y="260527"/>
                  </a:lnTo>
                  <a:lnTo>
                    <a:pt x="112293" y="264426"/>
                  </a:lnTo>
                  <a:lnTo>
                    <a:pt x="118808" y="276148"/>
                  </a:lnTo>
                  <a:lnTo>
                    <a:pt x="122275" y="299161"/>
                  </a:lnTo>
                  <a:lnTo>
                    <a:pt x="136601" y="320433"/>
                  </a:lnTo>
                  <a:lnTo>
                    <a:pt x="135737" y="346468"/>
                  </a:lnTo>
                  <a:lnTo>
                    <a:pt x="129654" y="344741"/>
                  </a:lnTo>
                  <a:lnTo>
                    <a:pt x="120103" y="357327"/>
                  </a:lnTo>
                  <a:lnTo>
                    <a:pt x="115341" y="372084"/>
                  </a:lnTo>
                  <a:lnTo>
                    <a:pt x="113169" y="383362"/>
                  </a:lnTo>
                  <a:lnTo>
                    <a:pt x="117500" y="394220"/>
                  </a:lnTo>
                  <a:lnTo>
                    <a:pt x="122275" y="406806"/>
                  </a:lnTo>
                  <a:lnTo>
                    <a:pt x="101841" y="421360"/>
                  </a:lnTo>
                  <a:lnTo>
                    <a:pt x="87731" y="429209"/>
                  </a:lnTo>
                  <a:lnTo>
                    <a:pt x="80683" y="437819"/>
                  </a:lnTo>
                  <a:lnTo>
                    <a:pt x="86169" y="447217"/>
                  </a:lnTo>
                  <a:lnTo>
                    <a:pt x="76771" y="458190"/>
                  </a:lnTo>
                  <a:lnTo>
                    <a:pt x="72072" y="480123"/>
                  </a:lnTo>
                  <a:lnTo>
                    <a:pt x="80683" y="509104"/>
                  </a:lnTo>
                  <a:lnTo>
                    <a:pt x="72072" y="520852"/>
                  </a:lnTo>
                  <a:lnTo>
                    <a:pt x="61099" y="544360"/>
                  </a:lnTo>
                  <a:lnTo>
                    <a:pt x="39954" y="579602"/>
                  </a:lnTo>
                  <a:lnTo>
                    <a:pt x="38392" y="607021"/>
                  </a:lnTo>
                  <a:lnTo>
                    <a:pt x="15671" y="626605"/>
                  </a:lnTo>
                  <a:lnTo>
                    <a:pt x="8623" y="628954"/>
                  </a:lnTo>
                  <a:lnTo>
                    <a:pt x="0" y="652462"/>
                  </a:lnTo>
                  <a:lnTo>
                    <a:pt x="94005" y="620344"/>
                  </a:lnTo>
                  <a:lnTo>
                    <a:pt x="94005" y="592137"/>
                  </a:lnTo>
                  <a:lnTo>
                    <a:pt x="125336" y="570992"/>
                  </a:lnTo>
                  <a:lnTo>
                    <a:pt x="167640" y="510667"/>
                  </a:lnTo>
                  <a:lnTo>
                    <a:pt x="183311" y="454266"/>
                  </a:lnTo>
                  <a:close/>
                </a:path>
                <a:path w="864870" h="652780">
                  <a:moveTo>
                    <a:pt x="864819" y="286842"/>
                  </a:moveTo>
                  <a:lnTo>
                    <a:pt x="861428" y="265252"/>
                  </a:lnTo>
                  <a:lnTo>
                    <a:pt x="856272" y="259511"/>
                  </a:lnTo>
                  <a:lnTo>
                    <a:pt x="846239" y="260096"/>
                  </a:lnTo>
                  <a:lnTo>
                    <a:pt x="841082" y="240880"/>
                  </a:lnTo>
                  <a:lnTo>
                    <a:pt x="836498" y="230276"/>
                  </a:lnTo>
                  <a:lnTo>
                    <a:pt x="824738" y="217665"/>
                  </a:lnTo>
                  <a:lnTo>
                    <a:pt x="814412" y="203619"/>
                  </a:lnTo>
                  <a:lnTo>
                    <a:pt x="807250" y="188137"/>
                  </a:lnTo>
                  <a:lnTo>
                    <a:pt x="806107" y="163766"/>
                  </a:lnTo>
                  <a:lnTo>
                    <a:pt x="802093" y="133375"/>
                  </a:lnTo>
                  <a:lnTo>
                    <a:pt x="790625" y="112458"/>
                  </a:lnTo>
                  <a:lnTo>
                    <a:pt x="784606" y="99555"/>
                  </a:lnTo>
                  <a:lnTo>
                    <a:pt x="789762" y="67157"/>
                  </a:lnTo>
                  <a:lnTo>
                    <a:pt x="817448" y="43624"/>
                  </a:lnTo>
                  <a:lnTo>
                    <a:pt x="831545" y="27851"/>
                  </a:lnTo>
                  <a:lnTo>
                    <a:pt x="834567" y="15100"/>
                  </a:lnTo>
                  <a:lnTo>
                    <a:pt x="833907" y="4470"/>
                  </a:lnTo>
                  <a:lnTo>
                    <a:pt x="824166" y="0"/>
                  </a:lnTo>
                  <a:lnTo>
                    <a:pt x="818451" y="0"/>
                  </a:lnTo>
                  <a:lnTo>
                    <a:pt x="813384" y="4470"/>
                  </a:lnTo>
                  <a:lnTo>
                    <a:pt x="796429" y="41198"/>
                  </a:lnTo>
                  <a:lnTo>
                    <a:pt x="779475" y="67208"/>
                  </a:lnTo>
                  <a:lnTo>
                    <a:pt x="753491" y="93205"/>
                  </a:lnTo>
                  <a:lnTo>
                    <a:pt x="758571" y="104495"/>
                  </a:lnTo>
                  <a:lnTo>
                    <a:pt x="755738" y="126542"/>
                  </a:lnTo>
                  <a:lnTo>
                    <a:pt x="767041" y="129933"/>
                  </a:lnTo>
                  <a:lnTo>
                    <a:pt x="769874" y="145199"/>
                  </a:lnTo>
                  <a:lnTo>
                    <a:pt x="766483" y="159321"/>
                  </a:lnTo>
                  <a:lnTo>
                    <a:pt x="776084" y="163842"/>
                  </a:lnTo>
                  <a:lnTo>
                    <a:pt x="777786" y="198310"/>
                  </a:lnTo>
                  <a:lnTo>
                    <a:pt x="800392" y="225437"/>
                  </a:lnTo>
                  <a:lnTo>
                    <a:pt x="832040" y="266700"/>
                  </a:lnTo>
                  <a:lnTo>
                    <a:pt x="837120" y="291566"/>
                  </a:lnTo>
                  <a:lnTo>
                    <a:pt x="864819" y="318693"/>
                  </a:lnTo>
                  <a:lnTo>
                    <a:pt x="860564" y="289039"/>
                  </a:lnTo>
                  <a:lnTo>
                    <a:pt x="860564" y="285610"/>
                  </a:lnTo>
                  <a:lnTo>
                    <a:pt x="864819" y="286842"/>
                  </a:lnTo>
                  <a:close/>
                </a:path>
              </a:pathLst>
            </a:custGeom>
            <a:solidFill>
              <a:srgbClr val="F5ECAD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2784256" y="14760128"/>
              <a:ext cx="267335" cy="701675"/>
            </a:xfrm>
            <a:custGeom>
              <a:avLst/>
              <a:gdLst/>
              <a:ahLst/>
              <a:cxnLst/>
              <a:rect l="l" t="t" r="r" b="b"/>
              <a:pathLst>
                <a:path w="267335" h="701675">
                  <a:moveTo>
                    <a:pt x="0" y="0"/>
                  </a:moveTo>
                  <a:lnTo>
                    <a:pt x="49031" y="47499"/>
                  </a:lnTo>
                  <a:lnTo>
                    <a:pt x="93304" y="106893"/>
                  </a:lnTo>
                  <a:lnTo>
                    <a:pt x="118657" y="171461"/>
                  </a:lnTo>
                  <a:lnTo>
                    <a:pt x="135864" y="266584"/>
                  </a:lnTo>
                  <a:lnTo>
                    <a:pt x="139034" y="372583"/>
                  </a:lnTo>
                  <a:lnTo>
                    <a:pt x="143868" y="450958"/>
                  </a:lnTo>
                  <a:lnTo>
                    <a:pt x="159219" y="507187"/>
                  </a:lnTo>
                  <a:lnTo>
                    <a:pt x="196579" y="607596"/>
                  </a:lnTo>
                  <a:lnTo>
                    <a:pt x="224222" y="658229"/>
                  </a:lnTo>
                  <a:lnTo>
                    <a:pt x="267260" y="701595"/>
                  </a:lnTo>
                </a:path>
              </a:pathLst>
            </a:custGeom>
            <a:ln w="118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3269467" y="14707003"/>
              <a:ext cx="550545" cy="740410"/>
            </a:xfrm>
            <a:custGeom>
              <a:avLst/>
              <a:gdLst/>
              <a:ahLst/>
              <a:cxnLst/>
              <a:rect l="l" t="t" r="r" b="b"/>
              <a:pathLst>
                <a:path w="550545" h="740409">
                  <a:moveTo>
                    <a:pt x="0" y="0"/>
                  </a:moveTo>
                  <a:lnTo>
                    <a:pt x="73981" y="204571"/>
                  </a:lnTo>
                  <a:lnTo>
                    <a:pt x="101327" y="247081"/>
                  </a:lnTo>
                  <a:lnTo>
                    <a:pt x="142335" y="290367"/>
                  </a:lnTo>
                  <a:lnTo>
                    <a:pt x="192838" y="341912"/>
                  </a:lnTo>
                  <a:lnTo>
                    <a:pt x="216814" y="377361"/>
                  </a:lnTo>
                  <a:lnTo>
                    <a:pt x="233207" y="421422"/>
                  </a:lnTo>
                  <a:lnTo>
                    <a:pt x="252430" y="500263"/>
                  </a:lnTo>
                  <a:lnTo>
                    <a:pt x="274967" y="557355"/>
                  </a:lnTo>
                  <a:lnTo>
                    <a:pt x="288791" y="585674"/>
                  </a:lnTo>
                  <a:lnTo>
                    <a:pt x="311117" y="616556"/>
                  </a:lnTo>
                  <a:lnTo>
                    <a:pt x="335843" y="640365"/>
                  </a:lnTo>
                  <a:lnTo>
                    <a:pt x="448519" y="695304"/>
                  </a:lnTo>
                  <a:lnTo>
                    <a:pt x="550281" y="739843"/>
                  </a:lnTo>
                </a:path>
              </a:pathLst>
            </a:custGeom>
            <a:ln w="1187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5" name="object 75" descr=""/>
          <p:cNvSpPr txBox="1"/>
          <p:nvPr/>
        </p:nvSpPr>
        <p:spPr>
          <a:xfrm rot="16980000">
            <a:off x="2636570" y="15144336"/>
            <a:ext cx="159116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-10" b="1">
                <a:solidFill>
                  <a:srgbClr val="231F20"/>
                </a:solidFill>
                <a:latin typeface="Arial"/>
                <a:cs typeface="Arial"/>
              </a:rPr>
              <a:t>Rhyolite</a:t>
            </a:r>
            <a:endParaRPr sz="300">
              <a:latin typeface="Arial"/>
              <a:cs typeface="Arial"/>
            </a:endParaRPr>
          </a:p>
        </p:txBody>
      </p:sp>
      <p:sp>
        <p:nvSpPr>
          <p:cNvPr id="76" name="object 76" descr=""/>
          <p:cNvSpPr txBox="1"/>
          <p:nvPr/>
        </p:nvSpPr>
        <p:spPr>
          <a:xfrm rot="3900000">
            <a:off x="3318213" y="14888164"/>
            <a:ext cx="158503" cy="39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0"/>
              </a:lnSpc>
            </a:pPr>
            <a:r>
              <a:rPr dirty="0" sz="300" spc="-10" b="1">
                <a:solidFill>
                  <a:srgbClr val="231F20"/>
                </a:solidFill>
                <a:latin typeface="Arial"/>
                <a:cs typeface="Arial"/>
              </a:rPr>
              <a:t>Rhyolite</a:t>
            </a:r>
            <a:endParaRPr sz="300">
              <a:latin typeface="Arial"/>
              <a:cs typeface="Arial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2973852" y="14747182"/>
            <a:ext cx="204470" cy="24130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300" spc="-10" b="1">
                <a:solidFill>
                  <a:srgbClr val="FFFFFF"/>
                </a:solidFill>
                <a:latin typeface="Arial"/>
                <a:cs typeface="Arial"/>
              </a:rPr>
              <a:t>Fault</a:t>
            </a:r>
            <a:r>
              <a:rPr dirty="0" sz="30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00" spc="-20" b="1">
                <a:solidFill>
                  <a:srgbClr val="FFFFFF"/>
                </a:solidFill>
                <a:latin typeface="Arial"/>
                <a:cs typeface="Arial"/>
              </a:rPr>
              <a:t>Zone</a:t>
            </a: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endParaRPr sz="300">
              <a:latin typeface="Arial"/>
              <a:cs typeface="Arial"/>
            </a:endParaRPr>
          </a:p>
          <a:p>
            <a:pPr marL="101600">
              <a:lnSpc>
                <a:spcPct val="100000"/>
              </a:lnSpc>
            </a:pPr>
            <a:r>
              <a:rPr dirty="0" sz="300" spc="-25" b="1">
                <a:solidFill>
                  <a:srgbClr val="231F20"/>
                </a:solidFill>
                <a:latin typeface="Arial"/>
                <a:cs typeface="Arial"/>
              </a:rPr>
              <a:t>Lst</a:t>
            </a:r>
            <a:endParaRPr sz="300">
              <a:latin typeface="Arial"/>
              <a:cs typeface="Arial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3215252" y="15287096"/>
            <a:ext cx="66675" cy="742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300" spc="-25" b="1">
                <a:solidFill>
                  <a:srgbClr val="231F20"/>
                </a:solidFill>
                <a:latin typeface="Arial"/>
                <a:cs typeface="Arial"/>
              </a:rPr>
              <a:t>Lst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79" name="object 79" descr=""/>
          <p:cNvGrpSpPr/>
          <p:nvPr/>
        </p:nvGrpSpPr>
        <p:grpSpPr>
          <a:xfrm>
            <a:off x="2211907" y="13392681"/>
            <a:ext cx="1922145" cy="1074420"/>
            <a:chOff x="2211907" y="13392681"/>
            <a:chExt cx="1922145" cy="1074420"/>
          </a:xfrm>
        </p:grpSpPr>
        <p:pic>
          <p:nvPicPr>
            <p:cNvPr id="80" name="object 8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17941" y="13392681"/>
              <a:ext cx="1909886" cy="1074310"/>
            </a:xfrm>
            <a:prstGeom prst="rect">
              <a:avLst/>
            </a:prstGeom>
          </p:spPr>
        </p:pic>
        <p:sp>
          <p:nvSpPr>
            <p:cNvPr id="81" name="object 81" descr=""/>
            <p:cNvSpPr/>
            <p:nvPr/>
          </p:nvSpPr>
          <p:spPr>
            <a:xfrm>
              <a:off x="2217940" y="13668515"/>
              <a:ext cx="1910080" cy="426084"/>
            </a:xfrm>
            <a:custGeom>
              <a:avLst/>
              <a:gdLst/>
              <a:ahLst/>
              <a:cxnLst/>
              <a:rect l="l" t="t" r="r" b="b"/>
              <a:pathLst>
                <a:path w="1910079" h="426084">
                  <a:moveTo>
                    <a:pt x="0" y="0"/>
                  </a:moveTo>
                  <a:lnTo>
                    <a:pt x="67845" y="0"/>
                  </a:lnTo>
                  <a:lnTo>
                    <a:pt x="98758" y="6955"/>
                  </a:lnTo>
                  <a:lnTo>
                    <a:pt x="136496" y="24776"/>
                  </a:lnTo>
                  <a:lnTo>
                    <a:pt x="166218" y="47896"/>
                  </a:lnTo>
                  <a:lnTo>
                    <a:pt x="215405" y="82842"/>
                  </a:lnTo>
                  <a:lnTo>
                    <a:pt x="243942" y="82842"/>
                  </a:lnTo>
                  <a:lnTo>
                    <a:pt x="253404" y="83447"/>
                  </a:lnTo>
                  <a:lnTo>
                    <a:pt x="262674" y="85242"/>
                  </a:lnTo>
                  <a:lnTo>
                    <a:pt x="271640" y="88198"/>
                  </a:lnTo>
                  <a:lnTo>
                    <a:pt x="280191" y="92286"/>
                  </a:lnTo>
                  <a:lnTo>
                    <a:pt x="307307" y="107439"/>
                  </a:lnTo>
                  <a:lnTo>
                    <a:pt x="358814" y="107439"/>
                  </a:lnTo>
                  <a:lnTo>
                    <a:pt x="460048" y="146269"/>
                  </a:lnTo>
                  <a:lnTo>
                    <a:pt x="548066" y="183809"/>
                  </a:lnTo>
                  <a:lnTo>
                    <a:pt x="586818" y="210104"/>
                  </a:lnTo>
                  <a:lnTo>
                    <a:pt x="607361" y="213581"/>
                  </a:lnTo>
                  <a:lnTo>
                    <a:pt x="655505" y="213581"/>
                  </a:lnTo>
                  <a:lnTo>
                    <a:pt x="703097" y="219655"/>
                  </a:lnTo>
                  <a:lnTo>
                    <a:pt x="709651" y="220118"/>
                  </a:lnTo>
                  <a:lnTo>
                    <a:pt x="716195" y="219846"/>
                  </a:lnTo>
                  <a:lnTo>
                    <a:pt x="722668" y="218846"/>
                  </a:lnTo>
                  <a:lnTo>
                    <a:pt x="729009" y="217124"/>
                  </a:lnTo>
                  <a:lnTo>
                    <a:pt x="785183" y="198397"/>
                  </a:lnTo>
                  <a:lnTo>
                    <a:pt x="791028" y="196449"/>
                  </a:lnTo>
                  <a:lnTo>
                    <a:pt x="797146" y="195425"/>
                  </a:lnTo>
                  <a:lnTo>
                    <a:pt x="803307" y="195363"/>
                  </a:lnTo>
                  <a:lnTo>
                    <a:pt x="915735" y="194240"/>
                  </a:lnTo>
                  <a:lnTo>
                    <a:pt x="920867" y="194190"/>
                  </a:lnTo>
                  <a:lnTo>
                    <a:pt x="925986" y="194637"/>
                  </a:lnTo>
                  <a:lnTo>
                    <a:pt x="931030" y="195580"/>
                  </a:lnTo>
                  <a:lnTo>
                    <a:pt x="1068421" y="221343"/>
                  </a:lnTo>
                  <a:lnTo>
                    <a:pt x="1179738" y="247230"/>
                  </a:lnTo>
                  <a:lnTo>
                    <a:pt x="1279408" y="270530"/>
                  </a:lnTo>
                  <a:lnTo>
                    <a:pt x="1401082" y="286067"/>
                  </a:lnTo>
                  <a:lnTo>
                    <a:pt x="1458068" y="299588"/>
                  </a:lnTo>
                  <a:lnTo>
                    <a:pt x="1494212" y="314964"/>
                  </a:lnTo>
                  <a:lnTo>
                    <a:pt x="1585363" y="373576"/>
                  </a:lnTo>
                  <a:lnTo>
                    <a:pt x="1594948" y="379136"/>
                  </a:lnTo>
                  <a:lnTo>
                    <a:pt x="1741840" y="414212"/>
                  </a:lnTo>
                  <a:lnTo>
                    <a:pt x="1825402" y="424972"/>
                  </a:lnTo>
                  <a:lnTo>
                    <a:pt x="1838465" y="425553"/>
                  </a:lnTo>
                  <a:lnTo>
                    <a:pt x="1844983" y="425027"/>
                  </a:lnTo>
                  <a:lnTo>
                    <a:pt x="1851444" y="423960"/>
                  </a:lnTo>
                  <a:lnTo>
                    <a:pt x="1898137" y="414212"/>
                  </a:lnTo>
                  <a:lnTo>
                    <a:pt x="1909889" y="414212"/>
                  </a:lnTo>
                </a:path>
              </a:pathLst>
            </a:custGeom>
            <a:ln w="1193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3208854" y="13929836"/>
              <a:ext cx="229870" cy="52705"/>
            </a:xfrm>
            <a:custGeom>
              <a:avLst/>
              <a:gdLst/>
              <a:ahLst/>
              <a:cxnLst/>
              <a:rect l="l" t="t" r="r" b="b"/>
              <a:pathLst>
                <a:path w="229870" h="52705">
                  <a:moveTo>
                    <a:pt x="229360" y="52394"/>
                  </a:moveTo>
                  <a:lnTo>
                    <a:pt x="0" y="0"/>
                  </a:lnTo>
                  <a:lnTo>
                    <a:pt x="22232" y="34307"/>
                  </a:lnTo>
                </a:path>
              </a:pathLst>
            </a:custGeom>
            <a:ln w="1193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3208856" y="13826685"/>
              <a:ext cx="229870" cy="52705"/>
            </a:xfrm>
            <a:custGeom>
              <a:avLst/>
              <a:gdLst/>
              <a:ahLst/>
              <a:cxnLst/>
              <a:rect l="l" t="t" r="r" b="b"/>
              <a:pathLst>
                <a:path w="229870" h="52705">
                  <a:moveTo>
                    <a:pt x="0" y="0"/>
                  </a:moveTo>
                  <a:lnTo>
                    <a:pt x="229360" y="52394"/>
                  </a:lnTo>
                  <a:lnTo>
                    <a:pt x="207128" y="18087"/>
                  </a:lnTo>
                </a:path>
              </a:pathLst>
            </a:custGeom>
            <a:ln w="1193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4" name="object 84" descr=""/>
          <p:cNvSpPr txBox="1"/>
          <p:nvPr/>
        </p:nvSpPr>
        <p:spPr>
          <a:xfrm>
            <a:off x="3598588" y="13684560"/>
            <a:ext cx="91440" cy="971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450" spc="-25" b="1">
                <a:solidFill>
                  <a:srgbClr val="231F20"/>
                </a:solidFill>
                <a:latin typeface="Arial"/>
                <a:cs typeface="Arial"/>
              </a:rPr>
              <a:t>Lst</a:t>
            </a:r>
            <a:endParaRPr sz="450">
              <a:latin typeface="Arial"/>
              <a:cs typeface="Arial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3598588" y="14179939"/>
            <a:ext cx="71755" cy="971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450" spc="-25" b="1">
                <a:solidFill>
                  <a:srgbClr val="231F20"/>
                </a:solidFill>
                <a:latin typeface="Arial"/>
                <a:cs typeface="Arial"/>
              </a:rPr>
              <a:t>Br</a:t>
            </a:r>
            <a:endParaRPr sz="450">
              <a:latin typeface="Arial"/>
              <a:cs typeface="Arial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3115567" y="13723534"/>
            <a:ext cx="80645" cy="245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 indent="25400">
              <a:lnSpc>
                <a:spcPct val="160400"/>
              </a:lnSpc>
              <a:spcBef>
                <a:spcPts val="95"/>
              </a:spcBef>
            </a:pPr>
            <a:r>
              <a:rPr dirty="0" sz="450" spc="-50" b="1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dirty="0" sz="450" spc="5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450" spc="-50" b="1">
                <a:solidFill>
                  <a:srgbClr val="231F20"/>
                </a:solidFill>
                <a:latin typeface="Arial"/>
                <a:cs typeface="Arial"/>
              </a:rPr>
              <a:t>U</a:t>
            </a:r>
            <a:endParaRPr sz="450">
              <a:latin typeface="Arial"/>
              <a:cs typeface="Arial"/>
            </a:endParaRPr>
          </a:p>
        </p:txBody>
      </p:sp>
      <p:grpSp>
        <p:nvGrpSpPr>
          <p:cNvPr id="87" name="object 87" descr=""/>
          <p:cNvGrpSpPr/>
          <p:nvPr/>
        </p:nvGrpSpPr>
        <p:grpSpPr>
          <a:xfrm>
            <a:off x="2217306" y="13392039"/>
            <a:ext cx="271145" cy="102870"/>
            <a:chOff x="2217306" y="13392039"/>
            <a:chExt cx="271145" cy="102870"/>
          </a:xfrm>
        </p:grpSpPr>
        <p:sp>
          <p:nvSpPr>
            <p:cNvPr id="88" name="object 88" descr=""/>
            <p:cNvSpPr/>
            <p:nvPr/>
          </p:nvSpPr>
          <p:spPr>
            <a:xfrm>
              <a:off x="2217941" y="13392674"/>
              <a:ext cx="269875" cy="101600"/>
            </a:xfrm>
            <a:custGeom>
              <a:avLst/>
              <a:gdLst/>
              <a:ahLst/>
              <a:cxnLst/>
              <a:rect l="l" t="t" r="r" b="b"/>
              <a:pathLst>
                <a:path w="269875" h="101600">
                  <a:moveTo>
                    <a:pt x="269419" y="0"/>
                  </a:moveTo>
                  <a:lnTo>
                    <a:pt x="0" y="0"/>
                  </a:lnTo>
                  <a:lnTo>
                    <a:pt x="0" y="101581"/>
                  </a:lnTo>
                  <a:lnTo>
                    <a:pt x="269419" y="101581"/>
                  </a:lnTo>
                  <a:lnTo>
                    <a:pt x="2694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2217941" y="13392674"/>
              <a:ext cx="269875" cy="101600"/>
            </a:xfrm>
            <a:custGeom>
              <a:avLst/>
              <a:gdLst/>
              <a:ahLst/>
              <a:cxnLst/>
              <a:rect l="l" t="t" r="r" b="b"/>
              <a:pathLst>
                <a:path w="269875" h="101600">
                  <a:moveTo>
                    <a:pt x="269419" y="101581"/>
                  </a:moveTo>
                  <a:lnTo>
                    <a:pt x="0" y="101581"/>
                  </a:lnTo>
                  <a:lnTo>
                    <a:pt x="0" y="0"/>
                  </a:lnTo>
                  <a:lnTo>
                    <a:pt x="269419" y="0"/>
                  </a:lnTo>
                  <a:lnTo>
                    <a:pt x="269419" y="101581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0" name="object 90" descr=""/>
          <p:cNvSpPr txBox="1"/>
          <p:nvPr/>
        </p:nvSpPr>
        <p:spPr>
          <a:xfrm>
            <a:off x="2244444" y="13400101"/>
            <a:ext cx="208915" cy="74295"/>
          </a:xfrm>
          <a:prstGeom prst="rect">
            <a:avLst/>
          </a:prstGeom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450" spc="-20" b="1">
                <a:solidFill>
                  <a:srgbClr val="231F20"/>
                </a:solidFill>
                <a:latin typeface="Arial"/>
                <a:cs typeface="Arial"/>
              </a:rPr>
              <a:t>23GC02</a:t>
            </a:r>
            <a:endParaRPr sz="450">
              <a:latin typeface="Arial"/>
              <a:cs typeface="Arial"/>
            </a:endParaRPr>
          </a:p>
        </p:txBody>
      </p:sp>
      <p:grpSp>
        <p:nvGrpSpPr>
          <p:cNvPr id="91" name="object 91" descr=""/>
          <p:cNvGrpSpPr/>
          <p:nvPr/>
        </p:nvGrpSpPr>
        <p:grpSpPr>
          <a:xfrm>
            <a:off x="2211273" y="13386007"/>
            <a:ext cx="3523615" cy="2158365"/>
            <a:chOff x="2211273" y="13386007"/>
            <a:chExt cx="3523615" cy="2158365"/>
          </a:xfrm>
        </p:grpSpPr>
        <p:sp>
          <p:nvSpPr>
            <p:cNvPr id="92" name="object 92" descr=""/>
            <p:cNvSpPr/>
            <p:nvPr/>
          </p:nvSpPr>
          <p:spPr>
            <a:xfrm>
              <a:off x="2217941" y="13392675"/>
              <a:ext cx="3510279" cy="2145030"/>
            </a:xfrm>
            <a:custGeom>
              <a:avLst/>
              <a:gdLst/>
              <a:ahLst/>
              <a:cxnLst/>
              <a:rect l="l" t="t" r="r" b="b"/>
              <a:pathLst>
                <a:path w="3510279" h="2145030">
                  <a:moveTo>
                    <a:pt x="3509840" y="2144542"/>
                  </a:moveTo>
                  <a:lnTo>
                    <a:pt x="0" y="2144542"/>
                  </a:lnTo>
                  <a:lnTo>
                    <a:pt x="0" y="0"/>
                  </a:lnTo>
                  <a:lnTo>
                    <a:pt x="3509840" y="0"/>
                  </a:lnTo>
                  <a:lnTo>
                    <a:pt x="3509840" y="2144542"/>
                  </a:lnTo>
                  <a:close/>
                </a:path>
              </a:pathLst>
            </a:custGeom>
            <a:ln w="1274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2219730" y="14466100"/>
              <a:ext cx="1906905" cy="1905"/>
            </a:xfrm>
            <a:custGeom>
              <a:avLst/>
              <a:gdLst/>
              <a:ahLst/>
              <a:cxnLst/>
              <a:rect l="l" t="t" r="r" b="b"/>
              <a:pathLst>
                <a:path w="1906904" h="1905">
                  <a:moveTo>
                    <a:pt x="0" y="0"/>
                  </a:moveTo>
                  <a:lnTo>
                    <a:pt x="1906303" y="1780"/>
                  </a:lnTo>
                </a:path>
              </a:pathLst>
            </a:custGeom>
            <a:ln w="1036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3991489" y="14326448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117242" y="0"/>
                  </a:moveTo>
                  <a:lnTo>
                    <a:pt x="0" y="0"/>
                  </a:lnTo>
                  <a:lnTo>
                    <a:pt x="0" y="117242"/>
                  </a:lnTo>
                  <a:lnTo>
                    <a:pt x="117242" y="117242"/>
                  </a:lnTo>
                  <a:lnTo>
                    <a:pt x="1172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3991489" y="14326448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117242" y="0"/>
                  </a:moveTo>
                  <a:lnTo>
                    <a:pt x="0" y="0"/>
                  </a:lnTo>
                  <a:lnTo>
                    <a:pt x="0" y="117242"/>
                  </a:lnTo>
                  <a:lnTo>
                    <a:pt x="117242" y="117242"/>
                  </a:lnTo>
                  <a:lnTo>
                    <a:pt x="11724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6" name="object 96" descr=""/>
          <p:cNvSpPr txBox="1"/>
          <p:nvPr/>
        </p:nvSpPr>
        <p:spPr>
          <a:xfrm>
            <a:off x="4013842" y="14306505"/>
            <a:ext cx="8001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50" b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97" name="object 97" descr=""/>
          <p:cNvGrpSpPr/>
          <p:nvPr/>
        </p:nvGrpSpPr>
        <p:grpSpPr>
          <a:xfrm>
            <a:off x="3990219" y="15400339"/>
            <a:ext cx="120014" cy="120014"/>
            <a:chOff x="3990219" y="15400339"/>
            <a:chExt cx="120014" cy="120014"/>
          </a:xfrm>
        </p:grpSpPr>
        <p:sp>
          <p:nvSpPr>
            <p:cNvPr id="98" name="object 98" descr=""/>
            <p:cNvSpPr/>
            <p:nvPr/>
          </p:nvSpPr>
          <p:spPr>
            <a:xfrm>
              <a:off x="3991489" y="15401609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117242" y="0"/>
                  </a:moveTo>
                  <a:lnTo>
                    <a:pt x="0" y="0"/>
                  </a:lnTo>
                  <a:lnTo>
                    <a:pt x="0" y="117242"/>
                  </a:lnTo>
                  <a:lnTo>
                    <a:pt x="117242" y="117242"/>
                  </a:lnTo>
                  <a:lnTo>
                    <a:pt x="1172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3991489" y="15401609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117242" y="0"/>
                  </a:moveTo>
                  <a:lnTo>
                    <a:pt x="0" y="0"/>
                  </a:lnTo>
                  <a:lnTo>
                    <a:pt x="0" y="117242"/>
                  </a:lnTo>
                  <a:lnTo>
                    <a:pt x="117242" y="117242"/>
                  </a:lnTo>
                  <a:lnTo>
                    <a:pt x="11724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0" name="object 100" descr=""/>
          <p:cNvSpPr txBox="1"/>
          <p:nvPr/>
        </p:nvSpPr>
        <p:spPr>
          <a:xfrm>
            <a:off x="4021241" y="15378879"/>
            <a:ext cx="7429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50" b="1">
                <a:solidFill>
                  <a:srgbClr val="231F20"/>
                </a:solidFill>
                <a:latin typeface="Arial"/>
                <a:cs typeface="Arial"/>
              </a:rPr>
              <a:t>B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01" name="object 101" descr=""/>
          <p:cNvGrpSpPr/>
          <p:nvPr/>
        </p:nvGrpSpPr>
        <p:grpSpPr>
          <a:xfrm>
            <a:off x="2247909" y="15487933"/>
            <a:ext cx="424815" cy="10795"/>
            <a:chOff x="2247909" y="15487933"/>
            <a:chExt cx="424815" cy="10795"/>
          </a:xfrm>
        </p:grpSpPr>
        <p:sp>
          <p:nvSpPr>
            <p:cNvPr id="102" name="object 102" descr=""/>
            <p:cNvSpPr/>
            <p:nvPr/>
          </p:nvSpPr>
          <p:spPr>
            <a:xfrm>
              <a:off x="2253307" y="15493331"/>
              <a:ext cx="103505" cy="0"/>
            </a:xfrm>
            <a:custGeom>
              <a:avLst/>
              <a:gdLst/>
              <a:ahLst/>
              <a:cxnLst/>
              <a:rect l="l" t="t" r="r" b="b"/>
              <a:pathLst>
                <a:path w="103505" h="0">
                  <a:moveTo>
                    <a:pt x="0" y="0"/>
                  </a:moveTo>
                  <a:lnTo>
                    <a:pt x="103405" y="0"/>
                  </a:lnTo>
                </a:path>
              </a:pathLst>
            </a:custGeom>
            <a:ln w="101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2356712" y="15493331"/>
              <a:ext cx="103505" cy="0"/>
            </a:xfrm>
            <a:custGeom>
              <a:avLst/>
              <a:gdLst/>
              <a:ahLst/>
              <a:cxnLst/>
              <a:rect l="l" t="t" r="r" b="b"/>
              <a:pathLst>
                <a:path w="103505" h="0">
                  <a:moveTo>
                    <a:pt x="0" y="0"/>
                  </a:moveTo>
                  <a:lnTo>
                    <a:pt x="103405" y="0"/>
                  </a:lnTo>
                </a:path>
              </a:pathLst>
            </a:custGeom>
            <a:ln w="101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2460117" y="15493331"/>
              <a:ext cx="103505" cy="0"/>
            </a:xfrm>
            <a:custGeom>
              <a:avLst/>
              <a:gdLst/>
              <a:ahLst/>
              <a:cxnLst/>
              <a:rect l="l" t="t" r="r" b="b"/>
              <a:pathLst>
                <a:path w="103505" h="0">
                  <a:moveTo>
                    <a:pt x="0" y="0"/>
                  </a:moveTo>
                  <a:lnTo>
                    <a:pt x="103405" y="0"/>
                  </a:lnTo>
                </a:path>
              </a:pathLst>
            </a:custGeom>
            <a:ln w="101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2563522" y="15493331"/>
              <a:ext cx="103505" cy="0"/>
            </a:xfrm>
            <a:custGeom>
              <a:avLst/>
              <a:gdLst/>
              <a:ahLst/>
              <a:cxnLst/>
              <a:rect l="l" t="t" r="r" b="b"/>
              <a:pathLst>
                <a:path w="103505" h="0">
                  <a:moveTo>
                    <a:pt x="0" y="0"/>
                  </a:moveTo>
                  <a:lnTo>
                    <a:pt x="103405" y="0"/>
                  </a:lnTo>
                </a:path>
              </a:pathLst>
            </a:custGeom>
            <a:ln w="1017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6" name="object 106" descr=""/>
          <p:cNvSpPr txBox="1"/>
          <p:nvPr/>
        </p:nvSpPr>
        <p:spPr>
          <a:xfrm>
            <a:off x="2422298" y="15415283"/>
            <a:ext cx="70485" cy="742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300" spc="-25" b="1">
                <a:solidFill>
                  <a:srgbClr val="231F20"/>
                </a:solidFill>
                <a:latin typeface="Arial"/>
                <a:cs typeface="Arial"/>
              </a:rPr>
              <a:t>6m</a:t>
            </a:r>
            <a:endParaRPr sz="300">
              <a:latin typeface="Arial"/>
              <a:cs typeface="Arial"/>
            </a:endParaRPr>
          </a:p>
        </p:txBody>
      </p:sp>
      <p:sp>
        <p:nvSpPr>
          <p:cNvPr id="107" name="object 107" descr=""/>
          <p:cNvSpPr/>
          <p:nvPr/>
        </p:nvSpPr>
        <p:spPr>
          <a:xfrm>
            <a:off x="2952969" y="15166632"/>
            <a:ext cx="20955" cy="78105"/>
          </a:xfrm>
          <a:custGeom>
            <a:avLst/>
            <a:gdLst/>
            <a:ahLst/>
            <a:cxnLst/>
            <a:rect l="l" t="t" r="r" b="b"/>
            <a:pathLst>
              <a:path w="20955" h="78105">
                <a:moveTo>
                  <a:pt x="20873" y="0"/>
                </a:moveTo>
                <a:lnTo>
                  <a:pt x="0" y="78089"/>
                </a:lnTo>
              </a:path>
            </a:pathLst>
          </a:custGeom>
          <a:ln w="6906">
            <a:solidFill>
              <a:srgbClr val="ED1C2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 descr=""/>
          <p:cNvSpPr txBox="1"/>
          <p:nvPr/>
        </p:nvSpPr>
        <p:spPr>
          <a:xfrm>
            <a:off x="2239351" y="14362958"/>
            <a:ext cx="342265" cy="742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  <a:tabLst>
                <a:tab pos="138430" algn="l"/>
                <a:tab pos="328930" algn="l"/>
              </a:tabLst>
            </a:pPr>
            <a:r>
              <a:rPr dirty="0" u="sng" sz="3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r>
              <a:rPr dirty="0" u="sng" sz="300" spc="-2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3m</a:t>
            </a:r>
            <a:r>
              <a:rPr dirty="0" u="sng" sz="3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09" name="object 109" descr=""/>
          <p:cNvGrpSpPr/>
          <p:nvPr/>
        </p:nvGrpSpPr>
        <p:grpSpPr>
          <a:xfrm>
            <a:off x="2216763" y="13391999"/>
            <a:ext cx="1136650" cy="2013585"/>
            <a:chOff x="2216763" y="13391999"/>
            <a:chExt cx="1136650" cy="2013585"/>
          </a:xfrm>
        </p:grpSpPr>
        <p:sp>
          <p:nvSpPr>
            <p:cNvPr id="110" name="object 110" descr=""/>
            <p:cNvSpPr/>
            <p:nvPr/>
          </p:nvSpPr>
          <p:spPr>
            <a:xfrm>
              <a:off x="3011724" y="15173591"/>
              <a:ext cx="31750" cy="75565"/>
            </a:xfrm>
            <a:custGeom>
              <a:avLst/>
              <a:gdLst/>
              <a:ahLst/>
              <a:cxnLst/>
              <a:rect l="l" t="t" r="r" b="b"/>
              <a:pathLst>
                <a:path w="31750" h="75565">
                  <a:moveTo>
                    <a:pt x="31701" y="0"/>
                  </a:moveTo>
                  <a:lnTo>
                    <a:pt x="11255" y="34958"/>
                  </a:lnTo>
                  <a:lnTo>
                    <a:pt x="8922" y="38948"/>
                  </a:lnTo>
                  <a:lnTo>
                    <a:pt x="7210" y="43267"/>
                  </a:lnTo>
                  <a:lnTo>
                    <a:pt x="6186" y="47778"/>
                  </a:lnTo>
                  <a:lnTo>
                    <a:pt x="0" y="74993"/>
                  </a:lnTo>
                </a:path>
              </a:pathLst>
            </a:custGeom>
            <a:ln w="6906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3189263" y="15298304"/>
              <a:ext cx="0" cy="66040"/>
            </a:xfrm>
            <a:custGeom>
              <a:avLst/>
              <a:gdLst/>
              <a:ahLst/>
              <a:cxnLst/>
              <a:rect l="l" t="t" r="r" b="b"/>
              <a:pathLst>
                <a:path w="0" h="66040">
                  <a:moveTo>
                    <a:pt x="0" y="0"/>
                  </a:moveTo>
                  <a:lnTo>
                    <a:pt x="0" y="65791"/>
                  </a:lnTo>
                </a:path>
              </a:pathLst>
            </a:custGeom>
            <a:ln w="6906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3275350" y="15352950"/>
              <a:ext cx="12065" cy="48895"/>
            </a:xfrm>
            <a:custGeom>
              <a:avLst/>
              <a:gdLst/>
              <a:ahLst/>
              <a:cxnLst/>
              <a:rect l="l" t="t" r="r" b="b"/>
              <a:pathLst>
                <a:path w="12064" h="48894">
                  <a:moveTo>
                    <a:pt x="0" y="0"/>
                  </a:moveTo>
                  <a:lnTo>
                    <a:pt x="11975" y="48659"/>
                  </a:lnTo>
                </a:path>
              </a:pathLst>
            </a:custGeom>
            <a:ln w="6906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3346048" y="15310659"/>
              <a:ext cx="3810" cy="88265"/>
            </a:xfrm>
            <a:custGeom>
              <a:avLst/>
              <a:gdLst/>
              <a:ahLst/>
              <a:cxnLst/>
              <a:rect l="l" t="t" r="r" b="b"/>
              <a:pathLst>
                <a:path w="3810" h="88265">
                  <a:moveTo>
                    <a:pt x="0" y="0"/>
                  </a:moveTo>
                  <a:lnTo>
                    <a:pt x="3350" y="87955"/>
                  </a:lnTo>
                </a:path>
              </a:pathLst>
            </a:custGeom>
            <a:ln w="6906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3161291" y="14857675"/>
              <a:ext cx="98425" cy="33655"/>
            </a:xfrm>
            <a:custGeom>
              <a:avLst/>
              <a:gdLst/>
              <a:ahLst/>
              <a:cxnLst/>
              <a:rect l="l" t="t" r="r" b="b"/>
              <a:pathLst>
                <a:path w="98425" h="33655">
                  <a:moveTo>
                    <a:pt x="0" y="0"/>
                  </a:moveTo>
                  <a:lnTo>
                    <a:pt x="98423" y="33550"/>
                  </a:lnTo>
                </a:path>
              </a:pathLst>
            </a:custGeom>
            <a:ln w="6906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3125851" y="14867021"/>
              <a:ext cx="106045" cy="43815"/>
            </a:xfrm>
            <a:custGeom>
              <a:avLst/>
              <a:gdLst/>
              <a:ahLst/>
              <a:cxnLst/>
              <a:rect l="l" t="t" r="r" b="b"/>
              <a:pathLst>
                <a:path w="106044" h="43815">
                  <a:moveTo>
                    <a:pt x="0" y="0"/>
                  </a:moveTo>
                  <a:lnTo>
                    <a:pt x="105652" y="43813"/>
                  </a:lnTo>
                </a:path>
              </a:pathLst>
            </a:custGeom>
            <a:ln w="6906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3184658" y="14937121"/>
              <a:ext cx="81915" cy="22225"/>
            </a:xfrm>
            <a:custGeom>
              <a:avLst/>
              <a:gdLst/>
              <a:ahLst/>
              <a:cxnLst/>
              <a:rect l="l" t="t" r="r" b="b"/>
              <a:pathLst>
                <a:path w="81914" h="22225">
                  <a:moveTo>
                    <a:pt x="0" y="0"/>
                  </a:moveTo>
                  <a:lnTo>
                    <a:pt x="81781" y="22201"/>
                  </a:lnTo>
                </a:path>
              </a:pathLst>
            </a:custGeom>
            <a:ln w="6906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2222160" y="13397399"/>
              <a:ext cx="265430" cy="97155"/>
            </a:xfrm>
            <a:custGeom>
              <a:avLst/>
              <a:gdLst/>
              <a:ahLst/>
              <a:cxnLst/>
              <a:rect l="l" t="t" r="r" b="b"/>
              <a:pathLst>
                <a:path w="265430" h="97155">
                  <a:moveTo>
                    <a:pt x="0" y="96859"/>
                  </a:moveTo>
                  <a:lnTo>
                    <a:pt x="265200" y="96859"/>
                  </a:lnTo>
                  <a:lnTo>
                    <a:pt x="265200" y="0"/>
                  </a:lnTo>
                </a:path>
              </a:pathLst>
            </a:custGeom>
            <a:ln w="33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2222160" y="13397397"/>
              <a:ext cx="455930" cy="154940"/>
            </a:xfrm>
            <a:custGeom>
              <a:avLst/>
              <a:gdLst/>
              <a:ahLst/>
              <a:cxnLst/>
              <a:rect l="l" t="t" r="r" b="b"/>
              <a:pathLst>
                <a:path w="455930" h="154940">
                  <a:moveTo>
                    <a:pt x="455500" y="0"/>
                  </a:moveTo>
                  <a:lnTo>
                    <a:pt x="0" y="0"/>
                  </a:lnTo>
                  <a:lnTo>
                    <a:pt x="0" y="154838"/>
                  </a:lnTo>
                  <a:lnTo>
                    <a:pt x="455500" y="154838"/>
                  </a:lnTo>
                  <a:lnTo>
                    <a:pt x="455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2222160" y="13397397"/>
              <a:ext cx="455930" cy="154940"/>
            </a:xfrm>
            <a:custGeom>
              <a:avLst/>
              <a:gdLst/>
              <a:ahLst/>
              <a:cxnLst/>
              <a:rect l="l" t="t" r="r" b="b"/>
              <a:pathLst>
                <a:path w="455930" h="154940">
                  <a:moveTo>
                    <a:pt x="455500" y="154838"/>
                  </a:moveTo>
                  <a:lnTo>
                    <a:pt x="0" y="154838"/>
                  </a:lnTo>
                  <a:lnTo>
                    <a:pt x="0" y="0"/>
                  </a:lnTo>
                  <a:lnTo>
                    <a:pt x="455500" y="0"/>
                  </a:lnTo>
                  <a:lnTo>
                    <a:pt x="455500" y="154838"/>
                  </a:lnTo>
                  <a:close/>
                </a:path>
              </a:pathLst>
            </a:custGeom>
            <a:ln w="1036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0" name="object 120" descr=""/>
          <p:cNvSpPr txBox="1"/>
          <p:nvPr/>
        </p:nvSpPr>
        <p:spPr>
          <a:xfrm>
            <a:off x="2274257" y="13395931"/>
            <a:ext cx="36893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" spc="-30" b="1">
                <a:solidFill>
                  <a:srgbClr val="231F20"/>
                </a:solidFill>
                <a:latin typeface="Arial"/>
                <a:cs typeface="Arial"/>
              </a:rPr>
              <a:t>23GC02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21" name="object 121" descr=""/>
          <p:cNvGrpSpPr/>
          <p:nvPr/>
        </p:nvGrpSpPr>
        <p:grpSpPr>
          <a:xfrm>
            <a:off x="3653979" y="14371242"/>
            <a:ext cx="314325" cy="64135"/>
            <a:chOff x="3653979" y="14371242"/>
            <a:chExt cx="314325" cy="64135"/>
          </a:xfrm>
        </p:grpSpPr>
        <p:sp>
          <p:nvSpPr>
            <p:cNvPr id="122" name="object 122" descr=""/>
            <p:cNvSpPr/>
            <p:nvPr/>
          </p:nvSpPr>
          <p:spPr>
            <a:xfrm>
              <a:off x="3653979" y="14406357"/>
              <a:ext cx="158115" cy="12065"/>
            </a:xfrm>
            <a:custGeom>
              <a:avLst/>
              <a:gdLst/>
              <a:ahLst/>
              <a:cxnLst/>
              <a:rect l="l" t="t" r="r" b="b"/>
              <a:pathLst>
                <a:path w="158114" h="12065">
                  <a:moveTo>
                    <a:pt x="157624" y="0"/>
                  </a:moveTo>
                  <a:lnTo>
                    <a:pt x="0" y="11969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3697682" y="14406357"/>
              <a:ext cx="114300" cy="8890"/>
            </a:xfrm>
            <a:custGeom>
              <a:avLst/>
              <a:gdLst/>
              <a:ahLst/>
              <a:cxnLst/>
              <a:rect l="l" t="t" r="r" b="b"/>
              <a:pathLst>
                <a:path w="114300" h="8890">
                  <a:moveTo>
                    <a:pt x="0" y="8649"/>
                  </a:moveTo>
                  <a:lnTo>
                    <a:pt x="113923" y="0"/>
                  </a:lnTo>
                </a:path>
              </a:pathLst>
            </a:custGeom>
            <a:ln w="678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3653980" y="14389942"/>
              <a:ext cx="79375" cy="45085"/>
            </a:xfrm>
            <a:custGeom>
              <a:avLst/>
              <a:gdLst/>
              <a:ahLst/>
              <a:cxnLst/>
              <a:rect l="l" t="t" r="r" b="b"/>
              <a:pathLst>
                <a:path w="79375" h="45084">
                  <a:moveTo>
                    <a:pt x="75775" y="0"/>
                  </a:moveTo>
                  <a:lnTo>
                    <a:pt x="0" y="28381"/>
                  </a:lnTo>
                  <a:lnTo>
                    <a:pt x="79194" y="44998"/>
                  </a:lnTo>
                  <a:lnTo>
                    <a:pt x="50812" y="24522"/>
                  </a:lnTo>
                  <a:lnTo>
                    <a:pt x="7577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3662507" y="14397316"/>
              <a:ext cx="57150" cy="20955"/>
            </a:xfrm>
            <a:custGeom>
              <a:avLst/>
              <a:gdLst/>
              <a:ahLst/>
              <a:cxnLst/>
              <a:rect l="l" t="t" r="r" b="b"/>
              <a:pathLst>
                <a:path w="57150" h="20955">
                  <a:moveTo>
                    <a:pt x="56769" y="0"/>
                  </a:moveTo>
                  <a:lnTo>
                    <a:pt x="0" y="20364"/>
                  </a:lnTo>
                  <a:lnTo>
                    <a:pt x="38203" y="17460"/>
                  </a:lnTo>
                  <a:lnTo>
                    <a:pt x="567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3817878" y="14373147"/>
              <a:ext cx="148590" cy="54610"/>
            </a:xfrm>
            <a:custGeom>
              <a:avLst/>
              <a:gdLst/>
              <a:ahLst/>
              <a:cxnLst/>
              <a:rect l="l" t="t" r="r" b="b"/>
              <a:pathLst>
                <a:path w="148589" h="54609">
                  <a:moveTo>
                    <a:pt x="144985" y="0"/>
                  </a:moveTo>
                  <a:lnTo>
                    <a:pt x="0" y="11007"/>
                  </a:lnTo>
                  <a:lnTo>
                    <a:pt x="3282" y="54206"/>
                  </a:lnTo>
                  <a:lnTo>
                    <a:pt x="148267" y="43192"/>
                  </a:lnTo>
                  <a:lnTo>
                    <a:pt x="144985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3817878" y="14373147"/>
              <a:ext cx="148590" cy="54610"/>
            </a:xfrm>
            <a:custGeom>
              <a:avLst/>
              <a:gdLst/>
              <a:ahLst/>
              <a:cxnLst/>
              <a:rect l="l" t="t" r="r" b="b"/>
              <a:pathLst>
                <a:path w="148589" h="54609">
                  <a:moveTo>
                    <a:pt x="148267" y="43192"/>
                  </a:moveTo>
                  <a:lnTo>
                    <a:pt x="3282" y="54206"/>
                  </a:lnTo>
                  <a:lnTo>
                    <a:pt x="0" y="11007"/>
                  </a:lnTo>
                  <a:lnTo>
                    <a:pt x="144985" y="0"/>
                  </a:lnTo>
                  <a:lnTo>
                    <a:pt x="148267" y="43192"/>
                  </a:lnTo>
                  <a:close/>
                </a:path>
              </a:pathLst>
            </a:custGeom>
            <a:ln w="33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8" name="object 128" descr=""/>
          <p:cNvSpPr txBox="1"/>
          <p:nvPr/>
        </p:nvSpPr>
        <p:spPr>
          <a:xfrm rot="21360000">
            <a:off x="3823179" y="14382169"/>
            <a:ext cx="138379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-20" b="1">
                <a:solidFill>
                  <a:srgbClr val="231F20"/>
                </a:solidFill>
                <a:latin typeface="Arial"/>
                <a:cs typeface="Arial"/>
              </a:rPr>
              <a:t>NORTH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29" name="object 129" descr=""/>
          <p:cNvGrpSpPr/>
          <p:nvPr/>
        </p:nvGrpSpPr>
        <p:grpSpPr>
          <a:xfrm>
            <a:off x="3663756" y="15467269"/>
            <a:ext cx="314325" cy="54610"/>
            <a:chOff x="3663756" y="15467269"/>
            <a:chExt cx="314325" cy="54610"/>
          </a:xfrm>
        </p:grpSpPr>
        <p:sp>
          <p:nvSpPr>
            <p:cNvPr id="130" name="object 130" descr=""/>
            <p:cNvSpPr/>
            <p:nvPr/>
          </p:nvSpPr>
          <p:spPr>
            <a:xfrm>
              <a:off x="3663756" y="15496113"/>
              <a:ext cx="158115" cy="5715"/>
            </a:xfrm>
            <a:custGeom>
              <a:avLst/>
              <a:gdLst/>
              <a:ahLst/>
              <a:cxnLst/>
              <a:rect l="l" t="t" r="r" b="b"/>
              <a:pathLst>
                <a:path w="158114" h="5715">
                  <a:moveTo>
                    <a:pt x="157984" y="0"/>
                  </a:moveTo>
                  <a:lnTo>
                    <a:pt x="0" y="546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3707559" y="15496114"/>
              <a:ext cx="114300" cy="4445"/>
            </a:xfrm>
            <a:custGeom>
              <a:avLst/>
              <a:gdLst/>
              <a:ahLst/>
              <a:cxnLst/>
              <a:rect l="l" t="t" r="r" b="b"/>
              <a:pathLst>
                <a:path w="114300" h="4444">
                  <a:moveTo>
                    <a:pt x="0" y="3946"/>
                  </a:moveTo>
                  <a:lnTo>
                    <a:pt x="114183" y="0"/>
                  </a:lnTo>
                </a:path>
              </a:pathLst>
            </a:custGeom>
            <a:ln w="678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3663759" y="15476340"/>
              <a:ext cx="78740" cy="45720"/>
            </a:xfrm>
            <a:custGeom>
              <a:avLst/>
              <a:gdLst/>
              <a:ahLst/>
              <a:cxnLst/>
              <a:rect l="l" t="t" r="r" b="b"/>
              <a:pathLst>
                <a:path w="78739" h="45719">
                  <a:moveTo>
                    <a:pt x="76879" y="0"/>
                  </a:moveTo>
                  <a:lnTo>
                    <a:pt x="0" y="25235"/>
                  </a:lnTo>
                  <a:lnTo>
                    <a:pt x="78437" y="45097"/>
                  </a:lnTo>
                  <a:lnTo>
                    <a:pt x="50924" y="23473"/>
                  </a:lnTo>
                  <a:lnTo>
                    <a:pt x="7687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3672301" y="15483275"/>
              <a:ext cx="57785" cy="18415"/>
            </a:xfrm>
            <a:custGeom>
              <a:avLst/>
              <a:gdLst/>
              <a:ahLst/>
              <a:cxnLst/>
              <a:rect l="l" t="t" r="r" b="b"/>
              <a:pathLst>
                <a:path w="57785" h="18415">
                  <a:moveTo>
                    <a:pt x="57563" y="0"/>
                  </a:moveTo>
                  <a:lnTo>
                    <a:pt x="0" y="18000"/>
                  </a:lnTo>
                  <a:lnTo>
                    <a:pt x="38290" y="16678"/>
                  </a:lnTo>
                  <a:lnTo>
                    <a:pt x="575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3828930" y="15469174"/>
              <a:ext cx="147320" cy="48895"/>
            </a:xfrm>
            <a:custGeom>
              <a:avLst/>
              <a:gdLst/>
              <a:ahLst/>
              <a:cxnLst/>
              <a:rect l="l" t="t" r="r" b="b"/>
              <a:pathLst>
                <a:path w="147320" h="48894">
                  <a:moveTo>
                    <a:pt x="145314" y="0"/>
                  </a:moveTo>
                  <a:lnTo>
                    <a:pt x="0" y="5019"/>
                  </a:lnTo>
                  <a:lnTo>
                    <a:pt x="1495" y="48311"/>
                  </a:lnTo>
                  <a:lnTo>
                    <a:pt x="146809" y="43292"/>
                  </a:lnTo>
                  <a:lnTo>
                    <a:pt x="145314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3828930" y="15469174"/>
              <a:ext cx="147320" cy="48895"/>
            </a:xfrm>
            <a:custGeom>
              <a:avLst/>
              <a:gdLst/>
              <a:ahLst/>
              <a:cxnLst/>
              <a:rect l="l" t="t" r="r" b="b"/>
              <a:pathLst>
                <a:path w="147320" h="48894">
                  <a:moveTo>
                    <a:pt x="146809" y="43292"/>
                  </a:moveTo>
                  <a:lnTo>
                    <a:pt x="1495" y="48311"/>
                  </a:lnTo>
                  <a:lnTo>
                    <a:pt x="0" y="5019"/>
                  </a:lnTo>
                  <a:lnTo>
                    <a:pt x="145314" y="0"/>
                  </a:lnTo>
                  <a:lnTo>
                    <a:pt x="146809" y="43292"/>
                  </a:lnTo>
                  <a:close/>
                </a:path>
              </a:pathLst>
            </a:custGeom>
            <a:ln w="33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6" name="object 136" descr=""/>
          <p:cNvSpPr txBox="1"/>
          <p:nvPr/>
        </p:nvSpPr>
        <p:spPr>
          <a:xfrm rot="21540000">
            <a:off x="3832095" y="15474366"/>
            <a:ext cx="138985" cy="40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20"/>
              </a:lnSpc>
            </a:pPr>
            <a:r>
              <a:rPr dirty="0" sz="300" spc="-20" b="1">
                <a:solidFill>
                  <a:srgbClr val="231F20"/>
                </a:solidFill>
                <a:latin typeface="Arial"/>
                <a:cs typeface="Arial"/>
              </a:rPr>
              <a:t>NORTH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37" name="object 137" descr=""/>
          <p:cNvGrpSpPr/>
          <p:nvPr/>
        </p:nvGrpSpPr>
        <p:grpSpPr>
          <a:xfrm>
            <a:off x="4122430" y="13383345"/>
            <a:ext cx="1584325" cy="2159635"/>
            <a:chOff x="4122430" y="13383345"/>
            <a:chExt cx="1584325" cy="2159635"/>
          </a:xfrm>
        </p:grpSpPr>
        <p:sp>
          <p:nvSpPr>
            <p:cNvPr id="138" name="object 138" descr=""/>
            <p:cNvSpPr/>
            <p:nvPr/>
          </p:nvSpPr>
          <p:spPr>
            <a:xfrm>
              <a:off x="4127827" y="13388743"/>
              <a:ext cx="0" cy="2148840"/>
            </a:xfrm>
            <a:custGeom>
              <a:avLst/>
              <a:gdLst/>
              <a:ahLst/>
              <a:cxnLst/>
              <a:rect l="l" t="t" r="r" b="b"/>
              <a:pathLst>
                <a:path w="0" h="2148840">
                  <a:moveTo>
                    <a:pt x="0" y="0"/>
                  </a:moveTo>
                  <a:lnTo>
                    <a:pt x="0" y="2148476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4127827" y="13388743"/>
              <a:ext cx="0" cy="2148840"/>
            </a:xfrm>
            <a:custGeom>
              <a:avLst/>
              <a:gdLst/>
              <a:ahLst/>
              <a:cxnLst/>
              <a:rect l="l" t="t" r="r" b="b"/>
              <a:pathLst>
                <a:path w="0" h="2148840">
                  <a:moveTo>
                    <a:pt x="0" y="0"/>
                  </a:moveTo>
                  <a:lnTo>
                    <a:pt x="0" y="2148476"/>
                  </a:lnTo>
                </a:path>
              </a:pathLst>
            </a:custGeom>
            <a:ln w="1036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5587760" y="15401608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117242" y="0"/>
                  </a:moveTo>
                  <a:lnTo>
                    <a:pt x="0" y="0"/>
                  </a:lnTo>
                  <a:lnTo>
                    <a:pt x="0" y="117242"/>
                  </a:lnTo>
                  <a:lnTo>
                    <a:pt x="117242" y="117242"/>
                  </a:lnTo>
                  <a:lnTo>
                    <a:pt x="1172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5587760" y="15401608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117242" y="0"/>
                  </a:moveTo>
                  <a:lnTo>
                    <a:pt x="0" y="0"/>
                  </a:lnTo>
                  <a:lnTo>
                    <a:pt x="0" y="117242"/>
                  </a:lnTo>
                  <a:lnTo>
                    <a:pt x="117242" y="117242"/>
                  </a:lnTo>
                  <a:lnTo>
                    <a:pt x="117242" y="0"/>
                  </a:lnTo>
                  <a:close/>
                </a:path>
              </a:pathLst>
            </a:custGeom>
            <a:ln w="317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5363351" y="15460102"/>
              <a:ext cx="140970" cy="42545"/>
            </a:xfrm>
            <a:custGeom>
              <a:avLst/>
              <a:gdLst/>
              <a:ahLst/>
              <a:cxnLst/>
              <a:rect l="l" t="t" r="r" b="b"/>
              <a:pathLst>
                <a:path w="140970" h="42544">
                  <a:moveTo>
                    <a:pt x="140933" y="0"/>
                  </a:moveTo>
                  <a:lnTo>
                    <a:pt x="0" y="0"/>
                  </a:lnTo>
                  <a:lnTo>
                    <a:pt x="0" y="41989"/>
                  </a:lnTo>
                  <a:lnTo>
                    <a:pt x="140933" y="41989"/>
                  </a:lnTo>
                  <a:lnTo>
                    <a:pt x="140933" y="0"/>
                  </a:lnTo>
                  <a:close/>
                </a:path>
              </a:pathLst>
            </a:custGeom>
            <a:solidFill>
              <a:srgbClr val="FFFFFF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5202442" y="15481100"/>
              <a:ext cx="153670" cy="0"/>
            </a:xfrm>
            <a:custGeom>
              <a:avLst/>
              <a:gdLst/>
              <a:ahLst/>
              <a:cxnLst/>
              <a:rect l="l" t="t" r="r" b="b"/>
              <a:pathLst>
                <a:path w="153670" h="0">
                  <a:moveTo>
                    <a:pt x="153219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5244923" y="15481100"/>
              <a:ext cx="111125" cy="0"/>
            </a:xfrm>
            <a:custGeom>
              <a:avLst/>
              <a:gdLst/>
              <a:ahLst/>
              <a:cxnLst/>
              <a:rect l="l" t="t" r="r" b="b"/>
              <a:pathLst>
                <a:path w="111125" h="0">
                  <a:moveTo>
                    <a:pt x="0" y="0"/>
                  </a:moveTo>
                  <a:lnTo>
                    <a:pt x="110733" y="0"/>
                  </a:lnTo>
                </a:path>
              </a:pathLst>
            </a:custGeom>
            <a:ln w="657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5202444" y="15459230"/>
              <a:ext cx="75565" cy="43815"/>
            </a:xfrm>
            <a:custGeom>
              <a:avLst/>
              <a:gdLst/>
              <a:ahLst/>
              <a:cxnLst/>
              <a:rect l="l" t="t" r="r" b="b"/>
              <a:pathLst>
                <a:path w="75564" h="43815">
                  <a:moveTo>
                    <a:pt x="75315" y="0"/>
                  </a:moveTo>
                  <a:lnTo>
                    <a:pt x="0" y="21872"/>
                  </a:lnTo>
                  <a:lnTo>
                    <a:pt x="75315" y="43738"/>
                  </a:lnTo>
                  <a:lnTo>
                    <a:pt x="49385" y="21872"/>
                  </a:lnTo>
                  <a:lnTo>
                    <a:pt x="753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5210732" y="15465586"/>
              <a:ext cx="56515" cy="15875"/>
            </a:xfrm>
            <a:custGeom>
              <a:avLst/>
              <a:gdLst/>
              <a:ahLst/>
              <a:cxnLst/>
              <a:rect l="l" t="t" r="r" b="b"/>
              <a:pathLst>
                <a:path w="56514" h="15875">
                  <a:moveTo>
                    <a:pt x="56359" y="0"/>
                  </a:moveTo>
                  <a:lnTo>
                    <a:pt x="0" y="15512"/>
                  </a:lnTo>
                  <a:lnTo>
                    <a:pt x="37130" y="15512"/>
                  </a:lnTo>
                  <a:lnTo>
                    <a:pt x="56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7" name="object 147" descr=""/>
          <p:cNvSpPr txBox="1"/>
          <p:nvPr/>
        </p:nvSpPr>
        <p:spPr>
          <a:xfrm>
            <a:off x="5374457" y="15380213"/>
            <a:ext cx="31432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300" b="1">
                <a:solidFill>
                  <a:srgbClr val="231F20"/>
                </a:solidFill>
                <a:latin typeface="Arial"/>
                <a:cs typeface="Arial"/>
              </a:rPr>
              <a:t>NORTH</a:t>
            </a:r>
            <a:r>
              <a:rPr dirty="0" sz="300" spc="345" b="1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dirty="0" sz="800" spc="-90" b="1">
                <a:solidFill>
                  <a:srgbClr val="231F20"/>
                </a:solidFill>
                <a:latin typeface="Arial"/>
                <a:cs typeface="Arial"/>
              </a:rPr>
              <a:t>C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48" name="object 148" descr=""/>
          <p:cNvGrpSpPr/>
          <p:nvPr/>
        </p:nvGrpSpPr>
        <p:grpSpPr>
          <a:xfrm>
            <a:off x="2611799" y="13392677"/>
            <a:ext cx="2902585" cy="2115185"/>
            <a:chOff x="2611799" y="13392677"/>
            <a:chExt cx="2902585" cy="2115185"/>
          </a:xfrm>
        </p:grpSpPr>
        <p:sp>
          <p:nvSpPr>
            <p:cNvPr id="149" name="object 149" descr=""/>
            <p:cNvSpPr/>
            <p:nvPr/>
          </p:nvSpPr>
          <p:spPr>
            <a:xfrm>
              <a:off x="5363352" y="15457396"/>
              <a:ext cx="148590" cy="48895"/>
            </a:xfrm>
            <a:custGeom>
              <a:avLst/>
              <a:gdLst/>
              <a:ahLst/>
              <a:cxnLst/>
              <a:rect l="l" t="t" r="r" b="b"/>
              <a:pathLst>
                <a:path w="148589" h="48894">
                  <a:moveTo>
                    <a:pt x="148503" y="48560"/>
                  </a:moveTo>
                  <a:lnTo>
                    <a:pt x="0" y="48560"/>
                  </a:lnTo>
                  <a:lnTo>
                    <a:pt x="0" y="0"/>
                  </a:lnTo>
                  <a:lnTo>
                    <a:pt x="148503" y="0"/>
                  </a:lnTo>
                  <a:lnTo>
                    <a:pt x="148503" y="48560"/>
                  </a:lnTo>
                  <a:close/>
                </a:path>
              </a:pathLst>
            </a:custGeom>
            <a:ln w="362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2611799" y="13392677"/>
              <a:ext cx="317500" cy="492125"/>
            </a:xfrm>
            <a:custGeom>
              <a:avLst/>
              <a:gdLst/>
              <a:ahLst/>
              <a:cxnLst/>
              <a:rect l="l" t="t" r="r" b="b"/>
              <a:pathLst>
                <a:path w="317500" h="492125">
                  <a:moveTo>
                    <a:pt x="203386" y="0"/>
                  </a:moveTo>
                  <a:lnTo>
                    <a:pt x="189872" y="149992"/>
                  </a:lnTo>
                  <a:lnTo>
                    <a:pt x="176363" y="215628"/>
                  </a:lnTo>
                  <a:lnTo>
                    <a:pt x="87564" y="312147"/>
                  </a:lnTo>
                  <a:lnTo>
                    <a:pt x="19998" y="364262"/>
                  </a:lnTo>
                  <a:lnTo>
                    <a:pt x="0" y="391080"/>
                  </a:lnTo>
                  <a:lnTo>
                    <a:pt x="154212" y="459645"/>
                  </a:lnTo>
                  <a:lnTo>
                    <a:pt x="174700" y="475896"/>
                  </a:lnTo>
                  <a:lnTo>
                    <a:pt x="261644" y="489416"/>
                  </a:lnTo>
                  <a:lnTo>
                    <a:pt x="282723" y="492103"/>
                  </a:lnTo>
                  <a:lnTo>
                    <a:pt x="267086" y="399010"/>
                  </a:lnTo>
                  <a:lnTo>
                    <a:pt x="254178" y="378379"/>
                  </a:lnTo>
                  <a:lnTo>
                    <a:pt x="250679" y="364263"/>
                  </a:lnTo>
                  <a:lnTo>
                    <a:pt x="257316" y="350149"/>
                  </a:lnTo>
                  <a:lnTo>
                    <a:pt x="274811" y="329521"/>
                  </a:lnTo>
                  <a:lnTo>
                    <a:pt x="288413" y="292185"/>
                  </a:lnTo>
                  <a:lnTo>
                    <a:pt x="292371" y="239952"/>
                  </a:lnTo>
                  <a:lnTo>
                    <a:pt x="287625" y="171896"/>
                  </a:lnTo>
                  <a:lnTo>
                    <a:pt x="306618" y="105416"/>
                  </a:lnTo>
                  <a:lnTo>
                    <a:pt x="306618" y="53188"/>
                  </a:lnTo>
                  <a:lnTo>
                    <a:pt x="316906" y="955"/>
                  </a:lnTo>
                  <a:lnTo>
                    <a:pt x="203386" y="0"/>
                  </a:lnTo>
                  <a:close/>
                </a:path>
              </a:pathLst>
            </a:custGeom>
            <a:solidFill>
              <a:srgbClr val="FBB040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1" name="object 151" descr=""/>
          <p:cNvSpPr txBox="1"/>
          <p:nvPr/>
        </p:nvSpPr>
        <p:spPr>
          <a:xfrm>
            <a:off x="2702664" y="13669674"/>
            <a:ext cx="168910" cy="137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5080">
              <a:lnSpc>
                <a:spcPct val="104299"/>
              </a:lnSpc>
              <a:spcBef>
                <a:spcPts val="95"/>
              </a:spcBef>
            </a:pPr>
            <a:r>
              <a:rPr dirty="0" sz="350" spc="-30" b="1">
                <a:solidFill>
                  <a:srgbClr val="231F20"/>
                </a:solidFill>
                <a:latin typeface="Arial"/>
                <a:cs typeface="Arial"/>
              </a:rPr>
              <a:t>Triassic</a:t>
            </a:r>
            <a:r>
              <a:rPr dirty="0" sz="350" spc="5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10" b="1">
                <a:solidFill>
                  <a:srgbClr val="231F20"/>
                </a:solidFill>
                <a:latin typeface="Arial"/>
                <a:cs typeface="Arial"/>
              </a:rPr>
              <a:t>Gabbro</a:t>
            </a:r>
            <a:endParaRPr sz="350">
              <a:latin typeface="Arial"/>
              <a:cs typeface="Arial"/>
            </a:endParaRPr>
          </a:p>
        </p:txBody>
      </p:sp>
      <p:pic>
        <p:nvPicPr>
          <p:cNvPr id="152" name="object 15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15337" y="3790824"/>
            <a:ext cx="2986025" cy="2986025"/>
          </a:xfrm>
          <a:prstGeom prst="rect">
            <a:avLst/>
          </a:prstGeom>
        </p:spPr>
      </p:pic>
      <p:sp>
        <p:nvSpPr>
          <p:cNvPr id="153" name="object 153" descr=""/>
          <p:cNvSpPr txBox="1"/>
          <p:nvPr/>
        </p:nvSpPr>
        <p:spPr>
          <a:xfrm>
            <a:off x="7953049" y="3593800"/>
            <a:ext cx="132715" cy="224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300" spc="-50" b="1">
                <a:solidFill>
                  <a:srgbClr val="231F20"/>
                </a:solidFill>
                <a:latin typeface="Helvetica"/>
                <a:cs typeface="Helvetica"/>
              </a:rPr>
              <a:t>N</a:t>
            </a:r>
            <a:endParaRPr sz="1300">
              <a:latin typeface="Helvetica"/>
              <a:cs typeface="Helvetica"/>
            </a:endParaRPr>
          </a:p>
        </p:txBody>
      </p:sp>
      <p:sp>
        <p:nvSpPr>
          <p:cNvPr id="154" name="object 154" descr=""/>
          <p:cNvSpPr txBox="1"/>
          <p:nvPr/>
        </p:nvSpPr>
        <p:spPr>
          <a:xfrm>
            <a:off x="6330972" y="5160470"/>
            <a:ext cx="169545" cy="224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300" spc="-50" b="1">
                <a:solidFill>
                  <a:srgbClr val="231F20"/>
                </a:solidFill>
                <a:latin typeface="Helvetica"/>
                <a:cs typeface="Helvetica"/>
              </a:rPr>
              <a:t>W</a:t>
            </a:r>
            <a:endParaRPr sz="1300">
              <a:latin typeface="Helvetica"/>
              <a:cs typeface="Helvetica"/>
            </a:endParaRPr>
          </a:p>
        </p:txBody>
      </p:sp>
      <p:sp>
        <p:nvSpPr>
          <p:cNvPr id="155" name="object 155" descr=""/>
          <p:cNvSpPr txBox="1"/>
          <p:nvPr/>
        </p:nvSpPr>
        <p:spPr>
          <a:xfrm>
            <a:off x="7953049" y="6782547"/>
            <a:ext cx="123825" cy="224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300" spc="-50" b="1">
                <a:solidFill>
                  <a:srgbClr val="231F20"/>
                </a:solidFill>
                <a:latin typeface="Helvetica"/>
                <a:cs typeface="Helvetica"/>
              </a:rPr>
              <a:t>S</a:t>
            </a:r>
            <a:endParaRPr sz="1300">
              <a:latin typeface="Helvetica"/>
              <a:cs typeface="Helvetica"/>
            </a:endParaRPr>
          </a:p>
        </p:txBody>
      </p:sp>
      <p:sp>
        <p:nvSpPr>
          <p:cNvPr id="156" name="object 156" descr=""/>
          <p:cNvSpPr txBox="1"/>
          <p:nvPr/>
        </p:nvSpPr>
        <p:spPr>
          <a:xfrm>
            <a:off x="9547423" y="5160470"/>
            <a:ext cx="123825" cy="224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300" spc="-50" b="1">
                <a:solidFill>
                  <a:srgbClr val="231F20"/>
                </a:solidFill>
                <a:latin typeface="Helvetica"/>
                <a:cs typeface="Helvetica"/>
              </a:rPr>
              <a:t>E</a:t>
            </a:r>
            <a:endParaRPr sz="1300">
              <a:latin typeface="Helvetica"/>
              <a:cs typeface="Helvetica"/>
            </a:endParaRPr>
          </a:p>
        </p:txBody>
      </p:sp>
      <p:sp>
        <p:nvSpPr>
          <p:cNvPr id="157" name="object 157" descr=""/>
          <p:cNvSpPr txBox="1"/>
          <p:nvPr/>
        </p:nvSpPr>
        <p:spPr>
          <a:xfrm rot="18000000">
            <a:off x="8660478" y="3884927"/>
            <a:ext cx="165905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0"/>
              </a:lnSpc>
            </a:pPr>
            <a:r>
              <a:rPr dirty="0" sz="850" spc="-25">
                <a:solidFill>
                  <a:srgbClr val="231F20"/>
                </a:solidFill>
                <a:latin typeface="Helvetica"/>
                <a:cs typeface="Helvetica"/>
              </a:rPr>
              <a:t>30</a:t>
            </a:r>
            <a:endParaRPr sz="850">
              <a:latin typeface="Helvetica"/>
              <a:cs typeface="Helvetica"/>
            </a:endParaRPr>
          </a:p>
        </p:txBody>
      </p:sp>
      <p:sp>
        <p:nvSpPr>
          <p:cNvPr id="158" name="object 158" descr=""/>
          <p:cNvSpPr txBox="1"/>
          <p:nvPr/>
        </p:nvSpPr>
        <p:spPr>
          <a:xfrm rot="19860000">
            <a:off x="9240895" y="4444732"/>
            <a:ext cx="167324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4"/>
              </a:lnSpc>
            </a:pPr>
            <a:r>
              <a:rPr dirty="0" sz="850" spc="-25">
                <a:solidFill>
                  <a:srgbClr val="231F20"/>
                </a:solidFill>
                <a:latin typeface="Helvetica"/>
                <a:cs typeface="Helvetica"/>
              </a:rPr>
              <a:t>60</a:t>
            </a:r>
            <a:endParaRPr sz="850">
              <a:latin typeface="Helvetica"/>
              <a:cs typeface="Helvetica"/>
            </a:endParaRPr>
          </a:p>
        </p:txBody>
      </p:sp>
      <p:sp>
        <p:nvSpPr>
          <p:cNvPr id="159" name="object 159" descr=""/>
          <p:cNvSpPr txBox="1"/>
          <p:nvPr/>
        </p:nvSpPr>
        <p:spPr>
          <a:xfrm rot="1740000">
            <a:off x="9245192" y="6002505"/>
            <a:ext cx="217260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19"/>
              </a:lnSpc>
            </a:pPr>
            <a:r>
              <a:rPr dirty="0" sz="850" spc="-25">
                <a:solidFill>
                  <a:srgbClr val="231F20"/>
                </a:solidFill>
                <a:latin typeface="Helvetica"/>
                <a:cs typeface="Helvetica"/>
              </a:rPr>
              <a:t>120</a:t>
            </a:r>
            <a:endParaRPr sz="850">
              <a:latin typeface="Helvetica"/>
              <a:cs typeface="Helvetica"/>
            </a:endParaRPr>
          </a:p>
        </p:txBody>
      </p:sp>
      <p:sp>
        <p:nvSpPr>
          <p:cNvPr id="160" name="object 160" descr=""/>
          <p:cNvSpPr txBox="1"/>
          <p:nvPr/>
        </p:nvSpPr>
        <p:spPr>
          <a:xfrm rot="3600000">
            <a:off x="8687351" y="6582728"/>
            <a:ext cx="215625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0"/>
              </a:lnSpc>
            </a:pPr>
            <a:r>
              <a:rPr dirty="0" sz="850" spc="-25">
                <a:solidFill>
                  <a:srgbClr val="231F20"/>
                </a:solidFill>
                <a:latin typeface="Helvetica"/>
                <a:cs typeface="Helvetica"/>
              </a:rPr>
              <a:t>150</a:t>
            </a:r>
            <a:endParaRPr sz="850">
              <a:latin typeface="Helvetica"/>
              <a:cs typeface="Helvetica"/>
            </a:endParaRPr>
          </a:p>
        </p:txBody>
      </p:sp>
      <p:sp>
        <p:nvSpPr>
          <p:cNvPr id="161" name="object 161" descr=""/>
          <p:cNvSpPr txBox="1"/>
          <p:nvPr/>
        </p:nvSpPr>
        <p:spPr>
          <a:xfrm rot="18000000">
            <a:off x="7078069" y="6582712"/>
            <a:ext cx="215625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0"/>
              </a:lnSpc>
            </a:pPr>
            <a:r>
              <a:rPr dirty="0" sz="850" spc="-25">
                <a:solidFill>
                  <a:srgbClr val="231F20"/>
                </a:solidFill>
                <a:latin typeface="Helvetica"/>
                <a:cs typeface="Helvetica"/>
              </a:rPr>
              <a:t>210</a:t>
            </a:r>
            <a:endParaRPr sz="850">
              <a:latin typeface="Helvetica"/>
              <a:cs typeface="Helvetica"/>
            </a:endParaRPr>
          </a:p>
        </p:txBody>
      </p:sp>
      <p:sp>
        <p:nvSpPr>
          <p:cNvPr id="162" name="object 162" descr=""/>
          <p:cNvSpPr txBox="1"/>
          <p:nvPr/>
        </p:nvSpPr>
        <p:spPr>
          <a:xfrm rot="19860000">
            <a:off x="6518385" y="6002499"/>
            <a:ext cx="217260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4"/>
              </a:lnSpc>
            </a:pPr>
            <a:r>
              <a:rPr dirty="0" sz="850" spc="-25">
                <a:solidFill>
                  <a:srgbClr val="231F20"/>
                </a:solidFill>
                <a:latin typeface="Helvetica"/>
                <a:cs typeface="Helvetica"/>
              </a:rPr>
              <a:t>240</a:t>
            </a:r>
            <a:endParaRPr sz="850">
              <a:latin typeface="Helvetica"/>
              <a:cs typeface="Helvetica"/>
            </a:endParaRPr>
          </a:p>
        </p:txBody>
      </p:sp>
      <p:sp>
        <p:nvSpPr>
          <p:cNvPr id="163" name="object 163" descr=""/>
          <p:cNvSpPr txBox="1"/>
          <p:nvPr/>
        </p:nvSpPr>
        <p:spPr>
          <a:xfrm rot="1740000">
            <a:off x="6547465" y="4444964"/>
            <a:ext cx="217260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19"/>
              </a:lnSpc>
            </a:pPr>
            <a:r>
              <a:rPr dirty="0" sz="850" spc="-25">
                <a:solidFill>
                  <a:srgbClr val="231F20"/>
                </a:solidFill>
                <a:latin typeface="Helvetica"/>
                <a:cs typeface="Helvetica"/>
              </a:rPr>
              <a:t>300</a:t>
            </a:r>
            <a:endParaRPr sz="850">
              <a:latin typeface="Helvetica"/>
              <a:cs typeface="Helvetica"/>
            </a:endParaRPr>
          </a:p>
        </p:txBody>
      </p:sp>
      <p:sp>
        <p:nvSpPr>
          <p:cNvPr id="164" name="object 164" descr=""/>
          <p:cNvSpPr txBox="1"/>
          <p:nvPr/>
        </p:nvSpPr>
        <p:spPr>
          <a:xfrm rot="3600000">
            <a:off x="7129804" y="3884997"/>
            <a:ext cx="215625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0"/>
              </a:lnSpc>
            </a:pPr>
            <a:r>
              <a:rPr dirty="0" sz="850" spc="-25">
                <a:solidFill>
                  <a:srgbClr val="231F20"/>
                </a:solidFill>
                <a:latin typeface="Helvetica"/>
                <a:cs typeface="Helvetica"/>
              </a:rPr>
              <a:t>330</a:t>
            </a:r>
            <a:endParaRPr sz="850">
              <a:latin typeface="Helvetica"/>
              <a:cs typeface="Helvetica"/>
            </a:endParaRPr>
          </a:p>
        </p:txBody>
      </p:sp>
      <p:sp>
        <p:nvSpPr>
          <p:cNvPr id="165" name="object 165" descr=""/>
          <p:cNvSpPr txBox="1"/>
          <p:nvPr/>
        </p:nvSpPr>
        <p:spPr>
          <a:xfrm>
            <a:off x="8603580" y="6196183"/>
            <a:ext cx="84455" cy="1803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000" spc="-50" b="1">
                <a:solidFill>
                  <a:srgbClr val="231F20"/>
                </a:solidFill>
                <a:latin typeface="Helvetica"/>
                <a:cs typeface="Helvetica"/>
              </a:rPr>
              <a:t>1</a:t>
            </a:r>
            <a:endParaRPr sz="1000">
              <a:latin typeface="Helvetica"/>
              <a:cs typeface="Helvetica"/>
            </a:endParaRPr>
          </a:p>
        </p:txBody>
      </p:sp>
      <p:sp>
        <p:nvSpPr>
          <p:cNvPr id="166" name="object 166" descr=""/>
          <p:cNvSpPr txBox="1"/>
          <p:nvPr/>
        </p:nvSpPr>
        <p:spPr>
          <a:xfrm>
            <a:off x="8578163" y="4566417"/>
            <a:ext cx="84455" cy="1803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000" spc="-50" b="1">
                <a:solidFill>
                  <a:srgbClr val="231F20"/>
                </a:solidFill>
                <a:latin typeface="Helvetica"/>
                <a:cs typeface="Helvetica"/>
              </a:rPr>
              <a:t>2</a:t>
            </a:r>
            <a:endParaRPr sz="1000">
              <a:latin typeface="Helvetica"/>
              <a:cs typeface="Helvetica"/>
            </a:endParaRPr>
          </a:p>
        </p:txBody>
      </p:sp>
      <p:sp>
        <p:nvSpPr>
          <p:cNvPr id="167" name="object 167" descr=""/>
          <p:cNvSpPr txBox="1"/>
          <p:nvPr/>
        </p:nvSpPr>
        <p:spPr>
          <a:xfrm>
            <a:off x="7181994" y="5341957"/>
            <a:ext cx="84455" cy="1803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000" spc="-50" b="1">
                <a:solidFill>
                  <a:srgbClr val="231F20"/>
                </a:solidFill>
                <a:latin typeface="Helvetica"/>
                <a:cs typeface="Helvetica"/>
              </a:rPr>
              <a:t>3</a:t>
            </a:r>
            <a:endParaRPr sz="1000">
              <a:latin typeface="Helvetica"/>
              <a:cs typeface="Helvetica"/>
            </a:endParaRPr>
          </a:p>
        </p:txBody>
      </p:sp>
      <p:sp>
        <p:nvSpPr>
          <p:cNvPr id="168" name="object 168" descr=""/>
          <p:cNvSpPr txBox="1"/>
          <p:nvPr/>
        </p:nvSpPr>
        <p:spPr>
          <a:xfrm>
            <a:off x="6323355" y="2776766"/>
            <a:ext cx="1358900" cy="901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3300" spc="-190" b="1">
                <a:solidFill>
                  <a:srgbClr val="231F20"/>
                </a:solidFill>
                <a:latin typeface="Arial"/>
                <a:cs typeface="Arial"/>
              </a:rPr>
              <a:t>Results</a:t>
            </a:r>
            <a:endParaRPr sz="33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  <a:spcBef>
                <a:spcPts val="1560"/>
              </a:spcBef>
            </a:pPr>
            <a:r>
              <a:rPr dirty="0" sz="1150" spc="-10" b="1">
                <a:solidFill>
                  <a:srgbClr val="231F20"/>
                </a:solidFill>
                <a:latin typeface="Arial"/>
                <a:cs typeface="Arial"/>
              </a:rPr>
              <a:t>Cleavages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9" name="object 169" descr=""/>
          <p:cNvSpPr txBox="1"/>
          <p:nvPr/>
        </p:nvSpPr>
        <p:spPr>
          <a:xfrm>
            <a:off x="9235486" y="3476087"/>
            <a:ext cx="433070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1150" spc="-10" b="1">
                <a:solidFill>
                  <a:srgbClr val="231F20"/>
                </a:solidFill>
                <a:latin typeface="Arial"/>
                <a:cs typeface="Arial"/>
              </a:rPr>
              <a:t>n=374</a:t>
            </a:r>
            <a:endParaRPr sz="1150">
              <a:latin typeface="Arial"/>
              <a:cs typeface="Arial"/>
            </a:endParaRPr>
          </a:p>
        </p:txBody>
      </p:sp>
      <p:sp>
        <p:nvSpPr>
          <p:cNvPr id="170" name="object 170" descr=""/>
          <p:cNvSpPr txBox="1"/>
          <p:nvPr/>
        </p:nvSpPr>
        <p:spPr>
          <a:xfrm rot="18180000">
            <a:off x="6732846" y="5604637"/>
            <a:ext cx="142898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100">
                <a:solidFill>
                  <a:srgbClr val="ED1C24"/>
                </a:solidFill>
                <a:latin typeface="Arial"/>
                <a:cs typeface="Arial"/>
              </a:rPr>
              <a:t>A</a:t>
            </a:r>
            <a:endParaRPr sz="950">
              <a:latin typeface="Arial"/>
              <a:cs typeface="Arial"/>
            </a:endParaRPr>
          </a:p>
        </p:txBody>
      </p:sp>
      <p:sp>
        <p:nvSpPr>
          <p:cNvPr id="171" name="object 171" descr=""/>
          <p:cNvSpPr txBox="1"/>
          <p:nvPr/>
        </p:nvSpPr>
        <p:spPr>
          <a:xfrm rot="18300000">
            <a:off x="6772245" y="5551033"/>
            <a:ext cx="134898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60">
                <a:solidFill>
                  <a:srgbClr val="ED1C24"/>
                </a:solidFill>
                <a:latin typeface="Arial"/>
                <a:cs typeface="Arial"/>
              </a:rPr>
              <a:t>v</a:t>
            </a:r>
            <a:endParaRPr sz="950">
              <a:latin typeface="Arial"/>
              <a:cs typeface="Arial"/>
            </a:endParaRPr>
          </a:p>
        </p:txBody>
      </p:sp>
      <p:sp>
        <p:nvSpPr>
          <p:cNvPr id="172" name="object 172" descr=""/>
          <p:cNvSpPr txBox="1"/>
          <p:nvPr/>
        </p:nvSpPr>
        <p:spPr>
          <a:xfrm rot="18420000">
            <a:off x="6805939" y="5503380"/>
            <a:ext cx="136029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90">
                <a:solidFill>
                  <a:srgbClr val="ED1C24"/>
                </a:solidFill>
                <a:latin typeface="Arial"/>
                <a:cs typeface="Arial"/>
              </a:rPr>
              <a:t>e</a:t>
            </a:r>
            <a:endParaRPr sz="950">
              <a:latin typeface="Arial"/>
              <a:cs typeface="Arial"/>
            </a:endParaRPr>
          </a:p>
        </p:txBody>
      </p:sp>
      <p:sp>
        <p:nvSpPr>
          <p:cNvPr id="173" name="object 173" descr=""/>
          <p:cNvSpPr txBox="1"/>
          <p:nvPr/>
        </p:nvSpPr>
        <p:spPr>
          <a:xfrm rot="18540000">
            <a:off x="6840694" y="5463645"/>
            <a:ext cx="128321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50">
                <a:solidFill>
                  <a:srgbClr val="ED1C24"/>
                </a:solidFill>
                <a:latin typeface="Arial"/>
                <a:cs typeface="Arial"/>
              </a:rPr>
              <a:t>r</a:t>
            </a:r>
            <a:endParaRPr sz="950">
              <a:latin typeface="Arial"/>
              <a:cs typeface="Arial"/>
            </a:endParaRPr>
          </a:p>
        </p:txBody>
      </p:sp>
      <p:sp>
        <p:nvSpPr>
          <p:cNvPr id="174" name="object 174" descr=""/>
          <p:cNvSpPr txBox="1"/>
          <p:nvPr/>
        </p:nvSpPr>
        <p:spPr>
          <a:xfrm rot="18600000">
            <a:off x="6867698" y="5425283"/>
            <a:ext cx="135177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105">
                <a:solidFill>
                  <a:srgbClr val="ED1C24"/>
                </a:solidFill>
                <a:latin typeface="Arial"/>
                <a:cs typeface="Arial"/>
              </a:rPr>
              <a:t>a</a:t>
            </a:r>
            <a:endParaRPr sz="950">
              <a:latin typeface="Arial"/>
              <a:cs typeface="Arial"/>
            </a:endParaRPr>
          </a:p>
        </p:txBody>
      </p:sp>
      <p:sp>
        <p:nvSpPr>
          <p:cNvPr id="175" name="object 175" descr=""/>
          <p:cNvSpPr txBox="1"/>
          <p:nvPr/>
        </p:nvSpPr>
        <p:spPr>
          <a:xfrm rot="18720000">
            <a:off x="6906838" y="5377348"/>
            <a:ext cx="139645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50">
                <a:solidFill>
                  <a:srgbClr val="ED1C24"/>
                </a:solidFill>
                <a:latin typeface="Arial"/>
                <a:cs typeface="Arial"/>
              </a:rPr>
              <a:t>g</a:t>
            </a:r>
            <a:endParaRPr sz="950">
              <a:latin typeface="Arial"/>
              <a:cs typeface="Arial"/>
            </a:endParaRPr>
          </a:p>
        </p:txBody>
      </p:sp>
      <p:sp>
        <p:nvSpPr>
          <p:cNvPr id="176" name="object 176" descr=""/>
          <p:cNvSpPr txBox="1"/>
          <p:nvPr/>
        </p:nvSpPr>
        <p:spPr>
          <a:xfrm rot="18840000">
            <a:off x="6952004" y="5329478"/>
            <a:ext cx="136609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80">
                <a:solidFill>
                  <a:srgbClr val="ED1C24"/>
                </a:solidFill>
                <a:latin typeface="Arial"/>
                <a:cs typeface="Arial"/>
              </a:rPr>
              <a:t>e</a:t>
            </a:r>
            <a:endParaRPr sz="950">
              <a:latin typeface="Arial"/>
              <a:cs typeface="Arial"/>
            </a:endParaRPr>
          </a:p>
        </p:txBody>
      </p:sp>
      <p:sp>
        <p:nvSpPr>
          <p:cNvPr id="177" name="object 177" descr=""/>
          <p:cNvSpPr txBox="1"/>
          <p:nvPr/>
        </p:nvSpPr>
        <p:spPr>
          <a:xfrm rot="18960000">
            <a:off x="7013602" y="5263813"/>
            <a:ext cx="140921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180">
                <a:solidFill>
                  <a:srgbClr val="ED1C24"/>
                </a:solidFill>
                <a:latin typeface="Arial"/>
                <a:cs typeface="Arial"/>
              </a:rPr>
              <a:t>C</a:t>
            </a:r>
            <a:endParaRPr sz="950">
              <a:latin typeface="Arial"/>
              <a:cs typeface="Arial"/>
            </a:endParaRPr>
          </a:p>
        </p:txBody>
      </p:sp>
      <p:sp>
        <p:nvSpPr>
          <p:cNvPr id="178" name="object 178" descr=""/>
          <p:cNvSpPr txBox="1"/>
          <p:nvPr/>
        </p:nvSpPr>
        <p:spPr>
          <a:xfrm rot="19020000">
            <a:off x="7057227" y="5229008"/>
            <a:ext cx="125056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50">
                <a:solidFill>
                  <a:srgbClr val="ED1C24"/>
                </a:solidFill>
                <a:latin typeface="Arial"/>
                <a:cs typeface="Arial"/>
              </a:rPr>
              <a:t>l</a:t>
            </a:r>
            <a:endParaRPr sz="950">
              <a:latin typeface="Arial"/>
              <a:cs typeface="Arial"/>
            </a:endParaRPr>
          </a:p>
        </p:txBody>
      </p:sp>
      <p:sp>
        <p:nvSpPr>
          <p:cNvPr id="179" name="object 179" descr=""/>
          <p:cNvSpPr txBox="1"/>
          <p:nvPr/>
        </p:nvSpPr>
        <p:spPr>
          <a:xfrm rot="19080000">
            <a:off x="7084556" y="5198609"/>
            <a:ext cx="136318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85">
                <a:solidFill>
                  <a:srgbClr val="ED1C24"/>
                </a:solidFill>
                <a:latin typeface="Arial"/>
                <a:cs typeface="Arial"/>
              </a:rPr>
              <a:t>e</a:t>
            </a:r>
            <a:endParaRPr sz="950">
              <a:latin typeface="Arial"/>
              <a:cs typeface="Arial"/>
            </a:endParaRPr>
          </a:p>
        </p:txBody>
      </p:sp>
      <p:sp>
        <p:nvSpPr>
          <p:cNvPr id="180" name="object 180" descr=""/>
          <p:cNvSpPr txBox="1"/>
          <p:nvPr/>
        </p:nvSpPr>
        <p:spPr>
          <a:xfrm rot="19140000">
            <a:off x="7129683" y="5158648"/>
            <a:ext cx="135177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105">
                <a:solidFill>
                  <a:srgbClr val="ED1C24"/>
                </a:solidFill>
                <a:latin typeface="Arial"/>
                <a:cs typeface="Arial"/>
              </a:rPr>
              <a:t>a</a:t>
            </a:r>
            <a:endParaRPr sz="950">
              <a:latin typeface="Arial"/>
              <a:cs typeface="Arial"/>
            </a:endParaRPr>
          </a:p>
        </p:txBody>
      </p:sp>
      <p:sp>
        <p:nvSpPr>
          <p:cNvPr id="181" name="object 181" descr=""/>
          <p:cNvSpPr txBox="1"/>
          <p:nvPr/>
        </p:nvSpPr>
        <p:spPr>
          <a:xfrm rot="19200000">
            <a:off x="7173371" y="5120918"/>
            <a:ext cx="134621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65">
                <a:solidFill>
                  <a:srgbClr val="ED1C24"/>
                </a:solidFill>
                <a:latin typeface="Arial"/>
                <a:cs typeface="Arial"/>
              </a:rPr>
              <a:t>v</a:t>
            </a:r>
            <a:endParaRPr sz="950">
              <a:latin typeface="Arial"/>
              <a:cs typeface="Arial"/>
            </a:endParaRPr>
          </a:p>
        </p:txBody>
      </p:sp>
      <p:sp>
        <p:nvSpPr>
          <p:cNvPr id="182" name="object 182" descr=""/>
          <p:cNvSpPr txBox="1"/>
          <p:nvPr/>
        </p:nvSpPr>
        <p:spPr>
          <a:xfrm rot="19320000">
            <a:off x="7218164" y="5084480"/>
            <a:ext cx="135743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95">
                <a:solidFill>
                  <a:srgbClr val="ED1C24"/>
                </a:solidFill>
                <a:latin typeface="Arial"/>
                <a:cs typeface="Arial"/>
              </a:rPr>
              <a:t>a</a:t>
            </a:r>
            <a:endParaRPr sz="950">
              <a:latin typeface="Arial"/>
              <a:cs typeface="Arial"/>
            </a:endParaRPr>
          </a:p>
        </p:txBody>
      </p:sp>
      <p:sp>
        <p:nvSpPr>
          <p:cNvPr id="183" name="object 183" descr=""/>
          <p:cNvSpPr txBox="1"/>
          <p:nvPr/>
        </p:nvSpPr>
        <p:spPr>
          <a:xfrm rot="19380000">
            <a:off x="7265787" y="5045193"/>
            <a:ext cx="139645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50">
                <a:solidFill>
                  <a:srgbClr val="ED1C24"/>
                </a:solidFill>
                <a:latin typeface="Arial"/>
                <a:cs typeface="Arial"/>
              </a:rPr>
              <a:t>g</a:t>
            </a:r>
            <a:endParaRPr sz="950">
              <a:latin typeface="Arial"/>
              <a:cs typeface="Arial"/>
            </a:endParaRPr>
          </a:p>
        </p:txBody>
      </p:sp>
      <p:sp>
        <p:nvSpPr>
          <p:cNvPr id="184" name="object 184" descr=""/>
          <p:cNvSpPr txBox="1"/>
          <p:nvPr/>
        </p:nvSpPr>
        <p:spPr>
          <a:xfrm rot="19440000">
            <a:off x="7319022" y="5006286"/>
            <a:ext cx="136029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950" spc="-90">
                <a:solidFill>
                  <a:srgbClr val="ED1C24"/>
                </a:solidFill>
                <a:latin typeface="Arial"/>
                <a:cs typeface="Arial"/>
              </a:rPr>
              <a:t>e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185" name="object 185" descr=""/>
          <p:cNvGrpSpPr/>
          <p:nvPr/>
        </p:nvGrpSpPr>
        <p:grpSpPr>
          <a:xfrm>
            <a:off x="8973806" y="9581284"/>
            <a:ext cx="4964430" cy="3836035"/>
            <a:chOff x="8973806" y="9581284"/>
            <a:chExt cx="4964430" cy="3836035"/>
          </a:xfrm>
        </p:grpSpPr>
        <p:pic>
          <p:nvPicPr>
            <p:cNvPr id="186" name="object 18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73806" y="9581284"/>
              <a:ext cx="4964024" cy="3835836"/>
            </a:xfrm>
            <a:prstGeom prst="rect">
              <a:avLst/>
            </a:prstGeom>
          </p:spPr>
        </p:pic>
        <p:sp>
          <p:nvSpPr>
            <p:cNvPr id="187" name="object 187" descr=""/>
            <p:cNvSpPr/>
            <p:nvPr/>
          </p:nvSpPr>
          <p:spPr>
            <a:xfrm>
              <a:off x="12733378" y="11796421"/>
              <a:ext cx="1085850" cy="1503680"/>
            </a:xfrm>
            <a:custGeom>
              <a:avLst/>
              <a:gdLst/>
              <a:ahLst/>
              <a:cxnLst/>
              <a:rect l="l" t="t" r="r" b="b"/>
              <a:pathLst>
                <a:path w="1085850" h="1503680">
                  <a:moveTo>
                    <a:pt x="1085646" y="0"/>
                  </a:moveTo>
                  <a:lnTo>
                    <a:pt x="0" y="0"/>
                  </a:lnTo>
                  <a:lnTo>
                    <a:pt x="0" y="1503544"/>
                  </a:lnTo>
                  <a:lnTo>
                    <a:pt x="1085646" y="1503544"/>
                  </a:lnTo>
                  <a:lnTo>
                    <a:pt x="10856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12733378" y="11796421"/>
              <a:ext cx="1085850" cy="1503680"/>
            </a:xfrm>
            <a:custGeom>
              <a:avLst/>
              <a:gdLst/>
              <a:ahLst/>
              <a:cxnLst/>
              <a:rect l="l" t="t" r="r" b="b"/>
              <a:pathLst>
                <a:path w="1085850" h="1503680">
                  <a:moveTo>
                    <a:pt x="1085646" y="1503544"/>
                  </a:moveTo>
                  <a:lnTo>
                    <a:pt x="0" y="1503544"/>
                  </a:lnTo>
                  <a:lnTo>
                    <a:pt x="0" y="0"/>
                  </a:lnTo>
                  <a:lnTo>
                    <a:pt x="1085646" y="0"/>
                  </a:lnTo>
                  <a:lnTo>
                    <a:pt x="1085646" y="1503544"/>
                  </a:lnTo>
                  <a:close/>
                </a:path>
              </a:pathLst>
            </a:custGeom>
            <a:ln w="751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 descr=""/>
            <p:cNvSpPr/>
            <p:nvPr/>
          </p:nvSpPr>
          <p:spPr>
            <a:xfrm>
              <a:off x="12767543" y="12080441"/>
              <a:ext cx="117475" cy="85090"/>
            </a:xfrm>
            <a:custGeom>
              <a:avLst/>
              <a:gdLst/>
              <a:ahLst/>
              <a:cxnLst/>
              <a:rect l="l" t="t" r="r" b="b"/>
              <a:pathLst>
                <a:path w="117475" h="85090">
                  <a:moveTo>
                    <a:pt x="117056" y="0"/>
                  </a:moveTo>
                  <a:lnTo>
                    <a:pt x="0" y="0"/>
                  </a:lnTo>
                  <a:lnTo>
                    <a:pt x="0" y="84766"/>
                  </a:lnTo>
                  <a:lnTo>
                    <a:pt x="117056" y="84766"/>
                  </a:lnTo>
                  <a:lnTo>
                    <a:pt x="117056" y="0"/>
                  </a:lnTo>
                  <a:close/>
                </a:path>
              </a:pathLst>
            </a:custGeom>
            <a:solidFill>
              <a:srgbClr val="84874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 descr=""/>
            <p:cNvSpPr/>
            <p:nvPr/>
          </p:nvSpPr>
          <p:spPr>
            <a:xfrm>
              <a:off x="13354849" y="11952538"/>
              <a:ext cx="117475" cy="85090"/>
            </a:xfrm>
            <a:custGeom>
              <a:avLst/>
              <a:gdLst/>
              <a:ahLst/>
              <a:cxnLst/>
              <a:rect l="l" t="t" r="r" b="b"/>
              <a:pathLst>
                <a:path w="117475" h="85090">
                  <a:moveTo>
                    <a:pt x="117056" y="0"/>
                  </a:moveTo>
                  <a:lnTo>
                    <a:pt x="0" y="0"/>
                  </a:lnTo>
                  <a:lnTo>
                    <a:pt x="0" y="84766"/>
                  </a:lnTo>
                  <a:lnTo>
                    <a:pt x="117056" y="84766"/>
                  </a:lnTo>
                  <a:lnTo>
                    <a:pt x="117056" y="0"/>
                  </a:lnTo>
                  <a:close/>
                </a:path>
              </a:pathLst>
            </a:custGeom>
            <a:solidFill>
              <a:srgbClr val="B74E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 descr=""/>
            <p:cNvSpPr/>
            <p:nvPr/>
          </p:nvSpPr>
          <p:spPr>
            <a:xfrm>
              <a:off x="12767543" y="12208344"/>
              <a:ext cx="117475" cy="85090"/>
            </a:xfrm>
            <a:custGeom>
              <a:avLst/>
              <a:gdLst/>
              <a:ahLst/>
              <a:cxnLst/>
              <a:rect l="l" t="t" r="r" b="b"/>
              <a:pathLst>
                <a:path w="117475" h="85090">
                  <a:moveTo>
                    <a:pt x="117056" y="0"/>
                  </a:moveTo>
                  <a:lnTo>
                    <a:pt x="0" y="0"/>
                  </a:lnTo>
                  <a:lnTo>
                    <a:pt x="0" y="84766"/>
                  </a:lnTo>
                  <a:lnTo>
                    <a:pt x="117056" y="84766"/>
                  </a:lnTo>
                  <a:lnTo>
                    <a:pt x="117056" y="0"/>
                  </a:lnTo>
                  <a:close/>
                </a:path>
              </a:pathLst>
            </a:custGeom>
            <a:solidFill>
              <a:srgbClr val="8F6D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 descr=""/>
            <p:cNvSpPr/>
            <p:nvPr/>
          </p:nvSpPr>
          <p:spPr>
            <a:xfrm>
              <a:off x="13354849" y="12095252"/>
              <a:ext cx="117475" cy="85090"/>
            </a:xfrm>
            <a:custGeom>
              <a:avLst/>
              <a:gdLst/>
              <a:ahLst/>
              <a:cxnLst/>
              <a:rect l="l" t="t" r="r" b="b"/>
              <a:pathLst>
                <a:path w="117475" h="85090">
                  <a:moveTo>
                    <a:pt x="117056" y="0"/>
                  </a:moveTo>
                  <a:lnTo>
                    <a:pt x="0" y="0"/>
                  </a:lnTo>
                  <a:lnTo>
                    <a:pt x="0" y="84766"/>
                  </a:lnTo>
                  <a:lnTo>
                    <a:pt x="117056" y="84766"/>
                  </a:lnTo>
                  <a:lnTo>
                    <a:pt x="117056" y="0"/>
                  </a:lnTo>
                  <a:close/>
                </a:path>
              </a:pathLst>
            </a:custGeom>
            <a:solidFill>
              <a:srgbClr val="B0973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3" name="object 193" descr=""/>
          <p:cNvSpPr txBox="1"/>
          <p:nvPr/>
        </p:nvSpPr>
        <p:spPr>
          <a:xfrm>
            <a:off x="12767547" y="11803387"/>
            <a:ext cx="1010285" cy="1162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600" spc="-30" b="1">
                <a:solidFill>
                  <a:srgbClr val="231F20"/>
                </a:solidFill>
                <a:latin typeface="Arial"/>
                <a:cs typeface="Arial"/>
              </a:rPr>
              <a:t>Units</a:t>
            </a:r>
            <a:r>
              <a:rPr dirty="0" sz="600" spc="-25" b="1">
                <a:solidFill>
                  <a:srgbClr val="231F20"/>
                </a:solidFill>
                <a:latin typeface="Arial"/>
                <a:cs typeface="Arial"/>
              </a:rPr>
              <a:t> from</a:t>
            </a:r>
            <a:r>
              <a:rPr dirty="0" sz="600" spc="-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40" b="1">
                <a:solidFill>
                  <a:srgbClr val="231F20"/>
                </a:solidFill>
                <a:latin typeface="Arial"/>
                <a:cs typeface="Arial"/>
              </a:rPr>
              <a:t>Wilson</a:t>
            </a:r>
            <a:r>
              <a:rPr dirty="0" sz="6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10" b="1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6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20" b="1">
                <a:solidFill>
                  <a:srgbClr val="231F20"/>
                </a:solidFill>
                <a:latin typeface="Arial"/>
                <a:cs typeface="Arial"/>
              </a:rPr>
              <a:t>al. </a:t>
            </a:r>
            <a:r>
              <a:rPr dirty="0" sz="600" spc="-10" b="1">
                <a:solidFill>
                  <a:srgbClr val="231F20"/>
                </a:solidFill>
                <a:latin typeface="Arial"/>
                <a:cs typeface="Arial"/>
              </a:rPr>
              <a:t>(2015)</a:t>
            </a:r>
            <a:endParaRPr sz="600">
              <a:latin typeface="Arial"/>
              <a:cs typeface="Arial"/>
            </a:endParaRPr>
          </a:p>
        </p:txBody>
      </p:sp>
      <p:sp>
        <p:nvSpPr>
          <p:cNvPr id="194" name="object 194" descr=""/>
          <p:cNvSpPr txBox="1"/>
          <p:nvPr/>
        </p:nvSpPr>
        <p:spPr>
          <a:xfrm>
            <a:off x="12767543" y="11952538"/>
            <a:ext cx="117475" cy="85090"/>
          </a:xfrm>
          <a:prstGeom prst="rect">
            <a:avLst/>
          </a:prstGeom>
          <a:solidFill>
            <a:srgbClr val="A6997D"/>
          </a:solidFill>
        </p:spPr>
        <p:txBody>
          <a:bodyPr wrap="square" lIns="0" tIns="14604" rIns="0" bIns="0" rtlCol="0" vert="horz">
            <a:spAutoFit/>
          </a:bodyPr>
          <a:lstStyle/>
          <a:p>
            <a:pPr marL="15875">
              <a:lnSpc>
                <a:spcPct val="100000"/>
              </a:lnSpc>
              <a:spcBef>
                <a:spcPts val="114"/>
              </a:spcBef>
            </a:pPr>
            <a:r>
              <a:rPr dirty="0" sz="300" spc="-20">
                <a:solidFill>
                  <a:srgbClr val="231F20"/>
                </a:solidFill>
                <a:latin typeface="Arial"/>
                <a:cs typeface="Arial"/>
              </a:rPr>
              <a:t>Kmar</a:t>
            </a:r>
            <a:endParaRPr sz="300">
              <a:latin typeface="Arial"/>
              <a:cs typeface="Arial"/>
            </a:endParaRPr>
          </a:p>
        </p:txBody>
      </p:sp>
      <p:grpSp>
        <p:nvGrpSpPr>
          <p:cNvPr id="195" name="object 195" descr=""/>
          <p:cNvGrpSpPr/>
          <p:nvPr/>
        </p:nvGrpSpPr>
        <p:grpSpPr>
          <a:xfrm>
            <a:off x="12772449" y="12679085"/>
            <a:ext cx="635000" cy="561340"/>
            <a:chOff x="12772449" y="12679085"/>
            <a:chExt cx="635000" cy="561340"/>
          </a:xfrm>
        </p:grpSpPr>
        <p:sp>
          <p:nvSpPr>
            <p:cNvPr id="196" name="object 196" descr=""/>
            <p:cNvSpPr/>
            <p:nvPr/>
          </p:nvSpPr>
          <p:spPr>
            <a:xfrm>
              <a:off x="12775307" y="12681939"/>
              <a:ext cx="117475" cy="85725"/>
            </a:xfrm>
            <a:custGeom>
              <a:avLst/>
              <a:gdLst/>
              <a:ahLst/>
              <a:cxnLst/>
              <a:rect l="l" t="t" r="r" b="b"/>
              <a:pathLst>
                <a:path w="117475" h="85725">
                  <a:moveTo>
                    <a:pt x="117056" y="0"/>
                  </a:moveTo>
                  <a:lnTo>
                    <a:pt x="0" y="85523"/>
                  </a:lnTo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 descr=""/>
            <p:cNvSpPr/>
            <p:nvPr/>
          </p:nvSpPr>
          <p:spPr>
            <a:xfrm>
              <a:off x="12775307" y="12758595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90">
                  <a:moveTo>
                    <a:pt x="0" y="8866"/>
                  </a:moveTo>
                  <a:lnTo>
                    <a:pt x="12143" y="0"/>
                  </a:lnTo>
                </a:path>
              </a:pathLst>
            </a:custGeom>
            <a:ln w="564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 descr=""/>
            <p:cNvSpPr/>
            <p:nvPr/>
          </p:nvSpPr>
          <p:spPr>
            <a:xfrm>
              <a:off x="12795179" y="12693637"/>
              <a:ext cx="81280" cy="59690"/>
            </a:xfrm>
            <a:custGeom>
              <a:avLst/>
              <a:gdLst/>
              <a:ahLst/>
              <a:cxnLst/>
              <a:rect l="l" t="t" r="r" b="b"/>
              <a:pathLst>
                <a:path w="81279" h="59690">
                  <a:moveTo>
                    <a:pt x="0" y="59307"/>
                  </a:moveTo>
                  <a:lnTo>
                    <a:pt x="81179" y="0"/>
                  </a:lnTo>
                </a:path>
              </a:pathLst>
            </a:custGeom>
            <a:ln w="5640">
              <a:solidFill>
                <a:srgbClr val="231F20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 descr=""/>
            <p:cNvSpPr/>
            <p:nvPr/>
          </p:nvSpPr>
          <p:spPr>
            <a:xfrm>
              <a:off x="12880225" y="12681943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90">
                  <a:moveTo>
                    <a:pt x="0" y="8866"/>
                  </a:moveTo>
                  <a:lnTo>
                    <a:pt x="12143" y="0"/>
                  </a:lnTo>
                </a:path>
              </a:pathLst>
            </a:custGeom>
            <a:ln w="564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0" name="object 20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798655" y="12835949"/>
              <a:ext cx="122697" cy="91163"/>
            </a:xfrm>
            <a:prstGeom prst="rect">
              <a:avLst/>
            </a:prstGeom>
          </p:spPr>
        </p:pic>
        <p:sp>
          <p:nvSpPr>
            <p:cNvPr id="201" name="object 201" descr=""/>
            <p:cNvSpPr/>
            <p:nvPr/>
          </p:nvSpPr>
          <p:spPr>
            <a:xfrm>
              <a:off x="13287282" y="13151787"/>
              <a:ext cx="117475" cy="85725"/>
            </a:xfrm>
            <a:custGeom>
              <a:avLst/>
              <a:gdLst/>
              <a:ahLst/>
              <a:cxnLst/>
              <a:rect l="l" t="t" r="r" b="b"/>
              <a:pathLst>
                <a:path w="117475" h="85725">
                  <a:moveTo>
                    <a:pt x="0" y="85523"/>
                  </a:moveTo>
                  <a:lnTo>
                    <a:pt x="117056" y="0"/>
                  </a:lnTo>
                </a:path>
              </a:pathLst>
            </a:custGeom>
            <a:ln w="5640">
              <a:solidFill>
                <a:srgbClr val="1052A1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 descr=""/>
            <p:cNvSpPr/>
            <p:nvPr/>
          </p:nvSpPr>
          <p:spPr>
            <a:xfrm>
              <a:off x="12826659" y="13170117"/>
              <a:ext cx="48895" cy="48895"/>
            </a:xfrm>
            <a:custGeom>
              <a:avLst/>
              <a:gdLst/>
              <a:ahLst/>
              <a:cxnLst/>
              <a:rect l="l" t="t" r="r" b="b"/>
              <a:pathLst>
                <a:path w="48895" h="48894">
                  <a:moveTo>
                    <a:pt x="24435" y="0"/>
                  </a:moveTo>
                  <a:lnTo>
                    <a:pt x="15141" y="1962"/>
                  </a:lnTo>
                  <a:lnTo>
                    <a:pt x="7203" y="7268"/>
                  </a:lnTo>
                  <a:lnTo>
                    <a:pt x="1771" y="15049"/>
                  </a:lnTo>
                  <a:lnTo>
                    <a:pt x="0" y="24435"/>
                  </a:lnTo>
                  <a:lnTo>
                    <a:pt x="2142" y="33835"/>
                  </a:lnTo>
                  <a:lnTo>
                    <a:pt x="7303" y="41612"/>
                  </a:lnTo>
                  <a:lnTo>
                    <a:pt x="14921" y="46908"/>
                  </a:lnTo>
                  <a:lnTo>
                    <a:pt x="24435" y="48864"/>
                  </a:lnTo>
                  <a:lnTo>
                    <a:pt x="33724" y="46902"/>
                  </a:lnTo>
                  <a:lnTo>
                    <a:pt x="41661" y="41596"/>
                  </a:lnTo>
                  <a:lnTo>
                    <a:pt x="47092" y="33817"/>
                  </a:lnTo>
                  <a:lnTo>
                    <a:pt x="48864" y="24435"/>
                  </a:lnTo>
                  <a:lnTo>
                    <a:pt x="46724" y="15030"/>
                  </a:lnTo>
                  <a:lnTo>
                    <a:pt x="41563" y="7252"/>
                  </a:lnTo>
                  <a:lnTo>
                    <a:pt x="33946" y="1955"/>
                  </a:lnTo>
                  <a:lnTo>
                    <a:pt x="244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12832940" y="13175760"/>
              <a:ext cx="36830" cy="38100"/>
            </a:xfrm>
            <a:custGeom>
              <a:avLst/>
              <a:gdLst/>
              <a:ahLst/>
              <a:cxnLst/>
              <a:rect l="l" t="t" r="r" b="b"/>
              <a:pathLst>
                <a:path w="36829" h="38100">
                  <a:moveTo>
                    <a:pt x="18154" y="0"/>
                  </a:moveTo>
                  <a:lnTo>
                    <a:pt x="4543" y="5872"/>
                  </a:lnTo>
                  <a:lnTo>
                    <a:pt x="0" y="18791"/>
                  </a:lnTo>
                  <a:lnTo>
                    <a:pt x="4533" y="31711"/>
                  </a:lnTo>
                  <a:lnTo>
                    <a:pt x="18154" y="37583"/>
                  </a:lnTo>
                  <a:lnTo>
                    <a:pt x="31761" y="31711"/>
                  </a:lnTo>
                  <a:lnTo>
                    <a:pt x="36306" y="18791"/>
                  </a:lnTo>
                  <a:lnTo>
                    <a:pt x="31774" y="5872"/>
                  </a:lnTo>
                  <a:lnTo>
                    <a:pt x="18154" y="0"/>
                  </a:lnTo>
                  <a:close/>
                </a:path>
              </a:pathLst>
            </a:custGeom>
            <a:solidFill>
              <a:srgbClr val="E41E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12794450" y="12687401"/>
              <a:ext cx="76200" cy="62865"/>
            </a:xfrm>
            <a:custGeom>
              <a:avLst/>
              <a:gdLst/>
              <a:ahLst/>
              <a:cxnLst/>
              <a:rect l="l" t="t" r="r" b="b"/>
              <a:pathLst>
                <a:path w="76200" h="62865">
                  <a:moveTo>
                    <a:pt x="18986" y="48831"/>
                  </a:moveTo>
                  <a:lnTo>
                    <a:pt x="0" y="40601"/>
                  </a:lnTo>
                  <a:lnTo>
                    <a:pt x="0" y="62547"/>
                  </a:lnTo>
                  <a:lnTo>
                    <a:pt x="18986" y="48831"/>
                  </a:lnTo>
                  <a:close/>
                </a:path>
                <a:path w="76200" h="62865">
                  <a:moveTo>
                    <a:pt x="75628" y="8229"/>
                  </a:moveTo>
                  <a:lnTo>
                    <a:pt x="56642" y="0"/>
                  </a:lnTo>
                  <a:lnTo>
                    <a:pt x="56642" y="21932"/>
                  </a:lnTo>
                  <a:lnTo>
                    <a:pt x="75628" y="82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5" name="object 205" descr=""/>
          <p:cNvSpPr txBox="1"/>
          <p:nvPr/>
        </p:nvSpPr>
        <p:spPr>
          <a:xfrm>
            <a:off x="12937305" y="12842862"/>
            <a:ext cx="170180" cy="800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Syncline</a:t>
            </a:r>
            <a:endParaRPr sz="350">
              <a:latin typeface="Arial"/>
              <a:cs typeface="Arial"/>
            </a:endParaRPr>
          </a:p>
        </p:txBody>
      </p:sp>
      <p:sp>
        <p:nvSpPr>
          <p:cNvPr id="206" name="object 206" descr=""/>
          <p:cNvSpPr txBox="1"/>
          <p:nvPr/>
        </p:nvSpPr>
        <p:spPr>
          <a:xfrm>
            <a:off x="12767547" y="12973696"/>
            <a:ext cx="436880" cy="29718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600" spc="-45" b="1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dirty="0" sz="6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10" b="1">
                <a:solidFill>
                  <a:srgbClr val="231F20"/>
                </a:solidFill>
                <a:latin typeface="Arial"/>
                <a:cs typeface="Arial"/>
              </a:rPr>
              <a:t>Study</a:t>
            </a:r>
            <a:endParaRPr sz="600">
              <a:latin typeface="Arial"/>
              <a:cs typeface="Arial"/>
            </a:endParaRPr>
          </a:p>
          <a:p>
            <a:pPr marL="134620" marR="5080">
              <a:lnSpc>
                <a:spcPct val="100000"/>
              </a:lnSpc>
              <a:spcBef>
                <a:spcPts val="580"/>
              </a:spcBef>
            </a:pPr>
            <a:r>
              <a:rPr dirty="0" sz="350" spc="-20">
                <a:solidFill>
                  <a:srgbClr val="231F20"/>
                </a:solidFill>
                <a:latin typeface="Arial"/>
                <a:cs typeface="Arial"/>
              </a:rPr>
              <a:t>Field</a:t>
            </a:r>
            <a:r>
              <a:rPr dirty="0" sz="3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Sites/</a:t>
            </a:r>
            <a:r>
              <a:rPr dirty="0" sz="3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25">
                <a:solidFill>
                  <a:srgbClr val="231F20"/>
                </a:solidFill>
                <a:latin typeface="Arial"/>
                <a:cs typeface="Arial"/>
              </a:rPr>
              <a:t>Sample</a:t>
            </a:r>
            <a:r>
              <a:rPr dirty="0" sz="35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30">
                <a:solidFill>
                  <a:srgbClr val="231F20"/>
                </a:solidFill>
                <a:latin typeface="Arial"/>
                <a:cs typeface="Arial"/>
              </a:rPr>
              <a:t>Locales</a:t>
            </a:r>
            <a:endParaRPr sz="350">
              <a:latin typeface="Arial"/>
              <a:cs typeface="Arial"/>
            </a:endParaRPr>
          </a:p>
        </p:txBody>
      </p:sp>
      <p:sp>
        <p:nvSpPr>
          <p:cNvPr id="207" name="object 207" descr=""/>
          <p:cNvSpPr txBox="1"/>
          <p:nvPr/>
        </p:nvSpPr>
        <p:spPr>
          <a:xfrm>
            <a:off x="13419325" y="13150422"/>
            <a:ext cx="263525" cy="800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Inferred</a:t>
            </a:r>
            <a:r>
              <a:rPr dirty="0" sz="3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endParaRPr sz="350">
              <a:latin typeface="Arial"/>
              <a:cs typeface="Arial"/>
            </a:endParaRPr>
          </a:p>
        </p:txBody>
      </p:sp>
      <p:sp>
        <p:nvSpPr>
          <p:cNvPr id="208" name="object 208" descr=""/>
          <p:cNvSpPr txBox="1"/>
          <p:nvPr/>
        </p:nvSpPr>
        <p:spPr>
          <a:xfrm>
            <a:off x="12913400" y="11949321"/>
            <a:ext cx="102870" cy="800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350" spc="-25">
                <a:solidFill>
                  <a:srgbClr val="231F20"/>
                </a:solidFill>
                <a:latin typeface="Arial"/>
                <a:cs typeface="Arial"/>
              </a:rPr>
              <a:t>RHM</a:t>
            </a:r>
            <a:endParaRPr sz="350">
              <a:latin typeface="Arial"/>
              <a:cs typeface="Arial"/>
            </a:endParaRPr>
          </a:p>
        </p:txBody>
      </p:sp>
      <p:sp>
        <p:nvSpPr>
          <p:cNvPr id="209" name="object 209" descr=""/>
          <p:cNvSpPr txBox="1"/>
          <p:nvPr/>
        </p:nvSpPr>
        <p:spPr>
          <a:xfrm>
            <a:off x="12801458" y="12048683"/>
            <a:ext cx="280035" cy="1092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11760">
              <a:lnSpc>
                <a:spcPts val="360"/>
              </a:lnSpc>
              <a:spcBef>
                <a:spcPts val="105"/>
              </a:spcBef>
            </a:pP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Kahiltna</a:t>
            </a:r>
            <a:endParaRPr sz="350">
              <a:latin typeface="Arial"/>
              <a:cs typeface="Arial"/>
            </a:endParaRPr>
          </a:p>
          <a:p>
            <a:pPr>
              <a:lnSpc>
                <a:spcPts val="300"/>
              </a:lnSpc>
            </a:pPr>
            <a:r>
              <a:rPr dirty="0" sz="300" spc="-25">
                <a:solidFill>
                  <a:srgbClr val="231F20"/>
                </a:solidFill>
                <a:latin typeface="Arial"/>
                <a:cs typeface="Arial"/>
              </a:rPr>
              <a:t>Kfy</a:t>
            </a:r>
            <a:endParaRPr sz="300">
              <a:latin typeface="Arial"/>
              <a:cs typeface="Arial"/>
            </a:endParaRPr>
          </a:p>
        </p:txBody>
      </p:sp>
      <p:sp>
        <p:nvSpPr>
          <p:cNvPr id="210" name="object 210" descr=""/>
          <p:cNvSpPr txBox="1"/>
          <p:nvPr/>
        </p:nvSpPr>
        <p:spPr>
          <a:xfrm>
            <a:off x="12913400" y="12102807"/>
            <a:ext cx="241935" cy="800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Assemblage</a:t>
            </a:r>
            <a:endParaRPr sz="350">
              <a:latin typeface="Arial"/>
              <a:cs typeface="Arial"/>
            </a:endParaRPr>
          </a:p>
        </p:txBody>
      </p:sp>
      <p:sp>
        <p:nvSpPr>
          <p:cNvPr id="211" name="object 211" descr=""/>
          <p:cNvSpPr txBox="1"/>
          <p:nvPr/>
        </p:nvSpPr>
        <p:spPr>
          <a:xfrm>
            <a:off x="12742147" y="12178265"/>
            <a:ext cx="1076325" cy="5632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70815">
              <a:lnSpc>
                <a:spcPct val="100000"/>
              </a:lnSpc>
              <a:spcBef>
                <a:spcPts val="105"/>
              </a:spcBef>
            </a:pP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Hypabyssal</a:t>
            </a:r>
            <a:endParaRPr sz="350">
              <a:latin typeface="Arial"/>
              <a:cs typeface="Arial"/>
            </a:endParaRPr>
          </a:p>
          <a:p>
            <a:pPr algn="just" marL="59055">
              <a:lnSpc>
                <a:spcPct val="100000"/>
              </a:lnSpc>
              <a:spcBef>
                <a:spcPts val="5"/>
              </a:spcBef>
            </a:pPr>
            <a:r>
              <a:rPr dirty="0" baseline="37037" sz="450">
                <a:solidFill>
                  <a:srgbClr val="231F20"/>
                </a:solidFill>
                <a:latin typeface="Arial"/>
                <a:cs typeface="Arial"/>
              </a:rPr>
              <a:t>Thi</a:t>
            </a:r>
            <a:r>
              <a:rPr dirty="0" baseline="37037" sz="450" spc="592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Intrusions</a:t>
            </a:r>
            <a:endParaRPr sz="350">
              <a:latin typeface="Arial"/>
              <a:cs typeface="Arial"/>
            </a:endParaRPr>
          </a:p>
          <a:p>
            <a:pPr algn="just" marL="25400" marR="30480">
              <a:lnSpc>
                <a:spcPct val="100000"/>
              </a:lnSpc>
              <a:spcBef>
                <a:spcPts val="180"/>
              </a:spcBef>
            </a:pPr>
            <a:r>
              <a:rPr dirty="0" sz="600" spc="-40" b="1">
                <a:solidFill>
                  <a:srgbClr val="231F20"/>
                </a:solidFill>
                <a:latin typeface="Arial"/>
                <a:cs typeface="Arial"/>
              </a:rPr>
              <a:t>Previously</a:t>
            </a:r>
            <a:r>
              <a:rPr dirty="0" sz="600" spc="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20" b="1">
                <a:solidFill>
                  <a:srgbClr val="231F20"/>
                </a:solidFill>
                <a:latin typeface="Arial"/>
                <a:cs typeface="Arial"/>
              </a:rPr>
              <a:t>Mapped</a:t>
            </a:r>
            <a:r>
              <a:rPr dirty="0" sz="600" spc="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30" b="1">
                <a:solidFill>
                  <a:srgbClr val="231F20"/>
                </a:solidFill>
                <a:latin typeface="Arial"/>
                <a:cs typeface="Arial"/>
              </a:rPr>
              <a:t>Structures</a:t>
            </a:r>
            <a:r>
              <a:rPr dirty="0" sz="600" spc="5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40" b="1">
                <a:solidFill>
                  <a:srgbClr val="231F20"/>
                </a:solidFill>
                <a:latin typeface="Arial"/>
                <a:cs typeface="Arial"/>
              </a:rPr>
              <a:t>(Bier,</a:t>
            </a:r>
            <a:r>
              <a:rPr dirty="0" sz="600" spc="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30" b="1">
                <a:solidFill>
                  <a:srgbClr val="231F20"/>
                </a:solidFill>
                <a:latin typeface="Arial"/>
                <a:cs typeface="Arial"/>
              </a:rPr>
              <a:t>2010;</a:t>
            </a:r>
            <a:r>
              <a:rPr dirty="0" sz="600" spc="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45" b="1">
                <a:solidFill>
                  <a:srgbClr val="231F20"/>
                </a:solidFill>
                <a:latin typeface="Arial"/>
                <a:cs typeface="Arial"/>
              </a:rPr>
              <a:t>Csejtey</a:t>
            </a:r>
            <a:r>
              <a:rPr dirty="0" sz="600" spc="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30" b="1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600" spc="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35" b="1">
                <a:solidFill>
                  <a:srgbClr val="231F20"/>
                </a:solidFill>
                <a:latin typeface="Arial"/>
                <a:cs typeface="Arial"/>
              </a:rPr>
              <a:t>al.</a:t>
            </a:r>
            <a:r>
              <a:rPr dirty="0" sz="600" spc="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10" b="1">
                <a:solidFill>
                  <a:srgbClr val="231F20"/>
                </a:solidFill>
                <a:latin typeface="Arial"/>
                <a:cs typeface="Arial"/>
              </a:rPr>
              <a:t>1986;</a:t>
            </a:r>
            <a:r>
              <a:rPr dirty="0" sz="600" spc="5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40" b="1">
                <a:solidFill>
                  <a:srgbClr val="231F20"/>
                </a:solidFill>
                <a:latin typeface="Arial"/>
                <a:cs typeface="Arial"/>
              </a:rPr>
              <a:t>Wilson</a:t>
            </a:r>
            <a:r>
              <a:rPr dirty="0" sz="6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600" spc="-10" b="1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600" spc="-20" b="1">
                <a:solidFill>
                  <a:srgbClr val="231F20"/>
                </a:solidFill>
                <a:latin typeface="Arial"/>
                <a:cs typeface="Arial"/>
              </a:rPr>
              <a:t> al., </a:t>
            </a:r>
            <a:r>
              <a:rPr dirty="0" sz="600" spc="-10" b="1">
                <a:solidFill>
                  <a:srgbClr val="231F20"/>
                </a:solidFill>
                <a:latin typeface="Arial"/>
                <a:cs typeface="Arial"/>
              </a:rPr>
              <a:t>2015)</a:t>
            </a:r>
            <a:endParaRPr sz="600">
              <a:latin typeface="Arial"/>
              <a:cs typeface="Arial"/>
            </a:endParaRPr>
          </a:p>
          <a:p>
            <a:pPr marL="194945">
              <a:lnSpc>
                <a:spcPct val="100000"/>
              </a:lnSpc>
              <a:spcBef>
                <a:spcPts val="620"/>
              </a:spcBef>
            </a:pPr>
            <a:r>
              <a:rPr dirty="0" sz="350" spc="-20">
                <a:solidFill>
                  <a:srgbClr val="231F20"/>
                </a:solidFill>
                <a:latin typeface="Arial"/>
                <a:cs typeface="Arial"/>
              </a:rPr>
              <a:t>Thrust</a:t>
            </a:r>
            <a:r>
              <a:rPr dirty="0" sz="35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faults</a:t>
            </a:r>
            <a:endParaRPr sz="350">
              <a:latin typeface="Arial"/>
              <a:cs typeface="Arial"/>
            </a:endParaRPr>
          </a:p>
        </p:txBody>
      </p:sp>
      <p:sp>
        <p:nvSpPr>
          <p:cNvPr id="212" name="object 212" descr=""/>
          <p:cNvSpPr txBox="1"/>
          <p:nvPr/>
        </p:nvSpPr>
        <p:spPr>
          <a:xfrm>
            <a:off x="13353378" y="11923386"/>
            <a:ext cx="452755" cy="1339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dirty="0" baseline="-37037" sz="450">
                <a:solidFill>
                  <a:srgbClr val="231F20"/>
                </a:solidFill>
                <a:latin typeface="Arial"/>
                <a:cs typeface="Arial"/>
              </a:rPr>
              <a:t>Tpgr</a:t>
            </a:r>
            <a:r>
              <a:rPr dirty="0" baseline="-37037" sz="450" spc="434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Undivided</a:t>
            </a:r>
            <a:endParaRPr sz="350">
              <a:latin typeface="Arial"/>
              <a:cs typeface="Arial"/>
            </a:endParaRPr>
          </a:p>
          <a:p>
            <a:pPr marL="149225">
              <a:lnSpc>
                <a:spcPct val="100000"/>
              </a:lnSpc>
              <a:spcBef>
                <a:spcPts val="5"/>
              </a:spcBef>
            </a:pP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Granitic Rocks</a:t>
            </a:r>
            <a:endParaRPr sz="350">
              <a:latin typeface="Arial"/>
              <a:cs typeface="Arial"/>
            </a:endParaRPr>
          </a:p>
        </p:txBody>
      </p:sp>
      <p:sp>
        <p:nvSpPr>
          <p:cNvPr id="213" name="object 213" descr=""/>
          <p:cNvSpPr txBox="1"/>
          <p:nvPr/>
        </p:nvSpPr>
        <p:spPr>
          <a:xfrm>
            <a:off x="13363376" y="12063522"/>
            <a:ext cx="418465" cy="1879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39700">
              <a:lnSpc>
                <a:spcPct val="100000"/>
              </a:lnSpc>
              <a:spcBef>
                <a:spcPts val="105"/>
              </a:spcBef>
            </a:pP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Undivided</a:t>
            </a:r>
            <a:endParaRPr sz="350">
              <a:latin typeface="Arial"/>
              <a:cs typeface="Arial"/>
            </a:endParaRPr>
          </a:p>
          <a:p>
            <a:pPr marL="139700" marR="30480" indent="-114935">
              <a:lnSpc>
                <a:spcPct val="100000"/>
              </a:lnSpc>
              <a:spcBef>
                <a:spcPts val="5"/>
              </a:spcBef>
            </a:pPr>
            <a:r>
              <a:rPr dirty="0" baseline="37037" sz="450">
                <a:solidFill>
                  <a:srgbClr val="231F20"/>
                </a:solidFill>
                <a:latin typeface="Arial"/>
                <a:cs typeface="Arial"/>
              </a:rPr>
              <a:t>Tsu</a:t>
            </a:r>
            <a:r>
              <a:rPr dirty="0" baseline="37037" sz="450" spc="48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20">
                <a:solidFill>
                  <a:srgbClr val="231F20"/>
                </a:solidFill>
                <a:latin typeface="Arial"/>
                <a:cs typeface="Arial"/>
              </a:rPr>
              <a:t>Sedimentary</a:t>
            </a:r>
            <a:r>
              <a:rPr dirty="0" sz="3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Rocks</a:t>
            </a:r>
            <a:endParaRPr sz="350">
              <a:latin typeface="Arial"/>
              <a:cs typeface="Arial"/>
            </a:endParaRPr>
          </a:p>
        </p:txBody>
      </p:sp>
      <p:sp>
        <p:nvSpPr>
          <p:cNvPr id="214" name="object 214" descr=""/>
          <p:cNvSpPr txBox="1"/>
          <p:nvPr/>
        </p:nvSpPr>
        <p:spPr>
          <a:xfrm rot="18900000">
            <a:off x="9897211" y="10243464"/>
            <a:ext cx="340270" cy="45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55"/>
              </a:lnSpc>
            </a:pPr>
            <a:r>
              <a:rPr dirty="0" sz="350" spc="-45" b="1">
                <a:solidFill>
                  <a:srgbClr val="686868"/>
                </a:solidFill>
                <a:latin typeface="Arial"/>
                <a:cs typeface="Arial"/>
              </a:rPr>
              <a:t>PARKS</a:t>
            </a:r>
            <a:r>
              <a:rPr dirty="0" sz="350" spc="-5" b="1">
                <a:solidFill>
                  <a:srgbClr val="686868"/>
                </a:solidFill>
                <a:latin typeface="Arial"/>
                <a:cs typeface="Arial"/>
              </a:rPr>
              <a:t> </a:t>
            </a:r>
            <a:r>
              <a:rPr dirty="0" sz="350" spc="-35" b="1">
                <a:solidFill>
                  <a:srgbClr val="686868"/>
                </a:solidFill>
                <a:latin typeface="Arial"/>
                <a:cs typeface="Arial"/>
              </a:rPr>
              <a:t>HIGHWAY</a:t>
            </a:r>
            <a:endParaRPr sz="350">
              <a:latin typeface="Arial"/>
              <a:cs typeface="Arial"/>
            </a:endParaRPr>
          </a:p>
        </p:txBody>
      </p:sp>
      <p:sp>
        <p:nvSpPr>
          <p:cNvPr id="215" name="object 215" descr=""/>
          <p:cNvSpPr txBox="1"/>
          <p:nvPr/>
        </p:nvSpPr>
        <p:spPr>
          <a:xfrm>
            <a:off x="12087031" y="10108620"/>
            <a:ext cx="318135" cy="800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350" spc="-25" b="1">
                <a:solidFill>
                  <a:srgbClr val="686868"/>
                </a:solidFill>
                <a:latin typeface="Arial"/>
                <a:cs typeface="Arial"/>
              </a:rPr>
              <a:t>NENANA</a:t>
            </a:r>
            <a:r>
              <a:rPr dirty="0" sz="350" spc="15" b="1">
                <a:solidFill>
                  <a:srgbClr val="686868"/>
                </a:solidFill>
                <a:latin typeface="Arial"/>
                <a:cs typeface="Arial"/>
              </a:rPr>
              <a:t> </a:t>
            </a:r>
            <a:r>
              <a:rPr dirty="0" sz="350" spc="-20" b="1">
                <a:solidFill>
                  <a:srgbClr val="686868"/>
                </a:solidFill>
                <a:latin typeface="Arial"/>
                <a:cs typeface="Arial"/>
              </a:rPr>
              <a:t>RIVER</a:t>
            </a:r>
            <a:endParaRPr sz="350">
              <a:latin typeface="Arial"/>
              <a:cs typeface="Arial"/>
            </a:endParaRPr>
          </a:p>
        </p:txBody>
      </p:sp>
      <p:sp>
        <p:nvSpPr>
          <p:cNvPr id="216" name="object 216" descr=""/>
          <p:cNvSpPr/>
          <p:nvPr/>
        </p:nvSpPr>
        <p:spPr>
          <a:xfrm>
            <a:off x="9761304" y="12433120"/>
            <a:ext cx="302895" cy="230504"/>
          </a:xfrm>
          <a:custGeom>
            <a:avLst/>
            <a:gdLst/>
            <a:ahLst/>
            <a:cxnLst/>
            <a:rect l="l" t="t" r="r" b="b"/>
            <a:pathLst>
              <a:path w="302895" h="230504">
                <a:moveTo>
                  <a:pt x="302759" y="230154"/>
                </a:moveTo>
                <a:lnTo>
                  <a:pt x="0" y="230154"/>
                </a:lnTo>
                <a:lnTo>
                  <a:pt x="0" y="0"/>
                </a:lnTo>
                <a:lnTo>
                  <a:pt x="302759" y="0"/>
                </a:lnTo>
                <a:lnTo>
                  <a:pt x="302759" y="230154"/>
                </a:lnTo>
                <a:close/>
              </a:path>
            </a:pathLst>
          </a:custGeom>
          <a:ln w="17845">
            <a:solidFill>
              <a:srgbClr val="DA1C5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" name="object 217" descr=""/>
          <p:cNvSpPr txBox="1"/>
          <p:nvPr/>
        </p:nvSpPr>
        <p:spPr>
          <a:xfrm>
            <a:off x="9796004" y="12291906"/>
            <a:ext cx="71120" cy="1517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800" spc="-50" b="1">
                <a:solidFill>
                  <a:srgbClr val="231F20"/>
                </a:solidFill>
                <a:latin typeface="Arial"/>
                <a:cs typeface="Arial"/>
              </a:rPr>
              <a:t>7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18" name="object 218" descr=""/>
          <p:cNvGrpSpPr/>
          <p:nvPr/>
        </p:nvGrpSpPr>
        <p:grpSpPr>
          <a:xfrm>
            <a:off x="9752096" y="12309387"/>
            <a:ext cx="1490345" cy="946150"/>
            <a:chOff x="9752096" y="12309387"/>
            <a:chExt cx="1490345" cy="946150"/>
          </a:xfrm>
        </p:grpSpPr>
        <p:sp>
          <p:nvSpPr>
            <p:cNvPr id="219" name="object 219" descr=""/>
            <p:cNvSpPr/>
            <p:nvPr/>
          </p:nvSpPr>
          <p:spPr>
            <a:xfrm>
              <a:off x="9761303" y="12318594"/>
              <a:ext cx="135890" cy="114935"/>
            </a:xfrm>
            <a:custGeom>
              <a:avLst/>
              <a:gdLst/>
              <a:ahLst/>
              <a:cxnLst/>
              <a:rect l="l" t="t" r="r" b="b"/>
              <a:pathLst>
                <a:path w="135890" h="114934">
                  <a:moveTo>
                    <a:pt x="135777" y="114525"/>
                  </a:moveTo>
                  <a:lnTo>
                    <a:pt x="0" y="114525"/>
                  </a:lnTo>
                  <a:lnTo>
                    <a:pt x="0" y="0"/>
                  </a:lnTo>
                  <a:lnTo>
                    <a:pt x="135777" y="0"/>
                  </a:lnTo>
                  <a:lnTo>
                    <a:pt x="135777" y="114525"/>
                  </a:lnTo>
                  <a:close/>
                </a:path>
              </a:pathLst>
            </a:custGeom>
            <a:ln w="17845">
              <a:solidFill>
                <a:srgbClr val="DA1C5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 descr=""/>
            <p:cNvSpPr/>
            <p:nvPr/>
          </p:nvSpPr>
          <p:spPr>
            <a:xfrm>
              <a:off x="10671757" y="13203648"/>
              <a:ext cx="567055" cy="47625"/>
            </a:xfrm>
            <a:custGeom>
              <a:avLst/>
              <a:gdLst/>
              <a:ahLst/>
              <a:cxnLst/>
              <a:rect l="l" t="t" r="r" b="b"/>
              <a:pathLst>
                <a:path w="567054" h="47625">
                  <a:moveTo>
                    <a:pt x="566811" y="0"/>
                  </a:moveTo>
                  <a:lnTo>
                    <a:pt x="566811" y="47474"/>
                  </a:lnTo>
                  <a:lnTo>
                    <a:pt x="0" y="42497"/>
                  </a:lnTo>
                  <a:lnTo>
                    <a:pt x="0" y="0"/>
                  </a:lnTo>
                </a:path>
              </a:pathLst>
            </a:custGeom>
            <a:ln w="751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 descr=""/>
            <p:cNvSpPr/>
            <p:nvPr/>
          </p:nvSpPr>
          <p:spPr>
            <a:xfrm>
              <a:off x="10955163" y="13203648"/>
              <a:ext cx="0" cy="45085"/>
            </a:xfrm>
            <a:custGeom>
              <a:avLst/>
              <a:gdLst/>
              <a:ahLst/>
              <a:cxnLst/>
              <a:rect l="l" t="t" r="r" b="b"/>
              <a:pathLst>
                <a:path w="0" h="45084">
                  <a:moveTo>
                    <a:pt x="0" y="44986"/>
                  </a:moveTo>
                  <a:lnTo>
                    <a:pt x="0" y="0"/>
                  </a:lnTo>
                </a:path>
              </a:pathLst>
            </a:custGeom>
            <a:ln w="751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2" name="object 222" descr=""/>
          <p:cNvSpPr txBox="1"/>
          <p:nvPr/>
        </p:nvSpPr>
        <p:spPr>
          <a:xfrm>
            <a:off x="10654974" y="12842862"/>
            <a:ext cx="656590" cy="3765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60985">
              <a:lnSpc>
                <a:spcPct val="100000"/>
              </a:lnSpc>
              <a:spcBef>
                <a:spcPts val="105"/>
              </a:spcBef>
            </a:pPr>
            <a:r>
              <a:rPr dirty="0" sz="350" spc="-25" b="1">
                <a:solidFill>
                  <a:srgbClr val="686868"/>
                </a:solidFill>
                <a:latin typeface="Arial"/>
                <a:cs typeface="Arial"/>
              </a:rPr>
              <a:t>DENALI</a:t>
            </a:r>
            <a:r>
              <a:rPr dirty="0" sz="350" spc="15" b="1">
                <a:solidFill>
                  <a:srgbClr val="686868"/>
                </a:solidFill>
                <a:latin typeface="Arial"/>
                <a:cs typeface="Arial"/>
              </a:rPr>
              <a:t> </a:t>
            </a:r>
            <a:r>
              <a:rPr dirty="0" sz="350" spc="-10" b="1">
                <a:solidFill>
                  <a:srgbClr val="686868"/>
                </a:solidFill>
                <a:latin typeface="Arial"/>
                <a:cs typeface="Arial"/>
              </a:rPr>
              <a:t>HIGHWAY</a:t>
            </a:r>
            <a:endParaRPr sz="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tabLst>
                <a:tab pos="262890" algn="l"/>
                <a:tab pos="535305" algn="l"/>
              </a:tabLst>
            </a:pPr>
            <a:r>
              <a:rPr dirty="0" sz="450" spc="-5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4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450" spc="-25">
                <a:solidFill>
                  <a:srgbClr val="231F20"/>
                </a:solidFill>
                <a:latin typeface="Arial"/>
                <a:cs typeface="Arial"/>
              </a:rPr>
              <a:t>0.5</a:t>
            </a:r>
            <a:r>
              <a:rPr dirty="0" sz="4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450" spc="-1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dirty="0" sz="450" spc="-25">
                <a:solidFill>
                  <a:srgbClr val="231F20"/>
                </a:solidFill>
                <a:latin typeface="Arial"/>
                <a:cs typeface="Arial"/>
              </a:rPr>
              <a:t> mi</a:t>
            </a:r>
            <a:endParaRPr sz="450">
              <a:latin typeface="Arial"/>
              <a:cs typeface="Arial"/>
            </a:endParaRPr>
          </a:p>
        </p:txBody>
      </p:sp>
      <p:grpSp>
        <p:nvGrpSpPr>
          <p:cNvPr id="223" name="object 223" descr=""/>
          <p:cNvGrpSpPr/>
          <p:nvPr/>
        </p:nvGrpSpPr>
        <p:grpSpPr>
          <a:xfrm>
            <a:off x="6273629" y="12821404"/>
            <a:ext cx="3629025" cy="2794000"/>
            <a:chOff x="6273629" y="12821404"/>
            <a:chExt cx="3629025" cy="2794000"/>
          </a:xfrm>
        </p:grpSpPr>
        <p:pic>
          <p:nvPicPr>
            <p:cNvPr id="224" name="object 22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73629" y="12822978"/>
              <a:ext cx="3628514" cy="2791870"/>
            </a:xfrm>
            <a:prstGeom prst="rect">
              <a:avLst/>
            </a:prstGeom>
          </p:spPr>
        </p:pic>
        <p:sp>
          <p:nvSpPr>
            <p:cNvPr id="225" name="object 225" descr=""/>
            <p:cNvSpPr/>
            <p:nvPr/>
          </p:nvSpPr>
          <p:spPr>
            <a:xfrm>
              <a:off x="8602035" y="12824579"/>
              <a:ext cx="1297305" cy="1784350"/>
            </a:xfrm>
            <a:custGeom>
              <a:avLst/>
              <a:gdLst/>
              <a:ahLst/>
              <a:cxnLst/>
              <a:rect l="l" t="t" r="r" b="b"/>
              <a:pathLst>
                <a:path w="1297304" h="1784350">
                  <a:moveTo>
                    <a:pt x="1297124" y="0"/>
                  </a:moveTo>
                  <a:lnTo>
                    <a:pt x="0" y="0"/>
                  </a:lnTo>
                  <a:lnTo>
                    <a:pt x="0" y="1784214"/>
                  </a:lnTo>
                  <a:lnTo>
                    <a:pt x="1297124" y="1784214"/>
                  </a:lnTo>
                  <a:lnTo>
                    <a:pt x="12971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 descr=""/>
            <p:cNvSpPr/>
            <p:nvPr/>
          </p:nvSpPr>
          <p:spPr>
            <a:xfrm>
              <a:off x="8602035" y="12824579"/>
              <a:ext cx="1297305" cy="1784350"/>
            </a:xfrm>
            <a:custGeom>
              <a:avLst/>
              <a:gdLst/>
              <a:ahLst/>
              <a:cxnLst/>
              <a:rect l="l" t="t" r="r" b="b"/>
              <a:pathLst>
                <a:path w="1297304" h="1784350">
                  <a:moveTo>
                    <a:pt x="1297124" y="1784214"/>
                  </a:moveTo>
                  <a:lnTo>
                    <a:pt x="0" y="1784214"/>
                  </a:lnTo>
                  <a:lnTo>
                    <a:pt x="0" y="0"/>
                  </a:lnTo>
                  <a:lnTo>
                    <a:pt x="1297124" y="0"/>
                  </a:lnTo>
                  <a:lnTo>
                    <a:pt x="1297124" y="1784214"/>
                  </a:lnTo>
                  <a:close/>
                </a:path>
              </a:pathLst>
            </a:custGeom>
            <a:ln w="596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 descr=""/>
            <p:cNvSpPr/>
            <p:nvPr/>
          </p:nvSpPr>
          <p:spPr>
            <a:xfrm>
              <a:off x="8754324" y="14438577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4" h="59055">
                  <a:moveTo>
                    <a:pt x="29287" y="0"/>
                  </a:moveTo>
                  <a:lnTo>
                    <a:pt x="18148" y="2351"/>
                  </a:lnTo>
                  <a:lnTo>
                    <a:pt x="8633" y="8712"/>
                  </a:lnTo>
                  <a:lnTo>
                    <a:pt x="2123" y="18038"/>
                  </a:lnTo>
                  <a:lnTo>
                    <a:pt x="0" y="29287"/>
                  </a:lnTo>
                  <a:lnTo>
                    <a:pt x="2568" y="40557"/>
                  </a:lnTo>
                  <a:lnTo>
                    <a:pt x="8754" y="49880"/>
                  </a:lnTo>
                  <a:lnTo>
                    <a:pt x="17885" y="56229"/>
                  </a:lnTo>
                  <a:lnTo>
                    <a:pt x="29287" y="58574"/>
                  </a:lnTo>
                  <a:lnTo>
                    <a:pt x="40426" y="56222"/>
                  </a:lnTo>
                  <a:lnTo>
                    <a:pt x="49941" y="49862"/>
                  </a:lnTo>
                  <a:lnTo>
                    <a:pt x="56451" y="40536"/>
                  </a:lnTo>
                  <a:lnTo>
                    <a:pt x="58574" y="29287"/>
                  </a:lnTo>
                  <a:lnTo>
                    <a:pt x="56006" y="18017"/>
                  </a:lnTo>
                  <a:lnTo>
                    <a:pt x="49820" y="8693"/>
                  </a:lnTo>
                  <a:lnTo>
                    <a:pt x="40689" y="2344"/>
                  </a:lnTo>
                  <a:lnTo>
                    <a:pt x="2928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 descr=""/>
            <p:cNvSpPr/>
            <p:nvPr/>
          </p:nvSpPr>
          <p:spPr>
            <a:xfrm>
              <a:off x="8761646" y="1444589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1965" y="0"/>
                  </a:moveTo>
                  <a:lnTo>
                    <a:pt x="13525" y="1762"/>
                  </a:lnTo>
                  <a:lnTo>
                    <a:pt x="6531" y="6531"/>
                  </a:lnTo>
                  <a:lnTo>
                    <a:pt x="1762" y="13525"/>
                  </a:lnTo>
                  <a:lnTo>
                    <a:pt x="0" y="21965"/>
                  </a:lnTo>
                  <a:lnTo>
                    <a:pt x="1756" y="30423"/>
                  </a:lnTo>
                  <a:lnTo>
                    <a:pt x="6515" y="37415"/>
                  </a:lnTo>
                  <a:lnTo>
                    <a:pt x="13507" y="42174"/>
                  </a:lnTo>
                  <a:lnTo>
                    <a:pt x="21965" y="43931"/>
                  </a:lnTo>
                  <a:lnTo>
                    <a:pt x="30405" y="42168"/>
                  </a:lnTo>
                  <a:lnTo>
                    <a:pt x="37399" y="37399"/>
                  </a:lnTo>
                  <a:lnTo>
                    <a:pt x="42168" y="30405"/>
                  </a:lnTo>
                  <a:lnTo>
                    <a:pt x="43931" y="21965"/>
                  </a:lnTo>
                  <a:lnTo>
                    <a:pt x="42174" y="13507"/>
                  </a:lnTo>
                  <a:lnTo>
                    <a:pt x="37415" y="6515"/>
                  </a:lnTo>
                  <a:lnTo>
                    <a:pt x="30423" y="1756"/>
                  </a:lnTo>
                  <a:lnTo>
                    <a:pt x="21965" y="0"/>
                  </a:lnTo>
                  <a:close/>
                </a:path>
              </a:pathLst>
            </a:custGeom>
            <a:solidFill>
              <a:srgbClr val="E41E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 descr=""/>
            <p:cNvSpPr/>
            <p:nvPr/>
          </p:nvSpPr>
          <p:spPr>
            <a:xfrm>
              <a:off x="9348940" y="13069427"/>
              <a:ext cx="159385" cy="121920"/>
            </a:xfrm>
            <a:custGeom>
              <a:avLst/>
              <a:gdLst/>
              <a:ahLst/>
              <a:cxnLst/>
              <a:rect l="l" t="t" r="r" b="b"/>
              <a:pathLst>
                <a:path w="159384" h="121919">
                  <a:moveTo>
                    <a:pt x="159362" y="0"/>
                  </a:moveTo>
                  <a:lnTo>
                    <a:pt x="0" y="0"/>
                  </a:lnTo>
                  <a:lnTo>
                    <a:pt x="0" y="121418"/>
                  </a:lnTo>
                  <a:lnTo>
                    <a:pt x="159362" y="121418"/>
                  </a:lnTo>
                  <a:lnTo>
                    <a:pt x="159362" y="0"/>
                  </a:lnTo>
                  <a:close/>
                </a:path>
              </a:pathLst>
            </a:custGeom>
            <a:solidFill>
              <a:srgbClr val="A1A5A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 descr=""/>
            <p:cNvSpPr/>
            <p:nvPr/>
          </p:nvSpPr>
          <p:spPr>
            <a:xfrm>
              <a:off x="8703766" y="13069427"/>
              <a:ext cx="159385" cy="121920"/>
            </a:xfrm>
            <a:custGeom>
              <a:avLst/>
              <a:gdLst/>
              <a:ahLst/>
              <a:cxnLst/>
              <a:rect l="l" t="t" r="r" b="b"/>
              <a:pathLst>
                <a:path w="159384" h="121919">
                  <a:moveTo>
                    <a:pt x="159362" y="0"/>
                  </a:moveTo>
                  <a:lnTo>
                    <a:pt x="0" y="0"/>
                  </a:lnTo>
                  <a:lnTo>
                    <a:pt x="0" y="121418"/>
                  </a:lnTo>
                  <a:lnTo>
                    <a:pt x="159362" y="121418"/>
                  </a:lnTo>
                  <a:lnTo>
                    <a:pt x="159362" y="0"/>
                  </a:lnTo>
                  <a:close/>
                </a:path>
              </a:pathLst>
            </a:custGeom>
            <a:solidFill>
              <a:srgbClr val="EAA9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 descr=""/>
            <p:cNvSpPr/>
            <p:nvPr/>
          </p:nvSpPr>
          <p:spPr>
            <a:xfrm>
              <a:off x="8703927" y="13346448"/>
              <a:ext cx="159385" cy="121920"/>
            </a:xfrm>
            <a:custGeom>
              <a:avLst/>
              <a:gdLst/>
              <a:ahLst/>
              <a:cxnLst/>
              <a:rect l="l" t="t" r="r" b="b"/>
              <a:pathLst>
                <a:path w="159384" h="121919">
                  <a:moveTo>
                    <a:pt x="159362" y="0"/>
                  </a:moveTo>
                  <a:lnTo>
                    <a:pt x="0" y="0"/>
                  </a:lnTo>
                  <a:lnTo>
                    <a:pt x="0" y="121418"/>
                  </a:lnTo>
                  <a:lnTo>
                    <a:pt x="159362" y="121418"/>
                  </a:lnTo>
                  <a:lnTo>
                    <a:pt x="159362" y="0"/>
                  </a:lnTo>
                  <a:close/>
                </a:path>
              </a:pathLst>
            </a:custGeom>
            <a:solidFill>
              <a:srgbClr val="FBB0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 descr=""/>
            <p:cNvSpPr/>
            <p:nvPr/>
          </p:nvSpPr>
          <p:spPr>
            <a:xfrm>
              <a:off x="8703766" y="13623469"/>
              <a:ext cx="159385" cy="121920"/>
            </a:xfrm>
            <a:custGeom>
              <a:avLst/>
              <a:gdLst/>
              <a:ahLst/>
              <a:cxnLst/>
              <a:rect l="l" t="t" r="r" b="b"/>
              <a:pathLst>
                <a:path w="159384" h="121919">
                  <a:moveTo>
                    <a:pt x="159362" y="0"/>
                  </a:moveTo>
                  <a:lnTo>
                    <a:pt x="0" y="0"/>
                  </a:lnTo>
                  <a:lnTo>
                    <a:pt x="0" y="121418"/>
                  </a:lnTo>
                  <a:lnTo>
                    <a:pt x="159362" y="121418"/>
                  </a:lnTo>
                  <a:lnTo>
                    <a:pt x="159362" y="0"/>
                  </a:lnTo>
                  <a:close/>
                </a:path>
              </a:pathLst>
            </a:custGeom>
            <a:solidFill>
              <a:srgbClr val="F1EB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 descr=""/>
            <p:cNvSpPr/>
            <p:nvPr/>
          </p:nvSpPr>
          <p:spPr>
            <a:xfrm>
              <a:off x="8713452" y="14023750"/>
              <a:ext cx="164465" cy="119380"/>
            </a:xfrm>
            <a:custGeom>
              <a:avLst/>
              <a:gdLst/>
              <a:ahLst/>
              <a:cxnLst/>
              <a:rect l="l" t="t" r="r" b="b"/>
              <a:pathLst>
                <a:path w="164465" h="119380">
                  <a:moveTo>
                    <a:pt x="164239" y="0"/>
                  </a:moveTo>
                  <a:lnTo>
                    <a:pt x="0" y="118967"/>
                  </a:lnTo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 descr=""/>
            <p:cNvSpPr/>
            <p:nvPr/>
          </p:nvSpPr>
          <p:spPr>
            <a:xfrm>
              <a:off x="8713452" y="14023750"/>
              <a:ext cx="164465" cy="119380"/>
            </a:xfrm>
            <a:custGeom>
              <a:avLst/>
              <a:gdLst/>
              <a:ahLst/>
              <a:cxnLst/>
              <a:rect l="l" t="t" r="r" b="b"/>
              <a:pathLst>
                <a:path w="164465" h="119380">
                  <a:moveTo>
                    <a:pt x="0" y="118967"/>
                  </a:moveTo>
                  <a:lnTo>
                    <a:pt x="164239" y="0"/>
                  </a:lnTo>
                </a:path>
              </a:pathLst>
            </a:custGeom>
            <a:ln w="5857">
              <a:solidFill>
                <a:srgbClr val="0E50A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 descr=""/>
            <p:cNvSpPr/>
            <p:nvPr/>
          </p:nvSpPr>
          <p:spPr>
            <a:xfrm>
              <a:off x="9349658" y="14025544"/>
              <a:ext cx="158115" cy="115570"/>
            </a:xfrm>
            <a:custGeom>
              <a:avLst/>
              <a:gdLst/>
              <a:ahLst/>
              <a:cxnLst/>
              <a:rect l="l" t="t" r="r" b="b"/>
              <a:pathLst>
                <a:path w="158115" h="115569">
                  <a:moveTo>
                    <a:pt x="0" y="115375"/>
                  </a:moveTo>
                  <a:lnTo>
                    <a:pt x="157922" y="0"/>
                  </a:lnTo>
                </a:path>
              </a:pathLst>
            </a:custGeom>
            <a:ln w="5857">
              <a:solidFill>
                <a:srgbClr val="1052A1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6" name="object 236" descr=""/>
          <p:cNvSpPr txBox="1"/>
          <p:nvPr/>
        </p:nvSpPr>
        <p:spPr>
          <a:xfrm>
            <a:off x="9550871" y="13024228"/>
            <a:ext cx="323850" cy="278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Breccia</a:t>
            </a:r>
            <a:r>
              <a:rPr dirty="0" sz="5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5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Sandstone</a:t>
            </a:r>
            <a:endParaRPr sz="550">
              <a:latin typeface="Arial"/>
              <a:cs typeface="Arial"/>
            </a:endParaRPr>
          </a:p>
        </p:txBody>
      </p:sp>
      <p:sp>
        <p:nvSpPr>
          <p:cNvPr id="237" name="object 237" descr=""/>
          <p:cNvSpPr txBox="1"/>
          <p:nvPr/>
        </p:nvSpPr>
        <p:spPr>
          <a:xfrm>
            <a:off x="8703766" y="12871793"/>
            <a:ext cx="530860" cy="3086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650" spc="-10" b="1">
                <a:solidFill>
                  <a:srgbClr val="231F20"/>
                </a:solidFill>
                <a:latin typeface="Arial"/>
                <a:cs typeface="Arial"/>
              </a:rPr>
              <a:t>Lithologies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650">
              <a:latin typeface="Arial"/>
              <a:cs typeface="Arial"/>
            </a:endParaRPr>
          </a:p>
          <a:p>
            <a:pPr marL="210820">
              <a:lnSpc>
                <a:spcPct val="100000"/>
              </a:lnSpc>
            </a:pP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Limestone</a:t>
            </a:r>
            <a:endParaRPr sz="550">
              <a:latin typeface="Arial"/>
              <a:cs typeface="Arial"/>
            </a:endParaRPr>
          </a:p>
        </p:txBody>
      </p:sp>
      <p:sp>
        <p:nvSpPr>
          <p:cNvPr id="238" name="object 238" descr=""/>
          <p:cNvSpPr txBox="1"/>
          <p:nvPr/>
        </p:nvSpPr>
        <p:spPr>
          <a:xfrm>
            <a:off x="8688042" y="13306922"/>
            <a:ext cx="1071245" cy="1212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3520" marR="272415">
              <a:lnSpc>
                <a:spcPct val="100000"/>
              </a:lnSpc>
              <a:spcBef>
                <a:spcPts val="100"/>
              </a:spcBef>
            </a:pPr>
            <a:r>
              <a:rPr dirty="0" sz="550" spc="-40">
                <a:solidFill>
                  <a:srgbClr val="231F20"/>
                </a:solidFill>
                <a:latin typeface="Arial"/>
                <a:cs typeface="Arial"/>
              </a:rPr>
              <a:t>Triassic</a:t>
            </a:r>
            <a:r>
              <a:rPr dirty="0" sz="5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Gabbro</a:t>
            </a:r>
            <a:r>
              <a:rPr dirty="0" sz="5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(Wilson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al.,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2015)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sz="550">
              <a:latin typeface="Arial"/>
              <a:cs typeface="Arial"/>
            </a:endParaRPr>
          </a:p>
          <a:p>
            <a:pPr marL="223520" marR="272415">
              <a:lnSpc>
                <a:spcPct val="100000"/>
              </a:lnSpc>
            </a:pP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70</a:t>
            </a:r>
            <a:r>
              <a:rPr dirty="0" sz="5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Ma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Rhyolite</a:t>
            </a:r>
            <a:r>
              <a:rPr dirty="0" sz="5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(Wilson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35">
                <a:solidFill>
                  <a:srgbClr val="231F20"/>
                </a:solidFill>
                <a:latin typeface="Arial"/>
                <a:cs typeface="Arial"/>
              </a:rPr>
              <a:t>al.,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2015)</a:t>
            </a:r>
            <a:endParaRPr sz="55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484"/>
              </a:spcBef>
            </a:pPr>
            <a:r>
              <a:rPr dirty="0" sz="650" spc="-10" b="1">
                <a:solidFill>
                  <a:srgbClr val="231F20"/>
                </a:solidFill>
                <a:latin typeface="Arial"/>
                <a:cs typeface="Arial"/>
              </a:rPr>
              <a:t>Structures</a:t>
            </a:r>
            <a:endParaRPr sz="650">
              <a:latin typeface="Arial"/>
              <a:cs typeface="Arial"/>
            </a:endParaRPr>
          </a:p>
          <a:p>
            <a:pPr marL="223520">
              <a:lnSpc>
                <a:spcPct val="100000"/>
              </a:lnSpc>
              <a:spcBef>
                <a:spcPts val="365"/>
              </a:spcBef>
              <a:tabLst>
                <a:tab pos="845819" algn="l"/>
              </a:tabLst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Right-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lateral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baseline="-10101" sz="825" spc="-15">
                <a:solidFill>
                  <a:srgbClr val="231F20"/>
                </a:solidFill>
                <a:latin typeface="Arial"/>
                <a:cs typeface="Arial"/>
              </a:rPr>
              <a:t>Thrust</a:t>
            </a:r>
            <a:endParaRPr baseline="-10101" sz="825">
              <a:latin typeface="Arial"/>
              <a:cs typeface="Arial"/>
            </a:endParaRPr>
          </a:p>
          <a:p>
            <a:pPr marL="223520" marR="73025">
              <a:lnSpc>
                <a:spcPct val="100000"/>
              </a:lnSpc>
              <a:spcBef>
                <a:spcPts val="5"/>
              </a:spcBef>
              <a:tabLst>
                <a:tab pos="845819" algn="l"/>
              </a:tabLst>
            </a:pPr>
            <a:r>
              <a:rPr dirty="0" sz="550" spc="-20">
                <a:solidFill>
                  <a:srgbClr val="231F20"/>
                </a:solidFill>
                <a:latin typeface="Arial"/>
                <a:cs typeface="Arial"/>
              </a:rPr>
              <a:t>Strike-slip</a:t>
            </a:r>
            <a:r>
              <a:rPr dirty="0" sz="5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baseline="-10101" sz="825" spc="-44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r>
              <a:rPr dirty="0" baseline="-10101" sz="825" spc="7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endParaRPr sz="55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340"/>
              </a:spcBef>
            </a:pPr>
            <a:r>
              <a:rPr dirty="0" sz="650" spc="-10" b="1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endParaRPr sz="650">
              <a:latin typeface="Arial"/>
              <a:cs typeface="Arial"/>
            </a:endParaRPr>
          </a:p>
          <a:p>
            <a:pPr marL="189230">
              <a:lnSpc>
                <a:spcPct val="100000"/>
              </a:lnSpc>
              <a:spcBef>
                <a:spcPts val="455"/>
              </a:spcBef>
            </a:pP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Field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25">
                <a:solidFill>
                  <a:srgbClr val="231F20"/>
                </a:solidFill>
                <a:latin typeface="Arial"/>
                <a:cs typeface="Arial"/>
              </a:rPr>
              <a:t>Sites/Sample</a:t>
            </a:r>
            <a:r>
              <a:rPr dirty="0" sz="55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50" spc="-10">
                <a:solidFill>
                  <a:srgbClr val="231F20"/>
                </a:solidFill>
                <a:latin typeface="Arial"/>
                <a:cs typeface="Arial"/>
              </a:rPr>
              <a:t>Locales</a:t>
            </a:r>
            <a:endParaRPr sz="550">
              <a:latin typeface="Arial"/>
              <a:cs typeface="Arial"/>
            </a:endParaRPr>
          </a:p>
        </p:txBody>
      </p:sp>
      <p:sp>
        <p:nvSpPr>
          <p:cNvPr id="239" name="object 239" descr=""/>
          <p:cNvSpPr/>
          <p:nvPr/>
        </p:nvSpPr>
        <p:spPr>
          <a:xfrm>
            <a:off x="6297677" y="12836976"/>
            <a:ext cx="158115" cy="161925"/>
          </a:xfrm>
          <a:custGeom>
            <a:avLst/>
            <a:gdLst/>
            <a:ahLst/>
            <a:cxnLst/>
            <a:rect l="l" t="t" r="r" b="b"/>
            <a:pathLst>
              <a:path w="158114" h="161925">
                <a:moveTo>
                  <a:pt x="157612" y="161931"/>
                </a:moveTo>
                <a:lnTo>
                  <a:pt x="0" y="161931"/>
                </a:lnTo>
                <a:lnTo>
                  <a:pt x="0" y="0"/>
                </a:lnTo>
                <a:lnTo>
                  <a:pt x="157612" y="0"/>
                </a:lnTo>
                <a:lnTo>
                  <a:pt x="157612" y="161931"/>
                </a:lnTo>
                <a:close/>
              </a:path>
            </a:pathLst>
          </a:custGeom>
          <a:ln w="12627">
            <a:solidFill>
              <a:srgbClr val="DA1C5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" name="object 240" descr=""/>
          <p:cNvSpPr txBox="1"/>
          <p:nvPr/>
        </p:nvSpPr>
        <p:spPr>
          <a:xfrm>
            <a:off x="6332310" y="12813234"/>
            <a:ext cx="90805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100" spc="-50" b="1">
                <a:solidFill>
                  <a:srgbClr val="231F20"/>
                </a:solidFill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1" name="object 241" descr=""/>
          <p:cNvSpPr txBox="1"/>
          <p:nvPr/>
        </p:nvSpPr>
        <p:spPr>
          <a:xfrm rot="2400000">
            <a:off x="7326503" y="14703240"/>
            <a:ext cx="443819" cy="46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65"/>
              </a:lnSpc>
            </a:pPr>
            <a:r>
              <a:rPr dirty="0" sz="350" spc="-20">
                <a:solidFill>
                  <a:srgbClr val="231F20"/>
                </a:solidFill>
                <a:latin typeface="Arial"/>
                <a:cs typeface="Arial"/>
              </a:rPr>
              <a:t>Breccia</a:t>
            </a:r>
            <a:r>
              <a:rPr dirty="0" sz="3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3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50" spc="-20">
                <a:solidFill>
                  <a:srgbClr val="231F20"/>
                </a:solidFill>
                <a:latin typeface="Arial"/>
                <a:cs typeface="Arial"/>
              </a:rPr>
              <a:t>Sandstone</a:t>
            </a:r>
            <a:endParaRPr sz="350">
              <a:latin typeface="Arial"/>
              <a:cs typeface="Arial"/>
            </a:endParaRPr>
          </a:p>
        </p:txBody>
      </p:sp>
      <p:sp>
        <p:nvSpPr>
          <p:cNvPr id="242" name="object 242" descr=""/>
          <p:cNvSpPr txBox="1"/>
          <p:nvPr/>
        </p:nvSpPr>
        <p:spPr>
          <a:xfrm rot="16380000">
            <a:off x="8435845" y="15172253"/>
            <a:ext cx="155237" cy="46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65"/>
              </a:lnSpc>
            </a:pPr>
            <a:r>
              <a:rPr dirty="0" sz="350" spc="-20">
                <a:solidFill>
                  <a:srgbClr val="231F20"/>
                </a:solidFill>
                <a:latin typeface="Arial"/>
                <a:cs typeface="Arial"/>
              </a:rPr>
              <a:t>Gabbro</a:t>
            </a:r>
            <a:endParaRPr sz="350">
              <a:latin typeface="Arial"/>
              <a:cs typeface="Arial"/>
            </a:endParaRPr>
          </a:p>
        </p:txBody>
      </p:sp>
      <p:sp>
        <p:nvSpPr>
          <p:cNvPr id="243" name="object 243" descr=""/>
          <p:cNvSpPr txBox="1"/>
          <p:nvPr/>
        </p:nvSpPr>
        <p:spPr>
          <a:xfrm rot="19560000">
            <a:off x="7007395" y="14134397"/>
            <a:ext cx="166776" cy="469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70"/>
              </a:lnSpc>
            </a:pP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Rhyolite</a:t>
            </a:r>
            <a:endParaRPr sz="350">
              <a:latin typeface="Arial"/>
              <a:cs typeface="Arial"/>
            </a:endParaRPr>
          </a:p>
        </p:txBody>
      </p:sp>
      <p:sp>
        <p:nvSpPr>
          <p:cNvPr id="244" name="object 244" descr=""/>
          <p:cNvSpPr txBox="1"/>
          <p:nvPr/>
        </p:nvSpPr>
        <p:spPr>
          <a:xfrm rot="19380000">
            <a:off x="7157262" y="14325600"/>
            <a:ext cx="166776" cy="469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70"/>
              </a:lnSpc>
            </a:pP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Rhyolite</a:t>
            </a:r>
            <a:endParaRPr sz="350">
              <a:latin typeface="Arial"/>
              <a:cs typeface="Arial"/>
            </a:endParaRPr>
          </a:p>
        </p:txBody>
      </p:sp>
      <p:sp>
        <p:nvSpPr>
          <p:cNvPr id="245" name="object 245" descr=""/>
          <p:cNvSpPr txBox="1"/>
          <p:nvPr/>
        </p:nvSpPr>
        <p:spPr>
          <a:xfrm rot="16980000">
            <a:off x="8661380" y="15003831"/>
            <a:ext cx="154632" cy="463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65"/>
              </a:lnSpc>
            </a:pPr>
            <a:r>
              <a:rPr dirty="0" sz="350" spc="-20">
                <a:solidFill>
                  <a:srgbClr val="231F20"/>
                </a:solidFill>
                <a:latin typeface="Arial"/>
                <a:cs typeface="Arial"/>
              </a:rPr>
              <a:t>Gabbro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246" name="object 246" descr=""/>
          <p:cNvGrpSpPr/>
          <p:nvPr/>
        </p:nvGrpSpPr>
        <p:grpSpPr>
          <a:xfrm>
            <a:off x="7288239" y="13894412"/>
            <a:ext cx="1990089" cy="1315720"/>
            <a:chOff x="7288239" y="13894412"/>
            <a:chExt cx="1990089" cy="1315720"/>
          </a:xfrm>
        </p:grpSpPr>
        <p:sp>
          <p:nvSpPr>
            <p:cNvPr id="247" name="object 247" descr=""/>
            <p:cNvSpPr/>
            <p:nvPr/>
          </p:nvSpPr>
          <p:spPr>
            <a:xfrm>
              <a:off x="9178364" y="15133869"/>
              <a:ext cx="97155" cy="20955"/>
            </a:xfrm>
            <a:custGeom>
              <a:avLst/>
              <a:gdLst/>
              <a:ahLst/>
              <a:cxnLst/>
              <a:rect l="l" t="t" r="r" b="b"/>
              <a:pathLst>
                <a:path w="97154" h="20955">
                  <a:moveTo>
                    <a:pt x="0" y="0"/>
                  </a:moveTo>
                  <a:lnTo>
                    <a:pt x="96766" y="20451"/>
                  </a:lnTo>
                  <a:lnTo>
                    <a:pt x="86118" y="0"/>
                  </a:lnTo>
                </a:path>
              </a:pathLst>
            </a:custGeom>
            <a:ln w="5857">
              <a:solidFill>
                <a:srgbClr val="1653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 descr=""/>
            <p:cNvSpPr/>
            <p:nvPr/>
          </p:nvSpPr>
          <p:spPr>
            <a:xfrm>
              <a:off x="9173715" y="15186356"/>
              <a:ext cx="97155" cy="20955"/>
            </a:xfrm>
            <a:custGeom>
              <a:avLst/>
              <a:gdLst/>
              <a:ahLst/>
              <a:cxnLst/>
              <a:rect l="l" t="t" r="r" b="b"/>
              <a:pathLst>
                <a:path w="97154" h="20955">
                  <a:moveTo>
                    <a:pt x="96766" y="20451"/>
                  </a:moveTo>
                  <a:lnTo>
                    <a:pt x="0" y="0"/>
                  </a:lnTo>
                  <a:lnTo>
                    <a:pt x="10647" y="20451"/>
                  </a:lnTo>
                </a:path>
              </a:pathLst>
            </a:custGeom>
            <a:ln w="5857">
              <a:solidFill>
                <a:srgbClr val="1653A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 descr=""/>
            <p:cNvSpPr/>
            <p:nvPr/>
          </p:nvSpPr>
          <p:spPr>
            <a:xfrm>
              <a:off x="7290779" y="13896952"/>
              <a:ext cx="354330" cy="208279"/>
            </a:xfrm>
            <a:custGeom>
              <a:avLst/>
              <a:gdLst/>
              <a:ahLst/>
              <a:cxnLst/>
              <a:rect l="l" t="t" r="r" b="b"/>
              <a:pathLst>
                <a:path w="354329" h="208280">
                  <a:moveTo>
                    <a:pt x="354328" y="0"/>
                  </a:moveTo>
                  <a:lnTo>
                    <a:pt x="0" y="207810"/>
                  </a:lnTo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 descr=""/>
            <p:cNvSpPr/>
            <p:nvPr/>
          </p:nvSpPr>
          <p:spPr>
            <a:xfrm>
              <a:off x="7290779" y="13896952"/>
              <a:ext cx="354330" cy="208279"/>
            </a:xfrm>
            <a:custGeom>
              <a:avLst/>
              <a:gdLst/>
              <a:ahLst/>
              <a:cxnLst/>
              <a:rect l="l" t="t" r="r" b="b"/>
              <a:pathLst>
                <a:path w="354329" h="208280">
                  <a:moveTo>
                    <a:pt x="0" y="207810"/>
                  </a:moveTo>
                  <a:lnTo>
                    <a:pt x="354328" y="0"/>
                  </a:lnTo>
                </a:path>
              </a:pathLst>
            </a:custGeom>
            <a:ln w="47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 descr=""/>
            <p:cNvSpPr/>
            <p:nvPr/>
          </p:nvSpPr>
          <p:spPr>
            <a:xfrm>
              <a:off x="8831837" y="14845389"/>
              <a:ext cx="92075" cy="292735"/>
            </a:xfrm>
            <a:custGeom>
              <a:avLst/>
              <a:gdLst/>
              <a:ahLst/>
              <a:cxnLst/>
              <a:rect l="l" t="t" r="r" b="b"/>
              <a:pathLst>
                <a:path w="92075" h="292734">
                  <a:moveTo>
                    <a:pt x="0" y="0"/>
                  </a:moveTo>
                  <a:lnTo>
                    <a:pt x="91715" y="292520"/>
                  </a:lnTo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 descr=""/>
            <p:cNvSpPr/>
            <p:nvPr/>
          </p:nvSpPr>
          <p:spPr>
            <a:xfrm>
              <a:off x="8831837" y="14845389"/>
              <a:ext cx="92075" cy="292735"/>
            </a:xfrm>
            <a:custGeom>
              <a:avLst/>
              <a:gdLst/>
              <a:ahLst/>
              <a:cxnLst/>
              <a:rect l="l" t="t" r="r" b="b"/>
              <a:pathLst>
                <a:path w="92075" h="292734">
                  <a:moveTo>
                    <a:pt x="0" y="0"/>
                  </a:moveTo>
                  <a:lnTo>
                    <a:pt x="91715" y="292520"/>
                  </a:lnTo>
                </a:path>
              </a:pathLst>
            </a:custGeom>
            <a:ln w="47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3" name="object 253" descr=""/>
          <p:cNvSpPr txBox="1"/>
          <p:nvPr/>
        </p:nvSpPr>
        <p:spPr>
          <a:xfrm>
            <a:off x="7467947" y="13749309"/>
            <a:ext cx="588645" cy="139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750" spc="-20">
                <a:solidFill>
                  <a:srgbClr val="FFFFFF"/>
                </a:solidFill>
                <a:latin typeface="Arial"/>
                <a:cs typeface="Arial"/>
              </a:rPr>
              <a:t>Oblique</a:t>
            </a:r>
            <a:r>
              <a:rPr dirty="0" sz="75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50" spc="-10">
                <a:solidFill>
                  <a:srgbClr val="FFFFFF"/>
                </a:solidFill>
                <a:latin typeface="Arial"/>
                <a:cs typeface="Arial"/>
              </a:rPr>
              <a:t>thrust</a:t>
            </a:r>
            <a:endParaRPr sz="750">
              <a:latin typeface="Arial"/>
              <a:cs typeface="Arial"/>
            </a:endParaRPr>
          </a:p>
        </p:txBody>
      </p:sp>
      <p:sp>
        <p:nvSpPr>
          <p:cNvPr id="254" name="object 254" descr=""/>
          <p:cNvSpPr txBox="1"/>
          <p:nvPr/>
        </p:nvSpPr>
        <p:spPr>
          <a:xfrm>
            <a:off x="8554753" y="14694958"/>
            <a:ext cx="705485" cy="390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750" spc="-25">
                <a:solidFill>
                  <a:srgbClr val="FFFFFF"/>
                </a:solidFill>
                <a:latin typeface="Arial"/>
                <a:cs typeface="Arial"/>
              </a:rPr>
              <a:t>Denali</a:t>
            </a:r>
            <a:r>
              <a:rPr dirty="0" sz="750" spc="-10">
                <a:solidFill>
                  <a:srgbClr val="FFFFFF"/>
                </a:solidFill>
                <a:latin typeface="Arial"/>
                <a:cs typeface="Arial"/>
              </a:rPr>
              <a:t> Riedel?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85"/>
              </a:spcBef>
            </a:pPr>
            <a:endParaRPr sz="75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</a:pPr>
            <a:r>
              <a:rPr dirty="0" sz="350" spc="-10">
                <a:solidFill>
                  <a:srgbClr val="231F20"/>
                </a:solidFill>
                <a:latin typeface="Arial"/>
                <a:cs typeface="Arial"/>
              </a:rPr>
              <a:t>Limestone</a:t>
            </a:r>
            <a:endParaRPr sz="350">
              <a:latin typeface="Arial"/>
              <a:cs typeface="Arial"/>
            </a:endParaRPr>
          </a:p>
        </p:txBody>
      </p:sp>
      <p:grpSp>
        <p:nvGrpSpPr>
          <p:cNvPr id="255" name="object 255" descr=""/>
          <p:cNvGrpSpPr/>
          <p:nvPr/>
        </p:nvGrpSpPr>
        <p:grpSpPr>
          <a:xfrm>
            <a:off x="7209018" y="6076369"/>
            <a:ext cx="6576695" cy="8190230"/>
            <a:chOff x="7209018" y="6076369"/>
            <a:chExt cx="6576695" cy="8190230"/>
          </a:xfrm>
        </p:grpSpPr>
        <p:sp>
          <p:nvSpPr>
            <p:cNvPr id="256" name="object 256" descr=""/>
            <p:cNvSpPr/>
            <p:nvPr/>
          </p:nvSpPr>
          <p:spPr>
            <a:xfrm>
              <a:off x="7211558" y="14205799"/>
              <a:ext cx="19685" cy="57785"/>
            </a:xfrm>
            <a:custGeom>
              <a:avLst/>
              <a:gdLst/>
              <a:ahLst/>
              <a:cxnLst/>
              <a:rect l="l" t="t" r="r" b="b"/>
              <a:pathLst>
                <a:path w="19684" h="57784">
                  <a:moveTo>
                    <a:pt x="19489" y="0"/>
                  </a:moveTo>
                  <a:lnTo>
                    <a:pt x="0" y="57650"/>
                  </a:lnTo>
                  <a:lnTo>
                    <a:pt x="16244" y="45470"/>
                  </a:lnTo>
                </a:path>
              </a:pathLst>
            </a:custGeom>
            <a:ln w="4759">
              <a:solidFill>
                <a:srgbClr val="245AA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 descr=""/>
            <p:cNvSpPr/>
            <p:nvPr/>
          </p:nvSpPr>
          <p:spPr>
            <a:xfrm>
              <a:off x="9810404" y="6082402"/>
              <a:ext cx="3974465" cy="3174365"/>
            </a:xfrm>
            <a:custGeom>
              <a:avLst/>
              <a:gdLst/>
              <a:ahLst/>
              <a:cxnLst/>
              <a:rect l="l" t="t" r="r" b="b"/>
              <a:pathLst>
                <a:path w="3974465" h="3174365">
                  <a:moveTo>
                    <a:pt x="3973997" y="0"/>
                  </a:moveTo>
                  <a:lnTo>
                    <a:pt x="0" y="0"/>
                  </a:lnTo>
                  <a:lnTo>
                    <a:pt x="0" y="3173885"/>
                  </a:lnTo>
                  <a:lnTo>
                    <a:pt x="3973997" y="3173885"/>
                  </a:lnTo>
                  <a:lnTo>
                    <a:pt x="3973997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 descr=""/>
            <p:cNvSpPr/>
            <p:nvPr/>
          </p:nvSpPr>
          <p:spPr>
            <a:xfrm>
              <a:off x="9810404" y="6082402"/>
              <a:ext cx="3974465" cy="3174365"/>
            </a:xfrm>
            <a:custGeom>
              <a:avLst/>
              <a:gdLst/>
              <a:ahLst/>
              <a:cxnLst/>
              <a:rect l="l" t="t" r="r" b="b"/>
              <a:pathLst>
                <a:path w="3974465" h="3174365">
                  <a:moveTo>
                    <a:pt x="3973997" y="3173885"/>
                  </a:moveTo>
                  <a:lnTo>
                    <a:pt x="0" y="3173885"/>
                  </a:lnTo>
                  <a:lnTo>
                    <a:pt x="0" y="0"/>
                  </a:lnTo>
                  <a:lnTo>
                    <a:pt x="3973997" y="0"/>
                  </a:lnTo>
                  <a:lnTo>
                    <a:pt x="3973997" y="3173885"/>
                  </a:lnTo>
                  <a:close/>
                </a:path>
              </a:pathLst>
            </a:custGeom>
            <a:ln w="317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 descr=""/>
            <p:cNvSpPr/>
            <p:nvPr/>
          </p:nvSpPr>
          <p:spPr>
            <a:xfrm>
              <a:off x="9810397" y="6082402"/>
              <a:ext cx="3966210" cy="3169920"/>
            </a:xfrm>
            <a:custGeom>
              <a:avLst/>
              <a:gdLst/>
              <a:ahLst/>
              <a:cxnLst/>
              <a:rect l="l" t="t" r="r" b="b"/>
              <a:pathLst>
                <a:path w="3966209" h="3169920">
                  <a:moveTo>
                    <a:pt x="3966117" y="3169883"/>
                  </a:moveTo>
                  <a:lnTo>
                    <a:pt x="0" y="3169883"/>
                  </a:lnTo>
                  <a:lnTo>
                    <a:pt x="0" y="0"/>
                  </a:lnTo>
                  <a:lnTo>
                    <a:pt x="3966117" y="0"/>
                  </a:lnTo>
                  <a:lnTo>
                    <a:pt x="3966117" y="3169883"/>
                  </a:lnTo>
                  <a:close/>
                </a:path>
              </a:pathLst>
            </a:custGeom>
            <a:ln w="119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 descr=""/>
            <p:cNvSpPr/>
            <p:nvPr/>
          </p:nvSpPr>
          <p:spPr>
            <a:xfrm>
              <a:off x="9807331" y="9252608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 descr=""/>
            <p:cNvSpPr/>
            <p:nvPr/>
          </p:nvSpPr>
          <p:spPr>
            <a:xfrm>
              <a:off x="10055764" y="9252608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 descr=""/>
            <p:cNvSpPr/>
            <p:nvPr/>
          </p:nvSpPr>
          <p:spPr>
            <a:xfrm>
              <a:off x="10298978" y="9252829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 descr=""/>
            <p:cNvSpPr/>
            <p:nvPr/>
          </p:nvSpPr>
          <p:spPr>
            <a:xfrm>
              <a:off x="10547415" y="9252829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 descr=""/>
            <p:cNvSpPr/>
            <p:nvPr/>
          </p:nvSpPr>
          <p:spPr>
            <a:xfrm>
              <a:off x="10795851" y="9253201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 descr=""/>
            <p:cNvSpPr/>
            <p:nvPr/>
          </p:nvSpPr>
          <p:spPr>
            <a:xfrm>
              <a:off x="11039042" y="9252282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 descr=""/>
            <p:cNvSpPr/>
            <p:nvPr/>
          </p:nvSpPr>
          <p:spPr>
            <a:xfrm>
              <a:off x="11287535" y="9252601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 descr=""/>
            <p:cNvSpPr/>
            <p:nvPr/>
          </p:nvSpPr>
          <p:spPr>
            <a:xfrm>
              <a:off x="11535709" y="9252282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 descr=""/>
            <p:cNvSpPr/>
            <p:nvPr/>
          </p:nvSpPr>
          <p:spPr>
            <a:xfrm>
              <a:off x="11784203" y="9252282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 descr=""/>
            <p:cNvSpPr/>
            <p:nvPr/>
          </p:nvSpPr>
          <p:spPr>
            <a:xfrm>
              <a:off x="12027273" y="9252282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 descr=""/>
            <p:cNvSpPr/>
            <p:nvPr/>
          </p:nvSpPr>
          <p:spPr>
            <a:xfrm>
              <a:off x="12275766" y="9252601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 descr=""/>
            <p:cNvSpPr/>
            <p:nvPr/>
          </p:nvSpPr>
          <p:spPr>
            <a:xfrm>
              <a:off x="12524200" y="9252686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 descr=""/>
            <p:cNvSpPr/>
            <p:nvPr/>
          </p:nvSpPr>
          <p:spPr>
            <a:xfrm>
              <a:off x="12767425" y="9252375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 descr=""/>
            <p:cNvSpPr/>
            <p:nvPr/>
          </p:nvSpPr>
          <p:spPr>
            <a:xfrm>
              <a:off x="13015634" y="9252686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 descr=""/>
            <p:cNvSpPr/>
            <p:nvPr/>
          </p:nvSpPr>
          <p:spPr>
            <a:xfrm>
              <a:off x="13264155" y="9252686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 descr=""/>
            <p:cNvSpPr/>
            <p:nvPr/>
          </p:nvSpPr>
          <p:spPr>
            <a:xfrm>
              <a:off x="13512364" y="9252686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 descr=""/>
            <p:cNvSpPr/>
            <p:nvPr/>
          </p:nvSpPr>
          <p:spPr>
            <a:xfrm>
              <a:off x="13760572" y="9252375"/>
              <a:ext cx="0" cy="32384"/>
            </a:xfrm>
            <a:custGeom>
              <a:avLst/>
              <a:gdLst/>
              <a:ahLst/>
              <a:cxnLst/>
              <a:rect l="l" t="t" r="r" b="b"/>
              <a:pathLst>
                <a:path w="0" h="32384">
                  <a:moveTo>
                    <a:pt x="0" y="0"/>
                  </a:moveTo>
                  <a:lnTo>
                    <a:pt x="0" y="31899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 descr=""/>
            <p:cNvSpPr/>
            <p:nvPr/>
          </p:nvSpPr>
          <p:spPr>
            <a:xfrm>
              <a:off x="9869103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 descr=""/>
            <p:cNvSpPr/>
            <p:nvPr/>
          </p:nvSpPr>
          <p:spPr>
            <a:xfrm>
              <a:off x="9931536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 descr=""/>
            <p:cNvSpPr/>
            <p:nvPr/>
          </p:nvSpPr>
          <p:spPr>
            <a:xfrm>
              <a:off x="9993569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 descr=""/>
            <p:cNvSpPr/>
            <p:nvPr/>
          </p:nvSpPr>
          <p:spPr>
            <a:xfrm>
              <a:off x="10118280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 descr=""/>
            <p:cNvSpPr/>
            <p:nvPr/>
          </p:nvSpPr>
          <p:spPr>
            <a:xfrm>
              <a:off x="10180714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 descr=""/>
            <p:cNvSpPr/>
            <p:nvPr/>
          </p:nvSpPr>
          <p:spPr>
            <a:xfrm>
              <a:off x="10237039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 descr=""/>
            <p:cNvSpPr/>
            <p:nvPr/>
          </p:nvSpPr>
          <p:spPr>
            <a:xfrm>
              <a:off x="10360964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 descr=""/>
            <p:cNvSpPr/>
            <p:nvPr/>
          </p:nvSpPr>
          <p:spPr>
            <a:xfrm>
              <a:off x="10423397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 descr=""/>
            <p:cNvSpPr/>
            <p:nvPr/>
          </p:nvSpPr>
          <p:spPr>
            <a:xfrm>
              <a:off x="10485430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 descr=""/>
            <p:cNvSpPr/>
            <p:nvPr/>
          </p:nvSpPr>
          <p:spPr>
            <a:xfrm>
              <a:off x="10609400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 descr=""/>
            <p:cNvSpPr/>
            <p:nvPr/>
          </p:nvSpPr>
          <p:spPr>
            <a:xfrm>
              <a:off x="10671833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 descr=""/>
            <p:cNvSpPr/>
            <p:nvPr/>
          </p:nvSpPr>
          <p:spPr>
            <a:xfrm>
              <a:off x="10733867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 descr=""/>
            <p:cNvSpPr/>
            <p:nvPr/>
          </p:nvSpPr>
          <p:spPr>
            <a:xfrm>
              <a:off x="10858339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 descr=""/>
            <p:cNvSpPr/>
            <p:nvPr/>
          </p:nvSpPr>
          <p:spPr>
            <a:xfrm>
              <a:off x="10920773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 descr=""/>
            <p:cNvSpPr/>
            <p:nvPr/>
          </p:nvSpPr>
          <p:spPr>
            <a:xfrm>
              <a:off x="10977015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 descr=""/>
            <p:cNvSpPr/>
            <p:nvPr/>
          </p:nvSpPr>
          <p:spPr>
            <a:xfrm>
              <a:off x="11101056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 descr=""/>
            <p:cNvSpPr/>
            <p:nvPr/>
          </p:nvSpPr>
          <p:spPr>
            <a:xfrm>
              <a:off x="11163488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 descr=""/>
            <p:cNvSpPr/>
            <p:nvPr/>
          </p:nvSpPr>
          <p:spPr>
            <a:xfrm>
              <a:off x="11225522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 descr=""/>
            <p:cNvSpPr/>
            <p:nvPr/>
          </p:nvSpPr>
          <p:spPr>
            <a:xfrm>
              <a:off x="11349389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 descr=""/>
            <p:cNvSpPr/>
            <p:nvPr/>
          </p:nvSpPr>
          <p:spPr>
            <a:xfrm>
              <a:off x="11411822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 descr=""/>
            <p:cNvSpPr/>
            <p:nvPr/>
          </p:nvSpPr>
          <p:spPr>
            <a:xfrm>
              <a:off x="11473856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 descr=""/>
            <p:cNvSpPr/>
            <p:nvPr/>
          </p:nvSpPr>
          <p:spPr>
            <a:xfrm>
              <a:off x="11597723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 descr=""/>
            <p:cNvSpPr/>
            <p:nvPr/>
          </p:nvSpPr>
          <p:spPr>
            <a:xfrm>
              <a:off x="11660156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 descr=""/>
            <p:cNvSpPr/>
            <p:nvPr/>
          </p:nvSpPr>
          <p:spPr>
            <a:xfrm>
              <a:off x="11722189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 descr=""/>
            <p:cNvSpPr/>
            <p:nvPr/>
          </p:nvSpPr>
          <p:spPr>
            <a:xfrm>
              <a:off x="11840224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2" name="object 302" descr=""/>
            <p:cNvSpPr/>
            <p:nvPr/>
          </p:nvSpPr>
          <p:spPr>
            <a:xfrm>
              <a:off x="11902657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3" name="object 303" descr=""/>
            <p:cNvSpPr/>
            <p:nvPr/>
          </p:nvSpPr>
          <p:spPr>
            <a:xfrm>
              <a:off x="11964691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 descr=""/>
            <p:cNvSpPr/>
            <p:nvPr/>
          </p:nvSpPr>
          <p:spPr>
            <a:xfrm>
              <a:off x="12089286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 descr=""/>
            <p:cNvSpPr/>
            <p:nvPr/>
          </p:nvSpPr>
          <p:spPr>
            <a:xfrm>
              <a:off x="12151720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 descr=""/>
            <p:cNvSpPr/>
            <p:nvPr/>
          </p:nvSpPr>
          <p:spPr>
            <a:xfrm>
              <a:off x="12213753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 descr=""/>
            <p:cNvSpPr/>
            <p:nvPr/>
          </p:nvSpPr>
          <p:spPr>
            <a:xfrm>
              <a:off x="12337750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 descr=""/>
            <p:cNvSpPr/>
            <p:nvPr/>
          </p:nvSpPr>
          <p:spPr>
            <a:xfrm>
              <a:off x="12400183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 descr=""/>
            <p:cNvSpPr/>
            <p:nvPr/>
          </p:nvSpPr>
          <p:spPr>
            <a:xfrm>
              <a:off x="12462217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 descr=""/>
            <p:cNvSpPr/>
            <p:nvPr/>
          </p:nvSpPr>
          <p:spPr>
            <a:xfrm>
              <a:off x="12581052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 descr=""/>
            <p:cNvSpPr/>
            <p:nvPr/>
          </p:nvSpPr>
          <p:spPr>
            <a:xfrm>
              <a:off x="12648186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 descr=""/>
            <p:cNvSpPr/>
            <p:nvPr/>
          </p:nvSpPr>
          <p:spPr>
            <a:xfrm>
              <a:off x="12705519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 descr=""/>
            <p:cNvSpPr/>
            <p:nvPr/>
          </p:nvSpPr>
          <p:spPr>
            <a:xfrm>
              <a:off x="12829296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 descr=""/>
            <p:cNvSpPr/>
            <p:nvPr/>
          </p:nvSpPr>
          <p:spPr>
            <a:xfrm>
              <a:off x="12891730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 descr=""/>
            <p:cNvSpPr/>
            <p:nvPr/>
          </p:nvSpPr>
          <p:spPr>
            <a:xfrm>
              <a:off x="12953764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 descr=""/>
            <p:cNvSpPr/>
            <p:nvPr/>
          </p:nvSpPr>
          <p:spPr>
            <a:xfrm>
              <a:off x="13077662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 descr=""/>
            <p:cNvSpPr/>
            <p:nvPr/>
          </p:nvSpPr>
          <p:spPr>
            <a:xfrm>
              <a:off x="13140095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 descr=""/>
            <p:cNvSpPr/>
            <p:nvPr/>
          </p:nvSpPr>
          <p:spPr>
            <a:xfrm>
              <a:off x="13197035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 descr=""/>
            <p:cNvSpPr/>
            <p:nvPr/>
          </p:nvSpPr>
          <p:spPr>
            <a:xfrm>
              <a:off x="13321111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 descr=""/>
            <p:cNvSpPr/>
            <p:nvPr/>
          </p:nvSpPr>
          <p:spPr>
            <a:xfrm>
              <a:off x="13383545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 descr=""/>
            <p:cNvSpPr/>
            <p:nvPr/>
          </p:nvSpPr>
          <p:spPr>
            <a:xfrm>
              <a:off x="13445578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 descr=""/>
            <p:cNvSpPr/>
            <p:nvPr/>
          </p:nvSpPr>
          <p:spPr>
            <a:xfrm>
              <a:off x="13574235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 descr=""/>
            <p:cNvSpPr/>
            <p:nvPr/>
          </p:nvSpPr>
          <p:spPr>
            <a:xfrm>
              <a:off x="13631499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 descr=""/>
            <p:cNvSpPr/>
            <p:nvPr/>
          </p:nvSpPr>
          <p:spPr>
            <a:xfrm>
              <a:off x="13693294" y="9252608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w="0" h="16509">
                  <a:moveTo>
                    <a:pt x="0" y="0"/>
                  </a:moveTo>
                  <a:lnTo>
                    <a:pt x="0" y="15952"/>
                  </a:lnTo>
                </a:path>
              </a:pathLst>
            </a:custGeom>
            <a:ln w="501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5" name="object 325" descr=""/>
          <p:cNvSpPr txBox="1"/>
          <p:nvPr/>
        </p:nvSpPr>
        <p:spPr>
          <a:xfrm>
            <a:off x="9777831" y="9221965"/>
            <a:ext cx="4085590" cy="41084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90"/>
              </a:spcBef>
            </a:pP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dirty="0" sz="1100" spc="27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0.2</a:t>
            </a:r>
            <a:r>
              <a:rPr dirty="0" sz="1100" spc="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0.4</a:t>
            </a:r>
            <a:r>
              <a:rPr dirty="0" sz="11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0.6</a:t>
            </a:r>
            <a:r>
              <a:rPr dirty="0" sz="1100" spc="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0.8</a:t>
            </a:r>
            <a:r>
              <a:rPr dirty="0" sz="1100" spc="10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1.0</a:t>
            </a:r>
            <a:r>
              <a:rPr dirty="0" sz="1100" spc="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1.2</a:t>
            </a:r>
            <a:r>
              <a:rPr dirty="0" sz="1100" spc="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1.4</a:t>
            </a:r>
            <a:r>
              <a:rPr dirty="0" sz="11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1.6</a:t>
            </a:r>
            <a:r>
              <a:rPr dirty="0" sz="1100" spc="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1.8</a:t>
            </a:r>
            <a:r>
              <a:rPr dirty="0" sz="1100" spc="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2.0</a:t>
            </a:r>
            <a:r>
              <a:rPr dirty="0" sz="1100" spc="1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2.2</a:t>
            </a:r>
            <a:r>
              <a:rPr dirty="0" sz="1100" spc="1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2.4</a:t>
            </a:r>
            <a:r>
              <a:rPr dirty="0" sz="1100" spc="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2.6</a:t>
            </a:r>
            <a:r>
              <a:rPr dirty="0" sz="1100" spc="1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2.8</a:t>
            </a:r>
            <a:r>
              <a:rPr dirty="0" sz="1100" spc="1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31F20"/>
                </a:solidFill>
                <a:latin typeface="Arial"/>
                <a:cs typeface="Arial"/>
              </a:rPr>
              <a:t>3.0</a:t>
            </a:r>
            <a:r>
              <a:rPr dirty="0" sz="1100" spc="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231F20"/>
                </a:solidFill>
                <a:latin typeface="Arial"/>
                <a:cs typeface="Arial"/>
              </a:rPr>
              <a:t>3.2</a:t>
            </a:r>
            <a:endParaRPr sz="1100">
              <a:latin typeface="Arial"/>
              <a:cs typeface="Arial"/>
            </a:endParaRPr>
          </a:p>
          <a:p>
            <a:pPr marL="1447800">
              <a:lnSpc>
                <a:spcPct val="100000"/>
              </a:lnSpc>
              <a:spcBef>
                <a:spcPts val="195"/>
              </a:spcBef>
            </a:pPr>
            <a:r>
              <a:rPr dirty="0" sz="1100" spc="-10">
                <a:solidFill>
                  <a:srgbClr val="231F20"/>
                </a:solidFill>
                <a:latin typeface="Arial"/>
                <a:cs typeface="Arial"/>
              </a:rPr>
              <a:t>Detrital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231F20"/>
                </a:solidFill>
                <a:latin typeface="Arial"/>
                <a:cs typeface="Arial"/>
              </a:rPr>
              <a:t>zircon</a:t>
            </a:r>
            <a:r>
              <a:rPr dirty="0" sz="110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-50">
                <a:solidFill>
                  <a:srgbClr val="231F20"/>
                </a:solidFill>
                <a:latin typeface="Arial"/>
                <a:cs typeface="Arial"/>
              </a:rPr>
              <a:t>age</a:t>
            </a:r>
            <a:r>
              <a:rPr dirty="0" sz="110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231F20"/>
                </a:solidFill>
                <a:latin typeface="Arial"/>
                <a:cs typeface="Arial"/>
              </a:rPr>
              <a:t>(Ga)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26" name="object 326" descr=""/>
          <p:cNvGrpSpPr/>
          <p:nvPr/>
        </p:nvGrpSpPr>
        <p:grpSpPr>
          <a:xfrm>
            <a:off x="9810401" y="6366584"/>
            <a:ext cx="3974465" cy="2893695"/>
            <a:chOff x="9810401" y="6366584"/>
            <a:chExt cx="3974465" cy="2893695"/>
          </a:xfrm>
        </p:grpSpPr>
        <p:pic>
          <p:nvPicPr>
            <p:cNvPr id="327" name="object 32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16131" y="6999526"/>
              <a:ext cx="3968271" cy="358339"/>
            </a:xfrm>
            <a:prstGeom prst="rect">
              <a:avLst/>
            </a:prstGeom>
          </p:spPr>
        </p:pic>
        <p:pic>
          <p:nvPicPr>
            <p:cNvPr id="328" name="object 32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11497" y="6366584"/>
              <a:ext cx="3967918" cy="354783"/>
            </a:xfrm>
            <a:prstGeom prst="rect">
              <a:avLst/>
            </a:prstGeom>
          </p:spPr>
        </p:pic>
        <p:pic>
          <p:nvPicPr>
            <p:cNvPr id="329" name="object 32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14615" y="7634937"/>
              <a:ext cx="3966117" cy="358140"/>
            </a:xfrm>
            <a:prstGeom prst="rect">
              <a:avLst/>
            </a:prstGeom>
          </p:spPr>
        </p:pic>
        <p:pic>
          <p:nvPicPr>
            <p:cNvPr id="330" name="object 33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810401" y="8268922"/>
              <a:ext cx="3973271" cy="358304"/>
            </a:xfrm>
            <a:prstGeom prst="rect">
              <a:avLst/>
            </a:prstGeom>
          </p:spPr>
        </p:pic>
        <p:pic>
          <p:nvPicPr>
            <p:cNvPr id="331" name="object 33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11663" y="8902999"/>
              <a:ext cx="3966117" cy="357208"/>
            </a:xfrm>
            <a:prstGeom prst="rect">
              <a:avLst/>
            </a:prstGeom>
          </p:spPr>
        </p:pic>
      </p:grpSp>
      <p:sp>
        <p:nvSpPr>
          <p:cNvPr id="332" name="object 332" descr=""/>
          <p:cNvSpPr txBox="1"/>
          <p:nvPr/>
        </p:nvSpPr>
        <p:spPr>
          <a:xfrm>
            <a:off x="9931559" y="8073532"/>
            <a:ext cx="294005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Stikine</a:t>
            </a:r>
            <a:endParaRPr sz="750">
              <a:latin typeface="Arial"/>
              <a:cs typeface="Arial"/>
            </a:endParaRPr>
          </a:p>
        </p:txBody>
      </p:sp>
      <p:sp>
        <p:nvSpPr>
          <p:cNvPr id="333" name="object 333" descr=""/>
          <p:cNvSpPr txBox="1"/>
          <p:nvPr/>
        </p:nvSpPr>
        <p:spPr>
          <a:xfrm>
            <a:off x="9828124" y="9072705"/>
            <a:ext cx="544830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tabLst>
                <a:tab pos="372110" algn="l"/>
              </a:tabLst>
            </a:pPr>
            <a:r>
              <a:rPr dirty="0" sz="750" spc="-25">
                <a:solidFill>
                  <a:srgbClr val="231F20"/>
                </a:solidFill>
                <a:latin typeface="Arial"/>
                <a:cs typeface="Arial"/>
              </a:rPr>
              <a:t>WR</a:t>
            </a:r>
            <a:r>
              <a:rPr dirty="0" sz="7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750" spc="-45">
                <a:solidFill>
                  <a:srgbClr val="231F20"/>
                </a:solidFill>
                <a:latin typeface="Arial"/>
                <a:cs typeface="Arial"/>
              </a:rPr>
              <a:t>YTT</a:t>
            </a:r>
            <a:endParaRPr sz="750">
              <a:latin typeface="Arial"/>
              <a:cs typeface="Arial"/>
            </a:endParaRPr>
          </a:p>
        </p:txBody>
      </p:sp>
      <p:sp>
        <p:nvSpPr>
          <p:cNvPr id="334" name="object 334" descr=""/>
          <p:cNvSpPr txBox="1"/>
          <p:nvPr/>
        </p:nvSpPr>
        <p:spPr>
          <a:xfrm>
            <a:off x="9931559" y="8753260"/>
            <a:ext cx="294005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Stikine</a:t>
            </a:r>
            <a:endParaRPr sz="750">
              <a:latin typeface="Arial"/>
              <a:cs typeface="Arial"/>
            </a:endParaRPr>
          </a:p>
        </p:txBody>
      </p:sp>
      <p:sp>
        <p:nvSpPr>
          <p:cNvPr id="335" name="object 335" descr=""/>
          <p:cNvSpPr txBox="1"/>
          <p:nvPr/>
        </p:nvSpPr>
        <p:spPr>
          <a:xfrm>
            <a:off x="9828124" y="8455674"/>
            <a:ext cx="150495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750" spc="-65">
                <a:solidFill>
                  <a:srgbClr val="231F20"/>
                </a:solidFill>
                <a:latin typeface="Arial"/>
                <a:cs typeface="Arial"/>
              </a:rPr>
              <a:t>WR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336" name="object 336" descr=""/>
          <p:cNvGrpSpPr/>
          <p:nvPr/>
        </p:nvGrpSpPr>
        <p:grpSpPr>
          <a:xfrm>
            <a:off x="11036502" y="6079861"/>
            <a:ext cx="1858010" cy="3176905"/>
            <a:chOff x="11036502" y="6079861"/>
            <a:chExt cx="1858010" cy="3176905"/>
          </a:xfrm>
        </p:grpSpPr>
        <p:sp>
          <p:nvSpPr>
            <p:cNvPr id="337" name="object 337" descr=""/>
            <p:cNvSpPr/>
            <p:nvPr/>
          </p:nvSpPr>
          <p:spPr>
            <a:xfrm>
              <a:off x="11039042" y="6082399"/>
              <a:ext cx="0" cy="3169920"/>
            </a:xfrm>
            <a:custGeom>
              <a:avLst/>
              <a:gdLst/>
              <a:ahLst/>
              <a:cxnLst/>
              <a:rect l="l" t="t" r="r" b="b"/>
              <a:pathLst>
                <a:path w="0" h="3169920">
                  <a:moveTo>
                    <a:pt x="0" y="0"/>
                  </a:moveTo>
                  <a:lnTo>
                    <a:pt x="0" y="3169467"/>
                  </a:lnTo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 descr=""/>
            <p:cNvSpPr/>
            <p:nvPr/>
          </p:nvSpPr>
          <p:spPr>
            <a:xfrm>
              <a:off x="11039042" y="9233252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w="0" h="19050">
                  <a:moveTo>
                    <a:pt x="0" y="18614"/>
                  </a:moveTo>
                  <a:lnTo>
                    <a:pt x="0" y="0"/>
                  </a:lnTo>
                </a:path>
              </a:pathLst>
            </a:custGeom>
            <a:ln w="46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 descr=""/>
            <p:cNvSpPr/>
            <p:nvPr/>
          </p:nvSpPr>
          <p:spPr>
            <a:xfrm>
              <a:off x="11039042" y="6124182"/>
              <a:ext cx="0" cy="3063240"/>
            </a:xfrm>
            <a:custGeom>
              <a:avLst/>
              <a:gdLst/>
              <a:ahLst/>
              <a:cxnLst/>
              <a:rect l="l" t="t" r="r" b="b"/>
              <a:pathLst>
                <a:path w="0" h="3063240">
                  <a:moveTo>
                    <a:pt x="0" y="3062735"/>
                  </a:moveTo>
                  <a:lnTo>
                    <a:pt x="0" y="0"/>
                  </a:lnTo>
                </a:path>
              </a:pathLst>
            </a:custGeom>
            <a:ln w="4653">
              <a:solidFill>
                <a:srgbClr val="58595B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 descr=""/>
            <p:cNvSpPr/>
            <p:nvPr/>
          </p:nvSpPr>
          <p:spPr>
            <a:xfrm>
              <a:off x="11039042" y="6082401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w="0" h="19050">
                  <a:moveTo>
                    <a:pt x="0" y="18614"/>
                  </a:moveTo>
                  <a:lnTo>
                    <a:pt x="0" y="0"/>
                  </a:lnTo>
                </a:path>
              </a:pathLst>
            </a:custGeom>
            <a:ln w="46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 descr=""/>
            <p:cNvSpPr/>
            <p:nvPr/>
          </p:nvSpPr>
          <p:spPr>
            <a:xfrm>
              <a:off x="12275766" y="6084610"/>
              <a:ext cx="0" cy="3169920"/>
            </a:xfrm>
            <a:custGeom>
              <a:avLst/>
              <a:gdLst/>
              <a:ahLst/>
              <a:cxnLst/>
              <a:rect l="l" t="t" r="r" b="b"/>
              <a:pathLst>
                <a:path w="0" h="3169920">
                  <a:moveTo>
                    <a:pt x="0" y="0"/>
                  </a:moveTo>
                  <a:lnTo>
                    <a:pt x="0" y="3169467"/>
                  </a:lnTo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 descr=""/>
            <p:cNvSpPr/>
            <p:nvPr/>
          </p:nvSpPr>
          <p:spPr>
            <a:xfrm>
              <a:off x="12275765" y="9235463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w="0" h="19050">
                  <a:moveTo>
                    <a:pt x="0" y="18614"/>
                  </a:moveTo>
                  <a:lnTo>
                    <a:pt x="0" y="0"/>
                  </a:lnTo>
                </a:path>
              </a:pathLst>
            </a:custGeom>
            <a:ln w="46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 descr=""/>
            <p:cNvSpPr/>
            <p:nvPr/>
          </p:nvSpPr>
          <p:spPr>
            <a:xfrm>
              <a:off x="12275765" y="6126393"/>
              <a:ext cx="0" cy="3063240"/>
            </a:xfrm>
            <a:custGeom>
              <a:avLst/>
              <a:gdLst/>
              <a:ahLst/>
              <a:cxnLst/>
              <a:rect l="l" t="t" r="r" b="b"/>
              <a:pathLst>
                <a:path w="0" h="3063240">
                  <a:moveTo>
                    <a:pt x="0" y="3062735"/>
                  </a:moveTo>
                  <a:lnTo>
                    <a:pt x="0" y="0"/>
                  </a:lnTo>
                </a:path>
              </a:pathLst>
            </a:custGeom>
            <a:ln w="4653">
              <a:solidFill>
                <a:srgbClr val="58595B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 descr=""/>
            <p:cNvSpPr/>
            <p:nvPr/>
          </p:nvSpPr>
          <p:spPr>
            <a:xfrm>
              <a:off x="12275765" y="6084613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w="0" h="19050">
                  <a:moveTo>
                    <a:pt x="0" y="18614"/>
                  </a:moveTo>
                  <a:lnTo>
                    <a:pt x="0" y="0"/>
                  </a:lnTo>
                </a:path>
              </a:pathLst>
            </a:custGeom>
            <a:ln w="4653">
              <a:solidFill>
                <a:srgbClr val="58595B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 descr=""/>
            <p:cNvSpPr/>
            <p:nvPr/>
          </p:nvSpPr>
          <p:spPr>
            <a:xfrm>
              <a:off x="12891730" y="6085949"/>
              <a:ext cx="0" cy="3162935"/>
            </a:xfrm>
            <a:custGeom>
              <a:avLst/>
              <a:gdLst/>
              <a:ahLst/>
              <a:cxnLst/>
              <a:rect l="l" t="t" r="r" b="b"/>
              <a:pathLst>
                <a:path w="0" h="3162934">
                  <a:moveTo>
                    <a:pt x="0" y="3162368"/>
                  </a:moveTo>
                  <a:lnTo>
                    <a:pt x="0" y="0"/>
                  </a:lnTo>
                </a:path>
              </a:pathLst>
            </a:custGeom>
            <a:ln w="4728">
              <a:solidFill>
                <a:srgbClr val="58595B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6" name="object 346" descr=""/>
          <p:cNvSpPr txBox="1"/>
          <p:nvPr/>
        </p:nvSpPr>
        <p:spPr>
          <a:xfrm>
            <a:off x="12783448" y="6146977"/>
            <a:ext cx="916940" cy="412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645795" marR="5080" indent="-115570">
              <a:lnSpc>
                <a:spcPct val="107600"/>
              </a:lnSpc>
              <a:spcBef>
                <a:spcPts val="100"/>
              </a:spcBef>
            </a:pPr>
            <a:r>
              <a:rPr dirty="0" sz="750" spc="-70">
                <a:solidFill>
                  <a:srgbClr val="231F20"/>
                </a:solidFill>
                <a:latin typeface="Arial"/>
                <a:cs typeface="Arial"/>
              </a:rPr>
              <a:t>22ATW01</a:t>
            </a:r>
            <a:r>
              <a:rPr dirty="0" sz="7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020303"/>
                </a:solidFill>
                <a:latin typeface="Arial"/>
                <a:cs typeface="Arial"/>
              </a:rPr>
              <a:t>n=297</a:t>
            </a:r>
            <a:endParaRPr sz="750">
              <a:latin typeface="Arial"/>
              <a:cs typeface="Arial"/>
            </a:endParaRPr>
          </a:p>
          <a:p>
            <a:pPr algn="r" marR="12700">
              <a:lnSpc>
                <a:spcPct val="100000"/>
              </a:lnSpc>
              <a:spcBef>
                <a:spcPts val="260"/>
              </a:spcBef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MDA: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416.34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±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3.7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 b="1">
                <a:solidFill>
                  <a:srgbClr val="231F20"/>
                </a:solidFill>
                <a:latin typeface="Arial"/>
                <a:cs typeface="Arial"/>
              </a:rPr>
              <a:t>Ma</a:t>
            </a:r>
            <a:endParaRPr sz="700">
              <a:latin typeface="Arial"/>
              <a:cs typeface="Arial"/>
            </a:endParaRPr>
          </a:p>
        </p:txBody>
      </p:sp>
      <p:sp>
        <p:nvSpPr>
          <p:cNvPr id="347" name="object 347" descr=""/>
          <p:cNvSpPr txBox="1"/>
          <p:nvPr/>
        </p:nvSpPr>
        <p:spPr>
          <a:xfrm>
            <a:off x="12783448" y="6777273"/>
            <a:ext cx="909319" cy="42925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686435" marR="6985" indent="-102235">
              <a:lnSpc>
                <a:spcPct val="115300"/>
              </a:lnSpc>
              <a:spcBef>
                <a:spcPts val="100"/>
              </a:spcBef>
            </a:pPr>
            <a:r>
              <a:rPr dirty="0" sz="750" spc="-70">
                <a:solidFill>
                  <a:srgbClr val="231F20"/>
                </a:solidFill>
                <a:latin typeface="Arial"/>
                <a:cs typeface="Arial"/>
              </a:rPr>
              <a:t>23GC02</a:t>
            </a:r>
            <a:r>
              <a:rPr dirty="0" sz="7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020303"/>
                </a:solidFill>
                <a:latin typeface="Arial"/>
                <a:cs typeface="Arial"/>
              </a:rPr>
              <a:t>n=78</a:t>
            </a:r>
            <a:endParaRPr sz="75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254"/>
              </a:spcBef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MDA: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395.11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±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8.6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 b="1">
                <a:solidFill>
                  <a:srgbClr val="231F20"/>
                </a:solidFill>
                <a:latin typeface="Arial"/>
                <a:cs typeface="Arial"/>
              </a:rPr>
              <a:t>Ma</a:t>
            </a:r>
            <a:endParaRPr sz="700">
              <a:latin typeface="Arial"/>
              <a:cs typeface="Arial"/>
            </a:endParaRPr>
          </a:p>
        </p:txBody>
      </p:sp>
      <p:sp>
        <p:nvSpPr>
          <p:cNvPr id="348" name="object 348" descr=""/>
          <p:cNvSpPr txBox="1"/>
          <p:nvPr/>
        </p:nvSpPr>
        <p:spPr>
          <a:xfrm>
            <a:off x="12783448" y="7399720"/>
            <a:ext cx="909319" cy="3981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r" marL="686435" marR="6985" indent="-102235">
              <a:lnSpc>
                <a:spcPct val="100000"/>
              </a:lnSpc>
              <a:spcBef>
                <a:spcPts val="90"/>
              </a:spcBef>
            </a:pPr>
            <a:r>
              <a:rPr dirty="0" sz="750" spc="-70">
                <a:solidFill>
                  <a:srgbClr val="231F20"/>
                </a:solidFill>
                <a:latin typeface="Arial"/>
                <a:cs typeface="Arial"/>
              </a:rPr>
              <a:t>23GC04</a:t>
            </a:r>
            <a:r>
              <a:rPr dirty="0" sz="7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5">
                <a:solidFill>
                  <a:srgbClr val="020303"/>
                </a:solidFill>
                <a:latin typeface="Arial"/>
                <a:cs typeface="Arial"/>
              </a:rPr>
              <a:t>n=45</a:t>
            </a:r>
            <a:endParaRPr sz="75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295"/>
              </a:spcBef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MDA: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426.53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±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2.8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 b="1">
                <a:solidFill>
                  <a:srgbClr val="231F20"/>
                </a:solidFill>
                <a:latin typeface="Arial"/>
                <a:cs typeface="Arial"/>
              </a:rPr>
              <a:t>Ma</a:t>
            </a:r>
            <a:endParaRPr sz="700">
              <a:latin typeface="Arial"/>
              <a:cs typeface="Arial"/>
            </a:endParaRPr>
          </a:p>
        </p:txBody>
      </p:sp>
      <p:sp>
        <p:nvSpPr>
          <p:cNvPr id="349" name="object 349" descr=""/>
          <p:cNvSpPr txBox="1"/>
          <p:nvPr/>
        </p:nvSpPr>
        <p:spPr>
          <a:xfrm>
            <a:off x="12783448" y="8027706"/>
            <a:ext cx="916305" cy="377825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algn="r" marL="696595" marR="5080" indent="-102235">
              <a:lnSpc>
                <a:spcPts val="869"/>
              </a:lnSpc>
              <a:spcBef>
                <a:spcPts val="145"/>
              </a:spcBef>
            </a:pPr>
            <a:r>
              <a:rPr dirty="0" sz="750" spc="-70">
                <a:solidFill>
                  <a:srgbClr val="231F20"/>
                </a:solidFill>
                <a:latin typeface="Arial"/>
                <a:cs typeface="Arial"/>
              </a:rPr>
              <a:t>23GC10</a:t>
            </a:r>
            <a:r>
              <a:rPr dirty="0" sz="7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30">
                <a:solidFill>
                  <a:srgbClr val="020303"/>
                </a:solidFill>
                <a:latin typeface="Arial"/>
                <a:cs typeface="Arial"/>
              </a:rPr>
              <a:t>n=33</a:t>
            </a:r>
            <a:endParaRPr sz="750">
              <a:latin typeface="Arial"/>
              <a:cs typeface="Arial"/>
            </a:endParaRPr>
          </a:p>
          <a:p>
            <a:pPr algn="r" marR="12065">
              <a:lnSpc>
                <a:spcPct val="100000"/>
              </a:lnSpc>
              <a:spcBef>
                <a:spcPts val="135"/>
              </a:spcBef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MDA: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178.93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±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2.2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 b="1">
                <a:solidFill>
                  <a:srgbClr val="231F20"/>
                </a:solidFill>
                <a:latin typeface="Arial"/>
                <a:cs typeface="Arial"/>
              </a:rPr>
              <a:t>Ma</a:t>
            </a:r>
            <a:endParaRPr sz="700">
              <a:latin typeface="Arial"/>
              <a:cs typeface="Arial"/>
            </a:endParaRPr>
          </a:p>
        </p:txBody>
      </p:sp>
      <p:sp>
        <p:nvSpPr>
          <p:cNvPr id="350" name="object 350" descr=""/>
          <p:cNvSpPr txBox="1"/>
          <p:nvPr/>
        </p:nvSpPr>
        <p:spPr>
          <a:xfrm>
            <a:off x="12783448" y="8642072"/>
            <a:ext cx="942975" cy="431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669290" marR="5080" indent="-48260">
              <a:lnSpc>
                <a:spcPct val="117300"/>
              </a:lnSpc>
              <a:spcBef>
                <a:spcPts val="100"/>
              </a:spcBef>
            </a:pPr>
            <a:r>
              <a:rPr dirty="0" sz="750" spc="-70">
                <a:solidFill>
                  <a:srgbClr val="231F20"/>
                </a:solidFill>
                <a:latin typeface="Arial"/>
                <a:cs typeface="Arial"/>
              </a:rPr>
              <a:t>23GC11</a:t>
            </a:r>
            <a:r>
              <a:rPr dirty="0" sz="75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50" spc="-20">
                <a:solidFill>
                  <a:srgbClr val="020303"/>
                </a:solidFill>
                <a:latin typeface="Arial"/>
                <a:cs typeface="Arial"/>
              </a:rPr>
              <a:t>n=305</a:t>
            </a:r>
            <a:endParaRPr sz="750">
              <a:latin typeface="Arial"/>
              <a:cs typeface="Arial"/>
            </a:endParaRPr>
          </a:p>
          <a:p>
            <a:pPr algn="r" marR="38735">
              <a:lnSpc>
                <a:spcPct val="100000"/>
              </a:lnSpc>
              <a:spcBef>
                <a:spcPts val="235"/>
              </a:spcBef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MDA: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117.11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±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0.9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 b="1">
                <a:solidFill>
                  <a:srgbClr val="231F20"/>
                </a:solidFill>
                <a:latin typeface="Arial"/>
                <a:cs typeface="Arial"/>
              </a:rPr>
              <a:t>Ma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351" name="object 351" descr=""/>
          <p:cNvGrpSpPr/>
          <p:nvPr/>
        </p:nvGrpSpPr>
        <p:grpSpPr>
          <a:xfrm>
            <a:off x="10420856" y="6083408"/>
            <a:ext cx="1242060" cy="3169920"/>
            <a:chOff x="10420856" y="6083408"/>
            <a:chExt cx="1242060" cy="3169920"/>
          </a:xfrm>
        </p:grpSpPr>
        <p:sp>
          <p:nvSpPr>
            <p:cNvPr id="352" name="object 352" descr=""/>
            <p:cNvSpPr/>
            <p:nvPr/>
          </p:nvSpPr>
          <p:spPr>
            <a:xfrm>
              <a:off x="11660156" y="6085948"/>
              <a:ext cx="0" cy="3162935"/>
            </a:xfrm>
            <a:custGeom>
              <a:avLst/>
              <a:gdLst/>
              <a:ahLst/>
              <a:cxnLst/>
              <a:rect l="l" t="t" r="r" b="b"/>
              <a:pathLst>
                <a:path w="0" h="3162934">
                  <a:moveTo>
                    <a:pt x="0" y="3162368"/>
                  </a:moveTo>
                  <a:lnTo>
                    <a:pt x="0" y="0"/>
                  </a:lnTo>
                </a:path>
              </a:pathLst>
            </a:custGeom>
            <a:ln w="4728">
              <a:solidFill>
                <a:srgbClr val="58595B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 descr=""/>
            <p:cNvSpPr/>
            <p:nvPr/>
          </p:nvSpPr>
          <p:spPr>
            <a:xfrm>
              <a:off x="10423396" y="6088159"/>
              <a:ext cx="0" cy="3162935"/>
            </a:xfrm>
            <a:custGeom>
              <a:avLst/>
              <a:gdLst/>
              <a:ahLst/>
              <a:cxnLst/>
              <a:rect l="l" t="t" r="r" b="b"/>
              <a:pathLst>
                <a:path w="0" h="3162934">
                  <a:moveTo>
                    <a:pt x="0" y="3162368"/>
                  </a:moveTo>
                  <a:lnTo>
                    <a:pt x="0" y="0"/>
                  </a:lnTo>
                </a:path>
              </a:pathLst>
            </a:custGeom>
            <a:ln w="4728">
              <a:solidFill>
                <a:srgbClr val="58595B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4" name="object 354" descr=""/>
          <p:cNvSpPr txBox="1"/>
          <p:nvPr/>
        </p:nvSpPr>
        <p:spPr>
          <a:xfrm>
            <a:off x="10200405" y="6100465"/>
            <a:ext cx="342900" cy="2641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3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AX/FT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(Baltica)</a:t>
            </a:r>
            <a:endParaRPr sz="750">
              <a:latin typeface="Arial"/>
              <a:cs typeface="Arial"/>
            </a:endParaRPr>
          </a:p>
        </p:txBody>
      </p:sp>
      <p:sp>
        <p:nvSpPr>
          <p:cNvPr id="355" name="object 355" descr=""/>
          <p:cNvSpPr txBox="1"/>
          <p:nvPr/>
        </p:nvSpPr>
        <p:spPr>
          <a:xfrm>
            <a:off x="10200405" y="6790922"/>
            <a:ext cx="342900" cy="2641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3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AX/FT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(Baltica)</a:t>
            </a:r>
            <a:endParaRPr sz="750">
              <a:latin typeface="Arial"/>
              <a:cs typeface="Arial"/>
            </a:endParaRPr>
          </a:p>
        </p:txBody>
      </p:sp>
      <p:sp>
        <p:nvSpPr>
          <p:cNvPr id="356" name="object 356" descr=""/>
          <p:cNvSpPr txBox="1"/>
          <p:nvPr/>
        </p:nvSpPr>
        <p:spPr>
          <a:xfrm>
            <a:off x="10382434" y="7445610"/>
            <a:ext cx="342900" cy="2641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40640">
              <a:lnSpc>
                <a:spcPct val="100000"/>
              </a:lnSpc>
              <a:spcBef>
                <a:spcPts val="13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AX/FT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750" spc="-10">
                <a:solidFill>
                  <a:srgbClr val="231F20"/>
                </a:solidFill>
                <a:latin typeface="Arial"/>
                <a:cs typeface="Arial"/>
              </a:rPr>
              <a:t>(Baltica)</a:t>
            </a:r>
            <a:endParaRPr sz="750">
              <a:latin typeface="Arial"/>
              <a:cs typeface="Arial"/>
            </a:endParaRPr>
          </a:p>
        </p:txBody>
      </p:sp>
      <p:sp>
        <p:nvSpPr>
          <p:cNvPr id="357" name="object 357" descr=""/>
          <p:cNvSpPr txBox="1"/>
          <p:nvPr/>
        </p:nvSpPr>
        <p:spPr>
          <a:xfrm>
            <a:off x="6198461" y="7209880"/>
            <a:ext cx="3507104" cy="6121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11125" marR="5080" indent="-111760">
              <a:lnSpc>
                <a:spcPct val="102600"/>
              </a:lnSpc>
              <a:spcBef>
                <a:spcPts val="90"/>
              </a:spcBef>
              <a:buChar char="•"/>
              <a:tabLst>
                <a:tab pos="111125" algn="l"/>
              </a:tabLst>
            </a:pP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Southern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0">
                <a:solidFill>
                  <a:srgbClr val="231F20"/>
                </a:solidFill>
                <a:latin typeface="Arial"/>
                <a:cs typeface="Arial"/>
              </a:rPr>
              <a:t>RHM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80">
                <a:solidFill>
                  <a:srgbClr val="231F20"/>
                </a:solidFill>
                <a:latin typeface="Arial"/>
                <a:cs typeface="Arial"/>
              </a:rPr>
              <a:t>(22ATW01-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23GC04)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Devonian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likely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sourced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Alexander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terrane,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Farewell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terrane,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Baltica</a:t>
            </a:r>
            <a:endParaRPr sz="1250">
              <a:latin typeface="Arial"/>
              <a:cs typeface="Arial"/>
            </a:endParaRPr>
          </a:p>
        </p:txBody>
      </p:sp>
      <p:sp>
        <p:nvSpPr>
          <p:cNvPr id="358" name="object 358" descr=""/>
          <p:cNvSpPr txBox="1"/>
          <p:nvPr/>
        </p:nvSpPr>
        <p:spPr>
          <a:xfrm>
            <a:off x="10015763" y="3633673"/>
            <a:ext cx="3642360" cy="41655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11125" marR="5080" indent="-111760">
              <a:lnSpc>
                <a:spcPct val="102600"/>
              </a:lnSpc>
              <a:spcBef>
                <a:spcPts val="90"/>
              </a:spcBef>
              <a:buChar char="•"/>
              <a:tabLst>
                <a:tab pos="111125" algn="l"/>
              </a:tabLst>
            </a:pP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Cleavage</a:t>
            </a:r>
            <a:r>
              <a:rPr dirty="0" sz="12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measurements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 imported</a:t>
            </a:r>
            <a:r>
              <a:rPr dirty="0" sz="12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into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Stereonet</a:t>
            </a:r>
            <a:r>
              <a:rPr dirty="0" sz="12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250" spc="-110">
                <a:solidFill>
                  <a:srgbClr val="231F20"/>
                </a:solidFill>
                <a:latin typeface="Arial"/>
                <a:cs typeface="Arial"/>
              </a:rPr>
              <a:t>assess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clustering</a:t>
            </a:r>
            <a:endParaRPr sz="1250">
              <a:latin typeface="Arial"/>
              <a:cs typeface="Arial"/>
            </a:endParaRPr>
          </a:p>
        </p:txBody>
      </p:sp>
      <p:sp>
        <p:nvSpPr>
          <p:cNvPr id="359" name="object 359" descr=""/>
          <p:cNvSpPr txBox="1"/>
          <p:nvPr/>
        </p:nvSpPr>
        <p:spPr>
          <a:xfrm>
            <a:off x="10015763" y="4220043"/>
            <a:ext cx="3785235" cy="6121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11125" marR="5080" indent="-111760">
              <a:lnSpc>
                <a:spcPct val="102600"/>
              </a:lnSpc>
              <a:spcBef>
                <a:spcPts val="90"/>
              </a:spcBef>
              <a:buChar char="•"/>
              <a:tabLst>
                <a:tab pos="111125" algn="l"/>
              </a:tabLst>
            </a:pP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North-dipping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shear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cleavage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orientations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RHM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indicate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South-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vergence,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dirty="0" sz="12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average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orientation</a:t>
            </a:r>
            <a:r>
              <a:rPr dirty="0" sz="12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242/64°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NW</a:t>
            </a:r>
            <a:endParaRPr sz="1250">
              <a:latin typeface="Arial"/>
              <a:cs typeface="Arial"/>
            </a:endParaRPr>
          </a:p>
        </p:txBody>
      </p:sp>
      <p:sp>
        <p:nvSpPr>
          <p:cNvPr id="360" name="object 360" descr=""/>
          <p:cNvSpPr txBox="1"/>
          <p:nvPr/>
        </p:nvSpPr>
        <p:spPr>
          <a:xfrm>
            <a:off x="14344747" y="2675327"/>
            <a:ext cx="5215255" cy="6504305"/>
          </a:xfrm>
          <a:prstGeom prst="rect">
            <a:avLst/>
          </a:prstGeom>
          <a:solidFill>
            <a:srgbClr val="FFFFFF"/>
          </a:solidFill>
          <a:ln w="4709">
            <a:solidFill>
              <a:srgbClr val="231F20"/>
            </a:solidFill>
          </a:ln>
        </p:spPr>
        <p:txBody>
          <a:bodyPr wrap="square" lIns="0" tIns="113664" rIns="0" bIns="0" rtlCol="0" vert="horz">
            <a:spAutoFit/>
          </a:bodyPr>
          <a:lstStyle/>
          <a:p>
            <a:pPr marL="180975">
              <a:lnSpc>
                <a:spcPct val="100000"/>
              </a:lnSpc>
              <a:spcBef>
                <a:spcPts val="894"/>
              </a:spcBef>
            </a:pPr>
            <a:r>
              <a:rPr dirty="0" sz="3300" spc="-114" b="1">
                <a:solidFill>
                  <a:srgbClr val="231F20"/>
                </a:solidFill>
                <a:latin typeface="Arial"/>
                <a:cs typeface="Arial"/>
              </a:rPr>
              <a:t>Conclusions</a:t>
            </a:r>
            <a:endParaRPr sz="3300">
              <a:latin typeface="Arial"/>
              <a:cs typeface="Arial"/>
            </a:endParaRPr>
          </a:p>
          <a:p>
            <a:pPr marL="179070" indent="-111125">
              <a:lnSpc>
                <a:spcPct val="100000"/>
              </a:lnSpc>
              <a:spcBef>
                <a:spcPts val="690"/>
              </a:spcBef>
              <a:buChar char="•"/>
              <a:tabLst>
                <a:tab pos="179070" algn="l"/>
              </a:tabLst>
            </a:pPr>
            <a:r>
              <a:rPr dirty="0" sz="1250" spc="-70" b="1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dirty="0" sz="1250" spc="-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 b="1">
                <a:solidFill>
                  <a:srgbClr val="231F20"/>
                </a:solidFill>
                <a:latin typeface="Arial"/>
                <a:cs typeface="Arial"/>
              </a:rPr>
              <a:t>distinct</a:t>
            </a:r>
            <a:r>
              <a:rPr dirty="0" sz="1250" spc="-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 b="1">
                <a:solidFill>
                  <a:srgbClr val="231F20"/>
                </a:solidFill>
                <a:latin typeface="Arial"/>
                <a:cs typeface="Arial"/>
              </a:rPr>
              <a:t>age</a:t>
            </a:r>
            <a:r>
              <a:rPr dirty="0" sz="1250" spc="-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60" b="1">
                <a:solidFill>
                  <a:srgbClr val="231F20"/>
                </a:solidFill>
                <a:latin typeface="Arial"/>
                <a:cs typeface="Arial"/>
              </a:rPr>
              <a:t>assemblages</a:t>
            </a:r>
            <a:r>
              <a:rPr dirty="0" sz="1250" spc="-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dirty="0" sz="1250" spc="-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4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 b="1">
                <a:solidFill>
                  <a:srgbClr val="231F20"/>
                </a:solidFill>
                <a:latin typeface="Arial"/>
                <a:cs typeface="Arial"/>
              </a:rPr>
              <a:t>RHM</a:t>
            </a:r>
            <a:endParaRPr sz="1250">
              <a:latin typeface="Arial"/>
              <a:cs typeface="Arial"/>
            </a:endParaRPr>
          </a:p>
          <a:p>
            <a:pPr lvl="1" marL="291465" marR="1058545" indent="-111760">
              <a:lnSpc>
                <a:spcPct val="138100"/>
              </a:lnSpc>
              <a:buFont typeface="Times New Roman"/>
              <a:buChar char="▪"/>
              <a:tabLst>
                <a:tab pos="291465" algn="l"/>
              </a:tabLst>
            </a:pP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Southern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0">
                <a:solidFill>
                  <a:srgbClr val="231F20"/>
                </a:solidFill>
                <a:latin typeface="Arial"/>
                <a:cs typeface="Arial"/>
              </a:rPr>
              <a:t>RHM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Paleozoic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Baltica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terranes 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(Alexander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terrane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Farewell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terrane)</a:t>
            </a:r>
            <a:endParaRPr sz="1250">
              <a:latin typeface="Arial"/>
              <a:cs typeface="Arial"/>
            </a:endParaRPr>
          </a:p>
          <a:p>
            <a:pPr lvl="2" marL="403225" marR="320040" indent="-111760">
              <a:lnSpc>
                <a:spcPct val="138100"/>
              </a:lnSpc>
              <a:buFont typeface="Times New Roman"/>
              <a:buChar char="◦"/>
              <a:tabLst>
                <a:tab pos="403225" algn="l"/>
              </a:tabLst>
            </a:pP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Paleozoic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MDAs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suggest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Paleozoic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fossils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 previously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interpret-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ed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1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redeposited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during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subduction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(Csejtey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al.,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1986)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represent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depositional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age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southern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RHM</a:t>
            </a:r>
            <a:endParaRPr sz="1250">
              <a:latin typeface="Arial"/>
              <a:cs typeface="Arial"/>
            </a:endParaRPr>
          </a:p>
          <a:p>
            <a:pPr lvl="2" marL="403225" marR="518795" indent="-111760">
              <a:lnSpc>
                <a:spcPct val="138100"/>
              </a:lnSpc>
              <a:buFont typeface="Times New Roman"/>
              <a:buChar char="◦"/>
              <a:tabLst>
                <a:tab pos="403225" algn="l"/>
                <a:tab pos="906144" algn="l"/>
              </a:tabLst>
            </a:pP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Early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Devonian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MDAs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distinct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Precambrian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sources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provide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link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	with</a:t>
            </a:r>
            <a:r>
              <a:rPr dirty="0" sz="12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Alexander,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dirty="0" sz="12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Baltica-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 terranes</a:t>
            </a:r>
            <a:endParaRPr sz="1250">
              <a:latin typeface="Arial"/>
              <a:cs typeface="Arial"/>
            </a:endParaRPr>
          </a:p>
          <a:p>
            <a:pPr lvl="1" marL="292100" marR="791210" indent="-111760">
              <a:lnSpc>
                <a:spcPct val="138100"/>
              </a:lnSpc>
              <a:buFont typeface="Times New Roman"/>
              <a:buChar char="▪"/>
              <a:tabLst>
                <a:tab pos="292100" algn="l"/>
              </a:tabLst>
            </a:pP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Northern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0">
                <a:solidFill>
                  <a:srgbClr val="231F20"/>
                </a:solidFill>
                <a:latin typeface="Arial"/>
                <a:cs typeface="Arial"/>
              </a:rPr>
              <a:t>RHM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5">
                <a:solidFill>
                  <a:srgbClr val="231F20"/>
                </a:solidFill>
                <a:latin typeface="Arial"/>
                <a:cs typeface="Arial"/>
              </a:rPr>
              <a:t>has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mixed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provenance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derived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Mesozoic Cordilleran </a:t>
            </a:r>
            <a:r>
              <a:rPr dirty="0" sz="1250" spc="-75">
                <a:solidFill>
                  <a:srgbClr val="231F20"/>
                </a:solidFill>
                <a:latin typeface="Arial"/>
                <a:cs typeface="Arial"/>
              </a:rPr>
              <a:t>arcs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located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both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inboard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 and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outboard</a:t>
            </a:r>
            <a:endParaRPr sz="1250">
              <a:latin typeface="Arial"/>
              <a:cs typeface="Arial"/>
            </a:endParaRPr>
          </a:p>
          <a:p>
            <a:pPr lvl="2" marL="403860" marR="701040" indent="-111760">
              <a:lnSpc>
                <a:spcPct val="138100"/>
              </a:lnSpc>
              <a:buFont typeface="Times New Roman"/>
              <a:buChar char="◦"/>
              <a:tabLst>
                <a:tab pos="403860" algn="l"/>
              </a:tabLst>
            </a:pP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Ages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match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previous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DZ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studies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Kahiltna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Assemblage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(Hampton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al,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2010;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Hults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al.,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2013)</a:t>
            </a:r>
            <a:endParaRPr sz="125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630"/>
              </a:spcBef>
              <a:buClr>
                <a:srgbClr val="231F20"/>
              </a:buClr>
              <a:buFont typeface="Times New Roman"/>
              <a:buChar char="◦"/>
            </a:pPr>
            <a:endParaRPr sz="1250">
              <a:latin typeface="Arial"/>
              <a:cs typeface="Arial"/>
            </a:endParaRPr>
          </a:p>
          <a:p>
            <a:pPr marL="180340" marR="429259" indent="-111760">
              <a:lnSpc>
                <a:spcPct val="138100"/>
              </a:lnSpc>
              <a:buChar char="•"/>
              <a:tabLst>
                <a:tab pos="180340" algn="l"/>
              </a:tabLst>
            </a:pPr>
            <a:r>
              <a:rPr dirty="0" sz="1250" spc="-35" b="1">
                <a:solidFill>
                  <a:srgbClr val="231F20"/>
                </a:solidFill>
                <a:latin typeface="Arial"/>
                <a:cs typeface="Arial"/>
              </a:rPr>
              <a:t>Both</a:t>
            </a:r>
            <a:r>
              <a:rPr dirty="0" sz="1250" spc="-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 b="1">
                <a:solidFill>
                  <a:srgbClr val="231F20"/>
                </a:solidFill>
                <a:latin typeface="Arial"/>
                <a:cs typeface="Arial"/>
              </a:rPr>
              <a:t>age</a:t>
            </a:r>
            <a:r>
              <a:rPr dirty="0" sz="1250" spc="-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60" b="1">
                <a:solidFill>
                  <a:srgbClr val="231F20"/>
                </a:solidFill>
                <a:latin typeface="Arial"/>
                <a:cs typeface="Arial"/>
              </a:rPr>
              <a:t>assemblages</a:t>
            </a:r>
            <a:r>
              <a:rPr dirty="0" sz="1250" spc="-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share</a:t>
            </a:r>
            <a:r>
              <a:rPr dirty="0" sz="125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 b="1">
                <a:solidFill>
                  <a:srgbClr val="231F20"/>
                </a:solidFill>
                <a:latin typeface="Arial"/>
                <a:cs typeface="Arial"/>
              </a:rPr>
              <a:t>N-dipping</a:t>
            </a:r>
            <a:r>
              <a:rPr dirty="0" sz="1250" spc="-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 b="1">
                <a:solidFill>
                  <a:srgbClr val="231F20"/>
                </a:solidFill>
                <a:latin typeface="Arial"/>
                <a:cs typeface="Arial"/>
              </a:rPr>
              <a:t>deformation</a:t>
            </a:r>
            <a:r>
              <a:rPr dirty="0" sz="1250" spc="-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 b="1">
                <a:solidFill>
                  <a:srgbClr val="231F20"/>
                </a:solidFill>
                <a:latin typeface="Arial"/>
                <a:cs typeface="Arial"/>
              </a:rPr>
              <a:t>fabrics</a:t>
            </a:r>
            <a:r>
              <a:rPr dirty="0" sz="125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 b="1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50" spc="-40" b="1">
                <a:solidFill>
                  <a:srgbClr val="231F20"/>
                </a:solidFill>
                <a:latin typeface="Arial"/>
                <a:cs typeface="Arial"/>
              </a:rPr>
              <a:t>thus</a:t>
            </a:r>
            <a:r>
              <a:rPr dirty="0" sz="125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 b="1">
                <a:solidFill>
                  <a:srgbClr val="231F20"/>
                </a:solidFill>
                <a:latin typeface="Arial"/>
                <a:cs typeface="Arial"/>
              </a:rPr>
              <a:t>likely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 b="1">
                <a:solidFill>
                  <a:srgbClr val="231F20"/>
                </a:solidFill>
                <a:latin typeface="Arial"/>
                <a:cs typeface="Arial"/>
              </a:rPr>
              <a:t>experienced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 b="1">
                <a:solidFill>
                  <a:srgbClr val="231F20"/>
                </a:solidFill>
                <a:latin typeface="Arial"/>
                <a:cs typeface="Arial"/>
              </a:rPr>
              <a:t>deformation</a:t>
            </a:r>
            <a:r>
              <a:rPr dirty="0" sz="1250" spc="-6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65" b="1">
                <a:solidFill>
                  <a:srgbClr val="231F20"/>
                </a:solidFill>
                <a:latin typeface="Arial"/>
                <a:cs typeface="Arial"/>
              </a:rPr>
              <a:t>same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 b="1">
                <a:solidFill>
                  <a:srgbClr val="231F20"/>
                </a:solidFill>
                <a:latin typeface="Arial"/>
                <a:cs typeface="Arial"/>
              </a:rPr>
              <a:t>time</a:t>
            </a:r>
            <a:endParaRPr sz="1250">
              <a:latin typeface="Arial"/>
              <a:cs typeface="Arial"/>
            </a:endParaRPr>
          </a:p>
          <a:p>
            <a:pPr lvl="1" marL="291465" indent="-111125">
              <a:lnSpc>
                <a:spcPct val="100000"/>
              </a:lnSpc>
              <a:spcBef>
                <a:spcPts val="575"/>
              </a:spcBef>
              <a:buFont typeface="Times New Roman"/>
              <a:buChar char="▪"/>
              <a:tabLst>
                <a:tab pos="291465" algn="l"/>
              </a:tabLst>
            </a:pP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DZ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MDAs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dikes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bracket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cleavage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formation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to120-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70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Ma</a:t>
            </a:r>
            <a:endParaRPr sz="1250">
              <a:latin typeface="Arial"/>
              <a:cs typeface="Arial"/>
            </a:endParaRPr>
          </a:p>
          <a:p>
            <a:pPr lvl="1" marL="291465" indent="-111125">
              <a:lnSpc>
                <a:spcPct val="100000"/>
              </a:lnSpc>
              <a:spcBef>
                <a:spcPts val="570"/>
              </a:spcBef>
              <a:buFont typeface="Times New Roman"/>
              <a:buChar char="▪"/>
              <a:tabLst>
                <a:tab pos="291465" algn="l"/>
              </a:tabLst>
            </a:pP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Subsidiary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post-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70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Ma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structures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likely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Denali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endParaRPr sz="125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630"/>
              </a:spcBef>
              <a:buClr>
                <a:srgbClr val="231F20"/>
              </a:buClr>
              <a:buFont typeface="Times New Roman"/>
              <a:buChar char="▪"/>
            </a:pPr>
            <a:endParaRPr sz="1250">
              <a:latin typeface="Arial"/>
              <a:cs typeface="Arial"/>
            </a:endParaRPr>
          </a:p>
          <a:p>
            <a:pPr marL="180340" marR="466090" indent="-111760">
              <a:lnSpc>
                <a:spcPct val="138100"/>
              </a:lnSpc>
              <a:buChar char="•"/>
              <a:tabLst>
                <a:tab pos="180340" algn="l"/>
                <a:tab pos="571500" algn="l"/>
                <a:tab pos="906144" algn="l"/>
              </a:tabLst>
            </a:pPr>
            <a:r>
              <a:rPr dirty="0" sz="1250" spc="-45" b="1">
                <a:solidFill>
                  <a:srgbClr val="231F20"/>
                </a:solidFill>
                <a:latin typeface="Arial"/>
                <a:cs typeface="Arial"/>
              </a:rPr>
              <a:t>RHM</a:t>
            </a:r>
            <a:r>
              <a:rPr dirty="0" sz="125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 b="1">
                <a:solidFill>
                  <a:srgbClr val="231F20"/>
                </a:solidFill>
                <a:latin typeface="Arial"/>
                <a:cs typeface="Arial"/>
              </a:rPr>
              <a:t>likely</a:t>
            </a:r>
            <a:r>
              <a:rPr dirty="0" sz="125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 b="1">
                <a:solidFill>
                  <a:srgbClr val="231F20"/>
                </a:solidFill>
                <a:latin typeface="Arial"/>
                <a:cs typeface="Arial"/>
              </a:rPr>
              <a:t>represents</a:t>
            </a:r>
            <a:r>
              <a:rPr dirty="0" sz="125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120-70</a:t>
            </a:r>
            <a:r>
              <a:rPr dirty="0" sz="125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Ma</a:t>
            </a:r>
            <a:r>
              <a:rPr dirty="0" sz="125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 b="1">
                <a:solidFill>
                  <a:srgbClr val="231F20"/>
                </a:solidFill>
                <a:latin typeface="Arial"/>
                <a:cs typeface="Arial"/>
              </a:rPr>
              <a:t>south-</a:t>
            </a:r>
            <a:r>
              <a:rPr dirty="0" sz="1250" spc="-25" b="1">
                <a:solidFill>
                  <a:srgbClr val="231F20"/>
                </a:solidFill>
                <a:latin typeface="Arial"/>
                <a:cs typeface="Arial"/>
              </a:rPr>
              <a:t>vergent imbrication of the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1250" spc="-25" b="1">
                <a:solidFill>
                  <a:srgbClr val="231F20"/>
                </a:solidFill>
                <a:latin typeface="Arial"/>
                <a:cs typeface="Arial"/>
              </a:rPr>
              <a:t>Kahiltna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 b="1">
                <a:solidFill>
                  <a:srgbClr val="231F20"/>
                </a:solidFill>
                <a:latin typeface="Arial"/>
                <a:cs typeface="Arial"/>
              </a:rPr>
              <a:t>assemblage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 b="1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5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 b="1">
                <a:solidFill>
                  <a:srgbClr val="231F20"/>
                </a:solidFill>
                <a:latin typeface="Arial"/>
                <a:cs typeface="Arial"/>
              </a:rPr>
              <a:t>Alexander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80" b="1">
                <a:solidFill>
                  <a:srgbClr val="231F20"/>
                </a:solidFill>
                <a:latin typeface="Arial"/>
                <a:cs typeface="Arial"/>
              </a:rPr>
              <a:t>(?)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 b="1">
                <a:solidFill>
                  <a:srgbClr val="231F20"/>
                </a:solidFill>
                <a:latin typeface="Arial"/>
                <a:cs typeface="Arial"/>
              </a:rPr>
              <a:t>terrane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 b="1">
                <a:solidFill>
                  <a:srgbClr val="231F20"/>
                </a:solidFill>
                <a:latin typeface="Arial"/>
                <a:cs typeface="Arial"/>
              </a:rPr>
              <a:t>during terrane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1250" spc="-10" b="1">
                <a:solidFill>
                  <a:srgbClr val="231F20"/>
                </a:solidFill>
                <a:latin typeface="Arial"/>
                <a:cs typeface="Arial"/>
              </a:rPr>
              <a:t>accretion</a:t>
            </a:r>
            <a:endParaRPr sz="1250">
              <a:latin typeface="Arial"/>
              <a:cs typeface="Arial"/>
            </a:endParaRPr>
          </a:p>
          <a:p>
            <a:pPr lvl="1" marL="291465" indent="-111125">
              <a:lnSpc>
                <a:spcPct val="100000"/>
              </a:lnSpc>
              <a:spcBef>
                <a:spcPts val="575"/>
              </a:spcBef>
              <a:buFont typeface="Times New Roman"/>
              <a:buChar char="▪"/>
              <a:tabLst>
                <a:tab pos="291465" algn="l"/>
              </a:tabLst>
            </a:pP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Definitive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evidence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subduction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remains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enigmatic</a:t>
            </a:r>
            <a:endParaRPr sz="1250">
              <a:latin typeface="Arial"/>
              <a:cs typeface="Arial"/>
            </a:endParaRPr>
          </a:p>
        </p:txBody>
      </p:sp>
      <p:sp>
        <p:nvSpPr>
          <p:cNvPr id="361" name="object 361" descr=""/>
          <p:cNvSpPr txBox="1"/>
          <p:nvPr/>
        </p:nvSpPr>
        <p:spPr>
          <a:xfrm>
            <a:off x="6273629" y="9935132"/>
            <a:ext cx="2676525" cy="8077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11125" marR="5080" indent="-111760">
              <a:lnSpc>
                <a:spcPct val="102600"/>
              </a:lnSpc>
              <a:spcBef>
                <a:spcPts val="90"/>
              </a:spcBef>
              <a:buChar char="•"/>
              <a:tabLst>
                <a:tab pos="111125" algn="l"/>
              </a:tabLst>
            </a:pP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Kahiltna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assemblage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north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Broad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35">
                <a:solidFill>
                  <a:srgbClr val="231F20"/>
                </a:solidFill>
                <a:latin typeface="Arial"/>
                <a:cs typeface="Arial"/>
              </a:rPr>
              <a:t>Pass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based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on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structural</a:t>
            </a:r>
            <a:r>
              <a:rPr dirty="0" sz="12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observations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(sheared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vs.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bedded)</a:t>
            </a:r>
            <a:endParaRPr sz="1250">
              <a:latin typeface="Arial"/>
              <a:cs typeface="Arial"/>
            </a:endParaRPr>
          </a:p>
        </p:txBody>
      </p:sp>
      <p:sp>
        <p:nvSpPr>
          <p:cNvPr id="362" name="object 362" descr=""/>
          <p:cNvSpPr txBox="1"/>
          <p:nvPr/>
        </p:nvSpPr>
        <p:spPr>
          <a:xfrm>
            <a:off x="6273629" y="10912414"/>
            <a:ext cx="2765425" cy="158940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11760" indent="-111760">
              <a:lnSpc>
                <a:spcPct val="100000"/>
              </a:lnSpc>
              <a:spcBef>
                <a:spcPts val="130"/>
              </a:spcBef>
              <a:buChar char="•"/>
              <a:tabLst>
                <a:tab pos="111760" algn="l"/>
              </a:tabLst>
            </a:pP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faults</a:t>
            </a: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23GC02:</a:t>
            </a:r>
            <a:endParaRPr sz="1250">
              <a:latin typeface="Arial"/>
              <a:cs typeface="Arial"/>
            </a:endParaRPr>
          </a:p>
          <a:p>
            <a:pPr lvl="1" marL="558165" indent="-111760">
              <a:lnSpc>
                <a:spcPct val="100000"/>
              </a:lnSpc>
              <a:spcBef>
                <a:spcPts val="40"/>
              </a:spcBef>
              <a:buChar char="•"/>
              <a:tabLst>
                <a:tab pos="558165" algn="l"/>
              </a:tabLst>
            </a:pP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Lst-</a:t>
            </a: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Br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younger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than</a:t>
            </a:r>
            <a:r>
              <a:rPr dirty="0" sz="125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Triassic</a:t>
            </a:r>
            <a:endParaRPr sz="1250">
              <a:latin typeface="Arial"/>
              <a:cs typeface="Arial"/>
            </a:endParaRPr>
          </a:p>
          <a:p>
            <a:pPr lvl="2" marL="781685" marR="14604" indent="-111760">
              <a:lnSpc>
                <a:spcPct val="102600"/>
              </a:lnSpc>
              <a:buFont typeface="Times New Roman"/>
              <a:buChar char="◦"/>
              <a:tabLst>
                <a:tab pos="781685" algn="l"/>
                <a:tab pos="815340" algn="l"/>
              </a:tabLst>
            </a:pP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Juxtaposes</a:t>
            </a:r>
            <a:r>
              <a:rPr dirty="0" sz="12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Paleozoic</a:t>
            </a:r>
            <a:r>
              <a:rPr dirty="0" sz="125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rocks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against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Paleozoic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rocks</a:t>
            </a:r>
            <a:endParaRPr sz="1250">
              <a:latin typeface="Arial"/>
              <a:cs typeface="Arial"/>
            </a:endParaRPr>
          </a:p>
          <a:p>
            <a:pPr lvl="2" marL="781685" marR="157480" indent="-111760">
              <a:lnSpc>
                <a:spcPct val="102600"/>
              </a:lnSpc>
              <a:buFont typeface="Times New Roman"/>
              <a:buChar char="◦"/>
              <a:tabLst>
                <a:tab pos="781685" algn="l"/>
              </a:tabLst>
            </a:pP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small-scale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Riedel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shear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Denali 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Fault?</a:t>
            </a:r>
            <a:endParaRPr sz="1250">
              <a:latin typeface="Arial"/>
              <a:cs typeface="Arial"/>
            </a:endParaRPr>
          </a:p>
          <a:p>
            <a:pPr lvl="1" marL="558165" marR="265430" indent="-111760">
              <a:lnSpc>
                <a:spcPct val="102600"/>
              </a:lnSpc>
              <a:buChar char="•"/>
              <a:tabLst>
                <a:tab pos="558165" algn="l"/>
                <a:tab pos="1005205" algn="l"/>
              </a:tabLst>
            </a:pP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Oblique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thrust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younger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than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Cretaceous</a:t>
            </a:r>
            <a:endParaRPr sz="1250">
              <a:latin typeface="Arial"/>
              <a:cs typeface="Arial"/>
            </a:endParaRPr>
          </a:p>
        </p:txBody>
      </p:sp>
      <p:sp>
        <p:nvSpPr>
          <p:cNvPr id="363" name="object 363" descr=""/>
          <p:cNvSpPr txBox="1"/>
          <p:nvPr/>
        </p:nvSpPr>
        <p:spPr>
          <a:xfrm>
            <a:off x="14344747" y="9284179"/>
            <a:ext cx="5215255" cy="2095500"/>
          </a:xfrm>
          <a:prstGeom prst="rect">
            <a:avLst/>
          </a:prstGeom>
          <a:solidFill>
            <a:srgbClr val="FFFFFF"/>
          </a:solidFill>
          <a:ln w="4709">
            <a:solidFill>
              <a:srgbClr val="231F20"/>
            </a:solidFill>
          </a:ln>
        </p:spPr>
        <p:txBody>
          <a:bodyPr wrap="square" lIns="0" tIns="35560" rIns="0" bIns="0" rtlCol="0" vert="horz">
            <a:spAutoFit/>
          </a:bodyPr>
          <a:lstStyle/>
          <a:p>
            <a:pPr marL="194310">
              <a:lnSpc>
                <a:spcPct val="100000"/>
              </a:lnSpc>
              <a:spcBef>
                <a:spcPts val="280"/>
              </a:spcBef>
            </a:pPr>
            <a:r>
              <a:rPr dirty="0" sz="3300" spc="-60" b="1">
                <a:solidFill>
                  <a:srgbClr val="231F20"/>
                </a:solidFill>
                <a:latin typeface="Arial"/>
                <a:cs typeface="Arial"/>
              </a:rPr>
              <a:t>Acknowledgments</a:t>
            </a:r>
            <a:endParaRPr sz="3300">
              <a:latin typeface="Arial"/>
              <a:cs typeface="Arial"/>
            </a:endParaRPr>
          </a:p>
          <a:p>
            <a:pPr marL="154305" marR="249554">
              <a:lnSpc>
                <a:spcPct val="110000"/>
              </a:lnSpc>
              <a:spcBef>
                <a:spcPts val="850"/>
              </a:spcBef>
            </a:pP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Many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thanks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45">
                <a:solidFill>
                  <a:srgbClr val="231F20"/>
                </a:solidFill>
                <a:latin typeface="Arial"/>
                <a:cs typeface="Arial"/>
              </a:rPr>
              <a:t>GSA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Graduate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Student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80">
                <a:solidFill>
                  <a:srgbClr val="231F20"/>
                </a:solidFill>
                <a:latin typeface="Arial"/>
                <a:cs typeface="Arial"/>
              </a:rPr>
              <a:t>Research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Grant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Comittee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helping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fund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project,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Arizona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LaserChron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Center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their 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assistance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data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collection,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45">
                <a:solidFill>
                  <a:srgbClr val="231F20"/>
                </a:solidFill>
                <a:latin typeface="Arial"/>
                <a:cs typeface="Arial"/>
              </a:rPr>
              <a:t>GSA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Cordilleran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Rocky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Mountain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Sections.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Additional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thanks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Breauna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Murray,</a:t>
            </a:r>
            <a:r>
              <a:rPr dirty="0" sz="125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Thomas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Merendino,</a:t>
            </a:r>
            <a:r>
              <a:rPr dirty="0" sz="125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Willa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Obringer,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Liam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Fry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help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field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lab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work.</a:t>
            </a:r>
            <a:endParaRPr sz="1250">
              <a:latin typeface="Arial"/>
              <a:cs typeface="Arial"/>
            </a:endParaRPr>
          </a:p>
        </p:txBody>
      </p:sp>
      <p:sp>
        <p:nvSpPr>
          <p:cNvPr id="364" name="object 364" descr=""/>
          <p:cNvSpPr txBox="1"/>
          <p:nvPr/>
        </p:nvSpPr>
        <p:spPr>
          <a:xfrm>
            <a:off x="14344747" y="11483796"/>
            <a:ext cx="5215255" cy="4200525"/>
          </a:xfrm>
          <a:prstGeom prst="rect">
            <a:avLst/>
          </a:prstGeom>
          <a:solidFill>
            <a:srgbClr val="FFFFFF"/>
          </a:solidFill>
          <a:ln w="4709">
            <a:solidFill>
              <a:srgbClr val="231F2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98755">
              <a:lnSpc>
                <a:spcPts val="2550"/>
              </a:lnSpc>
            </a:pPr>
            <a:r>
              <a:rPr dirty="0" sz="2200" spc="-30" b="1">
                <a:solidFill>
                  <a:srgbClr val="231F20"/>
                </a:solidFill>
                <a:latin typeface="Arial"/>
                <a:cs typeface="Arial"/>
              </a:rPr>
              <a:t>References</a:t>
            </a:r>
            <a:endParaRPr sz="2200">
              <a:latin typeface="Arial"/>
              <a:cs typeface="Arial"/>
            </a:endParaRPr>
          </a:p>
          <a:p>
            <a:pPr marL="359410" marR="189865" indent="-205104">
              <a:lnSpc>
                <a:spcPct val="120700"/>
              </a:lnSpc>
              <a:spcBef>
                <a:spcPts val="930"/>
              </a:spcBef>
            </a:pP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Bier,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80">
                <a:solidFill>
                  <a:srgbClr val="231F20"/>
                </a:solidFill>
                <a:latin typeface="Arial"/>
                <a:cs typeface="Arial"/>
              </a:rPr>
              <a:t>S.E.,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2010,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Structural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Geology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kinematics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associated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with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 collision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 the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Wrangellia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Composite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 Terrane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North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America,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South-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Central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Alaska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[Ph.D.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Thesis]: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Pennsylvania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State</a:t>
            </a:r>
            <a:r>
              <a:rPr dirty="0" sz="7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University,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pp.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148</a:t>
            </a:r>
            <a:endParaRPr sz="700">
              <a:latin typeface="Arial"/>
              <a:cs typeface="Arial"/>
            </a:endParaRPr>
          </a:p>
          <a:p>
            <a:pPr marL="359410" marR="170180" indent="-205104">
              <a:lnSpc>
                <a:spcPct val="120700"/>
              </a:lnSpc>
            </a:pP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Csejtey,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65">
                <a:solidFill>
                  <a:srgbClr val="231F20"/>
                </a:solidFill>
                <a:latin typeface="Arial"/>
                <a:cs typeface="Arial"/>
              </a:rPr>
              <a:t>B.,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60">
                <a:solidFill>
                  <a:srgbClr val="231F20"/>
                </a:solidFill>
                <a:latin typeface="Arial"/>
                <a:cs typeface="Arial"/>
              </a:rPr>
              <a:t>Jr.,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Mullen,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M.,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Cox,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85">
                <a:solidFill>
                  <a:srgbClr val="231F20"/>
                </a:solidFill>
                <a:latin typeface="Arial"/>
                <a:cs typeface="Arial"/>
              </a:rPr>
              <a:t>D.P,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Stricker,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60">
                <a:solidFill>
                  <a:srgbClr val="231F20"/>
                </a:solidFill>
                <a:latin typeface="Arial"/>
                <a:cs typeface="Arial"/>
              </a:rPr>
              <a:t>G.D.,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1986,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Geology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Geochronology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Healy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Quadrangle,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south-central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Alaska: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65">
                <a:solidFill>
                  <a:srgbClr val="231F20"/>
                </a:solidFill>
                <a:latin typeface="Arial"/>
                <a:cs typeface="Arial"/>
              </a:rPr>
              <a:t>U.S.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Department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 the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Interior,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65">
                <a:solidFill>
                  <a:srgbClr val="231F20"/>
                </a:solidFill>
                <a:latin typeface="Arial"/>
                <a:cs typeface="Arial"/>
              </a:rPr>
              <a:t>U.S.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Geological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Survey,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p.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1-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63</a:t>
            </a:r>
            <a:endParaRPr sz="700">
              <a:latin typeface="Arial"/>
              <a:cs typeface="Arial"/>
            </a:endParaRPr>
          </a:p>
          <a:p>
            <a:pPr marL="359410" marR="224790" indent="-205104">
              <a:lnSpc>
                <a:spcPct val="120700"/>
              </a:lnSpc>
            </a:pP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Fasulo,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5">
                <a:solidFill>
                  <a:srgbClr val="231F20"/>
                </a:solidFill>
                <a:latin typeface="Arial"/>
                <a:cs typeface="Arial"/>
              </a:rPr>
              <a:t>C.R.,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Ridgway,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K.D.,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Trop,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J.M.,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2020,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Detrital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zircon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geochronology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Hf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isotope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geochemistry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Mesozoic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sedimentary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basins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in south-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central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Alaska: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Insights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into regional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sediment transport,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basin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development, and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tectonics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along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NW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Cordilleran margin: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Geosphere,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v.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16,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no.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5,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p.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1125–1152</a:t>
            </a:r>
            <a:endParaRPr sz="700">
              <a:latin typeface="Arial"/>
              <a:cs typeface="Arial"/>
            </a:endParaRPr>
          </a:p>
          <a:p>
            <a:pPr marL="359410" marR="133350" indent="-205104">
              <a:lnSpc>
                <a:spcPct val="120700"/>
              </a:lnSpc>
              <a:spcBef>
                <a:spcPts val="5"/>
              </a:spcBef>
            </a:pP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Gilman,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5">
                <a:solidFill>
                  <a:srgbClr val="231F20"/>
                </a:solidFill>
                <a:latin typeface="Arial"/>
                <a:cs typeface="Arial"/>
              </a:rPr>
              <a:t>T.,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Feinemen,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M.,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Fisher,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D.,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2009,</a:t>
            </a:r>
            <a:r>
              <a:rPr dirty="0" sz="700" spc="1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Chulitna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terrane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south-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central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Alaska: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rifted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volcanic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arc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caught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between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Wrangellia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composite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terrane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Mesozoic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margin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North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America: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0">
                <a:solidFill>
                  <a:srgbClr val="231F20"/>
                </a:solidFill>
                <a:latin typeface="Arial"/>
                <a:cs typeface="Arial"/>
              </a:rPr>
              <a:t>GSA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Bulletin,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v.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121,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p.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979-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991</a:t>
            </a:r>
            <a:endParaRPr sz="700">
              <a:latin typeface="Arial"/>
              <a:cs typeface="Arial"/>
            </a:endParaRPr>
          </a:p>
          <a:p>
            <a:pPr marL="359410" marR="217804" indent="-205104">
              <a:lnSpc>
                <a:spcPct val="120700"/>
              </a:lnSpc>
            </a:pP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Hampton,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B.A.,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Ridgway,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K.D.,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Gehrels,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5">
                <a:solidFill>
                  <a:srgbClr val="231F20"/>
                </a:solidFill>
                <a:latin typeface="Arial"/>
                <a:cs typeface="Arial"/>
              </a:rPr>
              <a:t>G.E.,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2010,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detrital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record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Mesozoic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island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arc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accretion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exhumation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North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American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Cordillera: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U-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Pb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geochronology of the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Kahiltna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basin,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southern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Alaska: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Tectonics,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v.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29,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p.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1-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21</a:t>
            </a:r>
            <a:endParaRPr sz="700">
              <a:latin typeface="Arial"/>
              <a:cs typeface="Arial"/>
            </a:endParaRPr>
          </a:p>
          <a:p>
            <a:pPr marL="359410" marR="103505" indent="-205104">
              <a:lnSpc>
                <a:spcPct val="120700"/>
              </a:lnSpc>
            </a:pP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Herriott,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60">
                <a:solidFill>
                  <a:srgbClr val="231F20"/>
                </a:solidFill>
                <a:latin typeface="Arial"/>
                <a:cs typeface="Arial"/>
              </a:rPr>
              <a:t>T.M.,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Crowley,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60">
                <a:solidFill>
                  <a:srgbClr val="231F20"/>
                </a:solidFill>
                <a:latin typeface="Arial"/>
                <a:cs typeface="Arial"/>
              </a:rPr>
              <a:t>J.L.,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Schmitz,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 Warles,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M.A.,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Gillis,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5">
                <a:solidFill>
                  <a:srgbClr val="231F20"/>
                </a:solidFill>
                <a:latin typeface="Arial"/>
                <a:cs typeface="Arial"/>
              </a:rPr>
              <a:t>R.J.,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2019,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Exploring the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law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detrital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zircon: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LA-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ICP-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MS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0">
                <a:solidFill>
                  <a:srgbClr val="231F20"/>
                </a:solidFill>
                <a:latin typeface="Arial"/>
                <a:cs typeface="Arial"/>
              </a:rPr>
              <a:t>CA-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TIMS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geochronology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Jurassic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forearc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strata,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Cook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Inlet,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Alaska,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USA: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Geology,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v.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47,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p.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1044-1048</a:t>
            </a:r>
            <a:endParaRPr sz="700">
              <a:latin typeface="Arial"/>
              <a:cs typeface="Arial"/>
            </a:endParaRPr>
          </a:p>
          <a:p>
            <a:pPr marL="359410" marR="180340" indent="-205104">
              <a:lnSpc>
                <a:spcPct val="120700"/>
              </a:lnSpc>
            </a:pP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Hults,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90">
                <a:solidFill>
                  <a:srgbClr val="231F20"/>
                </a:solidFill>
                <a:latin typeface="Arial"/>
                <a:cs typeface="Arial"/>
              </a:rPr>
              <a:t>C.P.,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Wilson,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0">
                <a:solidFill>
                  <a:srgbClr val="231F20"/>
                </a:solidFill>
                <a:latin typeface="Arial"/>
                <a:cs typeface="Arial"/>
              </a:rPr>
              <a:t>F.H.,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Donelick,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60">
                <a:solidFill>
                  <a:srgbClr val="231F20"/>
                </a:solidFill>
                <a:latin typeface="Arial"/>
                <a:cs typeface="Arial"/>
              </a:rPr>
              <a:t>R.A.,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O’Sullivan,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85">
                <a:solidFill>
                  <a:srgbClr val="231F20"/>
                </a:solidFill>
                <a:latin typeface="Arial"/>
                <a:cs typeface="Arial"/>
              </a:rPr>
              <a:t>P.B.,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2013,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dirty="0" sz="700" spc="3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ysch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belts</a:t>
            </a:r>
            <a:r>
              <a:rPr dirty="0" sz="7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having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distinctly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different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provenance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suggest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stratigraphic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link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between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Wrangellia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composite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terrane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paleo-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Alaskan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margin: Lithosphere,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v.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5,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no.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6,</a:t>
            </a:r>
            <a:endParaRPr sz="700">
              <a:latin typeface="Arial"/>
              <a:cs typeface="Arial"/>
            </a:endParaRPr>
          </a:p>
          <a:p>
            <a:pPr marL="359410">
              <a:lnSpc>
                <a:spcPct val="100000"/>
              </a:lnSpc>
              <a:spcBef>
                <a:spcPts val="175"/>
              </a:spcBef>
            </a:pP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p.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575-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594</a:t>
            </a:r>
            <a:endParaRPr sz="700">
              <a:latin typeface="Arial"/>
              <a:cs typeface="Arial"/>
            </a:endParaRPr>
          </a:p>
          <a:p>
            <a:pPr marL="359410" marR="155575" indent="-205104">
              <a:lnSpc>
                <a:spcPct val="120700"/>
              </a:lnSpc>
            </a:pP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Jones,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D.L.,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Silberling,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N.J.,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Coney,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90">
                <a:solidFill>
                  <a:srgbClr val="231F20"/>
                </a:solidFill>
                <a:latin typeface="Arial"/>
                <a:cs typeface="Arial"/>
              </a:rPr>
              <a:t>P.J.,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1986,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Collision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tectonics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Cordillera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western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America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examples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Alaska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Coward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5">
                <a:solidFill>
                  <a:srgbClr val="231F20"/>
                </a:solidFill>
                <a:latin typeface="Arial"/>
                <a:cs typeface="Arial"/>
              </a:rPr>
              <a:t>M.P.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Ries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A.C.,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eds.,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Collision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Tectonics: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Geological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Society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Special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no.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19,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p.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367-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387</a:t>
            </a:r>
            <a:endParaRPr sz="700">
              <a:latin typeface="Arial"/>
              <a:cs typeface="Arial"/>
            </a:endParaRPr>
          </a:p>
          <a:p>
            <a:pPr marL="359410" marR="221615" indent="-205104">
              <a:lnSpc>
                <a:spcPct val="120700"/>
              </a:lnSpc>
            </a:pP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Kamb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0">
                <a:solidFill>
                  <a:srgbClr val="231F20"/>
                </a:solidFill>
                <a:latin typeface="Arial"/>
                <a:cs typeface="Arial"/>
              </a:rPr>
              <a:t>W.B.,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1959,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Ice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Petrofabric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Observations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Blue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Glacier,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Washington,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Relation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theory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Experiment: Journal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Geophysical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Research,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v.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64,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p.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1981-1909</a:t>
            </a:r>
            <a:endParaRPr sz="700">
              <a:latin typeface="Arial"/>
              <a:cs typeface="Arial"/>
            </a:endParaRPr>
          </a:p>
          <a:p>
            <a:pPr marL="359410" marR="72390" indent="-205104">
              <a:lnSpc>
                <a:spcPct val="120700"/>
              </a:lnSpc>
            </a:pP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Manselle,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95">
                <a:solidFill>
                  <a:srgbClr val="231F20"/>
                </a:solidFill>
                <a:latin typeface="Arial"/>
                <a:cs typeface="Arial"/>
              </a:rPr>
              <a:t>P.,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Brueseke,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M.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80">
                <a:solidFill>
                  <a:srgbClr val="231F20"/>
                </a:solidFill>
                <a:latin typeface="Arial"/>
                <a:cs typeface="Arial"/>
              </a:rPr>
              <a:t>E.,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Trop,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5">
                <a:solidFill>
                  <a:srgbClr val="231F20"/>
                </a:solidFill>
                <a:latin typeface="Arial"/>
                <a:cs typeface="Arial"/>
              </a:rPr>
              <a:t>J.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M.,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Benowitz,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5">
                <a:solidFill>
                  <a:srgbClr val="231F20"/>
                </a:solidFill>
                <a:latin typeface="Arial"/>
                <a:cs typeface="Arial"/>
              </a:rPr>
              <a:t>J.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A.,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Snyder,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D.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C.,</a:t>
            </a:r>
            <a:r>
              <a:rPr dirty="0" sz="700" spc="1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Hart,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5">
                <a:solidFill>
                  <a:srgbClr val="231F20"/>
                </a:solidFill>
                <a:latin typeface="Arial"/>
                <a:cs typeface="Arial"/>
              </a:rPr>
              <a:t>W.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K.,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2020,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Geochemical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stratigraphic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analysis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Chisana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Formation,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Wrangellia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terrane,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eastern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Alaska: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Insights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dirty="0" sz="700" spc="1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Early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Cretaceous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magmatism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tectonics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along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northern</a:t>
            </a:r>
            <a:r>
              <a:rPr dirty="0" sz="7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Cordilleran</a:t>
            </a:r>
            <a:r>
              <a:rPr dirty="0" sz="7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margin,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Tectonics,</a:t>
            </a:r>
            <a:r>
              <a:rPr dirty="0" sz="7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v.</a:t>
            </a:r>
            <a:r>
              <a:rPr dirty="0" sz="7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39</a:t>
            </a:r>
            <a:endParaRPr sz="700">
              <a:latin typeface="Arial"/>
              <a:cs typeface="Arial"/>
            </a:endParaRPr>
          </a:p>
          <a:p>
            <a:pPr marL="359410" marR="113030" indent="-205104">
              <a:lnSpc>
                <a:spcPct val="120700"/>
              </a:lnSpc>
            </a:pP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Waldien,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80">
                <a:solidFill>
                  <a:srgbClr val="231F20"/>
                </a:solidFill>
                <a:latin typeface="Arial"/>
                <a:cs typeface="Arial"/>
              </a:rPr>
              <a:t>T.S.,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Roeske,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S.M.,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Benowitz,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J.A.,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Twelker,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5">
                <a:solidFill>
                  <a:srgbClr val="231F20"/>
                </a:solidFill>
                <a:latin typeface="Arial"/>
                <a:cs typeface="Arial"/>
              </a:rPr>
              <a:t>E.,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and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Miller,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M.S.,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2021,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Oligocene-Neogene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lithospheric-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scale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reactivation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Mesozoic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terrane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accretionary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structures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Alaska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Range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suture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zone,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southern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Alaska,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USA: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0">
                <a:solidFill>
                  <a:srgbClr val="231F20"/>
                </a:solidFill>
                <a:latin typeface="Arial"/>
                <a:cs typeface="Arial"/>
              </a:rPr>
              <a:t>GSA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Bulletin,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v.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133,</a:t>
            </a:r>
            <a:endParaRPr sz="700">
              <a:latin typeface="Arial"/>
              <a:cs typeface="Arial"/>
            </a:endParaRPr>
          </a:p>
          <a:p>
            <a:pPr marL="359410">
              <a:lnSpc>
                <a:spcPct val="100000"/>
              </a:lnSpc>
              <a:spcBef>
                <a:spcPts val="175"/>
              </a:spcBef>
            </a:pP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p.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691-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716</a:t>
            </a:r>
            <a:endParaRPr sz="700">
              <a:latin typeface="Arial"/>
              <a:cs typeface="Arial"/>
            </a:endParaRPr>
          </a:p>
          <a:p>
            <a:pPr marL="359410" marR="529590" indent="-205104">
              <a:lnSpc>
                <a:spcPct val="120700"/>
              </a:lnSpc>
            </a:pP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Wilson, </a:t>
            </a:r>
            <a:r>
              <a:rPr dirty="0" sz="700" spc="-70">
                <a:solidFill>
                  <a:srgbClr val="231F20"/>
                </a:solidFill>
                <a:latin typeface="Arial"/>
                <a:cs typeface="Arial"/>
              </a:rPr>
              <a:t>F.H.,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Hults,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85">
                <a:solidFill>
                  <a:srgbClr val="231F20"/>
                </a:solidFill>
                <a:latin typeface="Arial"/>
                <a:cs typeface="Arial"/>
              </a:rPr>
              <a:t>C.P.,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Mull,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70">
                <a:solidFill>
                  <a:srgbClr val="231F20"/>
                </a:solidFill>
                <a:latin typeface="Arial"/>
                <a:cs typeface="Arial"/>
              </a:rPr>
              <a:t>C.G,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Karl,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S.M,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comps.,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2015,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Geologic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map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Alaska: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65">
                <a:solidFill>
                  <a:srgbClr val="231F20"/>
                </a:solidFill>
                <a:latin typeface="Arial"/>
                <a:cs typeface="Arial"/>
              </a:rPr>
              <a:t>U.S.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Geological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Survey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Scientific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Investigations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Map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3340,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pamphlet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196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p.,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sheets,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scale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1:1,584,000</a:t>
            </a:r>
            <a:endParaRPr sz="700">
              <a:latin typeface="Arial"/>
              <a:cs typeface="Arial"/>
            </a:endParaRPr>
          </a:p>
        </p:txBody>
      </p:sp>
      <p:sp>
        <p:nvSpPr>
          <p:cNvPr id="365" name="object 365" descr=""/>
          <p:cNvSpPr txBox="1"/>
          <p:nvPr/>
        </p:nvSpPr>
        <p:spPr>
          <a:xfrm>
            <a:off x="840196" y="13450489"/>
            <a:ext cx="1354455" cy="21736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R="5080">
              <a:lnSpc>
                <a:spcPct val="104700"/>
              </a:lnSpc>
              <a:spcBef>
                <a:spcPts val="90"/>
              </a:spcBef>
            </a:pP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A)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Image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sheared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Kahiltna.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Faul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kinematics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yellow,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cleavage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orientations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white.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B)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Image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bedded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folded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Kahiltna.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Fold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outline</a:t>
            </a:r>
            <a:r>
              <a:rPr dirty="0" sz="7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7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blue,</a:t>
            </a:r>
            <a:r>
              <a:rPr dirty="0" sz="7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fold</a:t>
            </a:r>
            <a:r>
              <a:rPr dirty="0" sz="7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axis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highlighted</a:t>
            </a:r>
            <a:r>
              <a:rPr dirty="0" sz="70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70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white</a:t>
            </a:r>
            <a:r>
              <a:rPr dirty="0" sz="700" spc="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dashes.</a:t>
            </a:r>
            <a:endParaRPr sz="700">
              <a:latin typeface="Arial"/>
              <a:cs typeface="Arial"/>
            </a:endParaRPr>
          </a:p>
          <a:p>
            <a:pPr marR="47625">
              <a:lnSpc>
                <a:spcPct val="104700"/>
              </a:lnSpc>
              <a:spcBef>
                <a:spcPts val="204"/>
              </a:spcBef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Figure</a:t>
            </a:r>
            <a:r>
              <a:rPr dirty="0" sz="7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dirty="0" sz="7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 b="1">
                <a:solidFill>
                  <a:srgbClr val="231F20"/>
                </a:solidFill>
                <a:latin typeface="Arial"/>
                <a:cs typeface="Arial"/>
              </a:rPr>
              <a:t>(bottom):</a:t>
            </a:r>
            <a:r>
              <a:rPr dirty="0" sz="7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Field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photos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representative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RHM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taken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site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23GC02.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 A)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Image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juxtaposing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limestone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(Lst)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unit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23GC02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top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breccia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unit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(Br).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B)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Image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containing limestone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blocks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crosscut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70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Ma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dikes</a:t>
            </a:r>
            <a:endParaRPr sz="700">
              <a:latin typeface="Arial"/>
              <a:cs typeface="Arial"/>
            </a:endParaRPr>
          </a:p>
          <a:p>
            <a:pPr marR="141605">
              <a:lnSpc>
                <a:spcPct val="104700"/>
              </a:lnSpc>
            </a:pP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(Wilson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al.,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2015).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Slickenline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orientations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red.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C)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Image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cleavage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orientations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(white)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dirty="0" sz="7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breccia</a:t>
            </a:r>
            <a:r>
              <a:rPr dirty="0" sz="7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23GC02,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hammer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scale.</a:t>
            </a:r>
            <a:endParaRPr sz="700">
              <a:latin typeface="Arial"/>
              <a:cs typeface="Arial"/>
            </a:endParaRPr>
          </a:p>
        </p:txBody>
      </p:sp>
      <p:sp>
        <p:nvSpPr>
          <p:cNvPr id="366" name="object 366" descr=""/>
          <p:cNvSpPr txBox="1"/>
          <p:nvPr/>
        </p:nvSpPr>
        <p:spPr>
          <a:xfrm>
            <a:off x="10103439" y="5110264"/>
            <a:ext cx="3641090" cy="2489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R="5080">
              <a:lnSpc>
                <a:spcPct val="104700"/>
              </a:lnSpc>
              <a:spcBef>
                <a:spcPts val="90"/>
              </a:spcBef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Figure</a:t>
            </a:r>
            <a:r>
              <a:rPr dirty="0" sz="700" spc="-2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 b="1">
                <a:solidFill>
                  <a:srgbClr val="231F20"/>
                </a:solidFill>
                <a:latin typeface="Arial"/>
                <a:cs typeface="Arial"/>
              </a:rPr>
              <a:t>(left):</a:t>
            </a: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Stereonet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poles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cleavages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cylindrical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best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fit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great circle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374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cleavage</a:t>
            </a:r>
            <a:r>
              <a:rPr dirty="0" sz="7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orientations</a:t>
            </a:r>
            <a:r>
              <a:rPr dirty="0" sz="70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measured</a:t>
            </a:r>
            <a:r>
              <a:rPr dirty="0" sz="70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throughout</a:t>
            </a:r>
            <a:r>
              <a:rPr dirty="0" sz="7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Reindeer</a:t>
            </a:r>
            <a:r>
              <a:rPr dirty="0" sz="70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Hills</a:t>
            </a:r>
            <a:r>
              <a:rPr dirty="0" sz="700" spc="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(sites</a:t>
            </a:r>
            <a:r>
              <a:rPr dirty="0" sz="70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23GC04-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23GC08).</a:t>
            </a:r>
            <a:endParaRPr sz="700">
              <a:latin typeface="Arial"/>
              <a:cs typeface="Arial"/>
            </a:endParaRPr>
          </a:p>
        </p:txBody>
      </p:sp>
      <p:sp>
        <p:nvSpPr>
          <p:cNvPr id="367" name="object 367" descr=""/>
          <p:cNvSpPr txBox="1"/>
          <p:nvPr/>
        </p:nvSpPr>
        <p:spPr>
          <a:xfrm>
            <a:off x="6198461" y="7991706"/>
            <a:ext cx="3525520" cy="14859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11125" marR="295910" indent="-111760">
              <a:lnSpc>
                <a:spcPct val="102600"/>
              </a:lnSpc>
              <a:spcBef>
                <a:spcPts val="90"/>
              </a:spcBef>
              <a:buChar char="•"/>
              <a:tabLst>
                <a:tab pos="111125" algn="l"/>
              </a:tabLst>
            </a:pP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Northern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0">
                <a:solidFill>
                  <a:srgbClr val="231F20"/>
                </a:solidFill>
                <a:latin typeface="Arial"/>
                <a:cs typeface="Arial"/>
              </a:rPr>
              <a:t>RHM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85">
                <a:solidFill>
                  <a:srgbClr val="231F20"/>
                </a:solidFill>
                <a:latin typeface="Arial"/>
                <a:cs typeface="Arial"/>
              </a:rPr>
              <a:t>(23GC10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85">
                <a:solidFill>
                  <a:srgbClr val="231F20"/>
                </a:solidFill>
                <a:latin typeface="Arial"/>
                <a:cs typeface="Arial"/>
              </a:rPr>
              <a:t>23GC11)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Jurassic-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Early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Cretaceous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likely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originated</a:t>
            </a:r>
            <a:endParaRPr sz="1250">
              <a:latin typeface="Arial"/>
              <a:cs typeface="Arial"/>
            </a:endParaRPr>
          </a:p>
          <a:p>
            <a:pPr marL="111125" marR="87630">
              <a:lnSpc>
                <a:spcPct val="102600"/>
              </a:lnSpc>
            </a:pP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Stikine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terrane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Mesozoic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5">
                <a:solidFill>
                  <a:srgbClr val="231F20"/>
                </a:solidFill>
                <a:latin typeface="Arial"/>
                <a:cs typeface="Arial"/>
              </a:rPr>
              <a:t>arcs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built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Wrangellia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terrane</a:t>
            </a:r>
            <a:endParaRPr sz="1250">
              <a:latin typeface="Arial"/>
              <a:cs typeface="Arial"/>
            </a:endParaRPr>
          </a:p>
          <a:p>
            <a:pPr marL="76835" marR="5080">
              <a:lnSpc>
                <a:spcPct val="104700"/>
              </a:lnSpc>
              <a:spcBef>
                <a:spcPts val="944"/>
              </a:spcBef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Figure</a:t>
            </a:r>
            <a:r>
              <a:rPr dirty="0" sz="7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dirty="0" sz="700" spc="-10" b="1">
                <a:solidFill>
                  <a:srgbClr val="231F20"/>
                </a:solidFill>
                <a:latin typeface="Arial"/>
                <a:cs typeface="Arial"/>
              </a:rPr>
              <a:t> (right):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Detrital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zircon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U-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Pb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Kernal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Density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Estimate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age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populations for the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five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samples</a:t>
            </a:r>
            <a:r>
              <a:rPr dirty="0" sz="7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collected</a:t>
            </a:r>
            <a:r>
              <a:rPr dirty="0" sz="7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throughout</a:t>
            </a:r>
            <a:r>
              <a:rPr dirty="0" sz="7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Reindeer</a:t>
            </a:r>
            <a:r>
              <a:rPr dirty="0" sz="7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Hills</a:t>
            </a:r>
            <a:r>
              <a:rPr dirty="0" sz="7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(blue).</a:t>
            </a:r>
            <a:r>
              <a:rPr dirty="0" sz="70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Samples</a:t>
            </a:r>
            <a:r>
              <a:rPr dirty="0" sz="700" spc="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23ATW01-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23GC04</a:t>
            </a:r>
            <a:endParaRPr sz="700">
              <a:latin typeface="Arial"/>
              <a:cs typeface="Arial"/>
            </a:endParaRPr>
          </a:p>
          <a:p>
            <a:pPr marL="76835" marR="127635">
              <a:lnSpc>
                <a:spcPct val="104700"/>
              </a:lnSpc>
            </a:pP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were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taken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RHM.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Samples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23GC10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23GC11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were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taken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Kahiltna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assemblage.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Possible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provenance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locations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MDAs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age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populations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noted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above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peaks.</a:t>
            </a:r>
            <a:endParaRPr sz="700">
              <a:latin typeface="Arial"/>
              <a:cs typeface="Arial"/>
            </a:endParaRPr>
          </a:p>
        </p:txBody>
      </p:sp>
      <p:sp>
        <p:nvSpPr>
          <p:cNvPr id="368" name="object 368" descr=""/>
          <p:cNvSpPr txBox="1"/>
          <p:nvPr/>
        </p:nvSpPr>
        <p:spPr>
          <a:xfrm>
            <a:off x="9994170" y="13544866"/>
            <a:ext cx="3958590" cy="4724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R="5080">
              <a:lnSpc>
                <a:spcPct val="104700"/>
              </a:lnSpc>
              <a:spcBef>
                <a:spcPts val="90"/>
              </a:spcBef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Figure</a:t>
            </a:r>
            <a:r>
              <a:rPr dirty="0" sz="7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dirty="0" sz="700" spc="-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(above):</a:t>
            </a:r>
            <a:r>
              <a:rPr dirty="0" sz="700" spc="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Map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Reindeer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Hills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south-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central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Alaska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including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geologic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units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according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7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Wilson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al.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(2015)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previously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mapped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structures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(Bier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2010;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Csejtey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al.,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1986).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Map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also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features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field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sites/sample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locales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study,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well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based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structural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observations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made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field.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Inset (red box)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represents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location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Figure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7.</a:t>
            </a:r>
            <a:endParaRPr sz="700">
              <a:latin typeface="Arial"/>
              <a:cs typeface="Arial"/>
            </a:endParaRPr>
          </a:p>
        </p:txBody>
      </p:sp>
      <p:sp>
        <p:nvSpPr>
          <p:cNvPr id="369" name="object 369" descr=""/>
          <p:cNvSpPr txBox="1"/>
          <p:nvPr/>
        </p:nvSpPr>
        <p:spPr>
          <a:xfrm>
            <a:off x="9994170" y="14314126"/>
            <a:ext cx="3973829" cy="8077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R="5080">
              <a:lnSpc>
                <a:spcPct val="104700"/>
              </a:lnSpc>
              <a:spcBef>
                <a:spcPts val="90"/>
              </a:spcBef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Figure</a:t>
            </a:r>
            <a:r>
              <a:rPr dirty="0" sz="700" spc="-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7</a:t>
            </a:r>
            <a:r>
              <a:rPr dirty="0" sz="700" spc="-10" b="1">
                <a:solidFill>
                  <a:srgbClr val="231F20"/>
                </a:solidFill>
                <a:latin typeface="Arial"/>
                <a:cs typeface="Arial"/>
              </a:rPr>
              <a:t> (left):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Map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site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23GC02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within the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RHM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showing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 lithologies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geologic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relationships,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well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the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location of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DZ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sample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22ATW01.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cross-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cutting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relationships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evidenced in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the</a:t>
            </a:r>
            <a:endParaRPr sz="700">
              <a:latin typeface="Arial"/>
              <a:cs typeface="Arial"/>
            </a:endParaRPr>
          </a:p>
          <a:p>
            <a:pPr marR="58419">
              <a:lnSpc>
                <a:spcPct val="104700"/>
              </a:lnSpc>
            </a:pP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various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lithologies at this outcrop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suggest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the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presence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 new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structures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(blue).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right-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lateral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strike-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slip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juxtaposes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limestone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unit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RHM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top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breccia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unit,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younger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than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Triassic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because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cross-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cuts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the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 Triassic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gabbro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dikes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present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 outcrop.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previously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unmapped oblique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thrust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fault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present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breccia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unit,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likely younger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than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Cretaceous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based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its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cross-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cutting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relationship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70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Ma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rhyolite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dikes.</a:t>
            </a:r>
            <a:endParaRPr sz="700">
              <a:latin typeface="Arial"/>
              <a:cs typeface="Arial"/>
            </a:endParaRPr>
          </a:p>
        </p:txBody>
      </p:sp>
      <p:sp>
        <p:nvSpPr>
          <p:cNvPr id="370" name="object 370" descr=""/>
          <p:cNvSpPr txBox="1"/>
          <p:nvPr/>
        </p:nvSpPr>
        <p:spPr>
          <a:xfrm>
            <a:off x="750631" y="10281013"/>
            <a:ext cx="2241550" cy="161353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705"/>
              </a:spcBef>
            </a:pPr>
            <a:r>
              <a:rPr dirty="0" sz="3300" spc="-10" b="1">
                <a:solidFill>
                  <a:srgbClr val="231F20"/>
                </a:solidFill>
                <a:latin typeface="Arial"/>
                <a:cs typeface="Arial"/>
              </a:rPr>
              <a:t>Methods</a:t>
            </a:r>
            <a:endParaRPr sz="3300">
              <a:latin typeface="Arial"/>
              <a:cs typeface="Arial"/>
            </a:endParaRPr>
          </a:p>
          <a:p>
            <a:pPr marL="111125" marR="5080" indent="-111760">
              <a:lnSpc>
                <a:spcPct val="102600"/>
              </a:lnSpc>
              <a:spcBef>
                <a:spcPts val="234"/>
              </a:spcBef>
              <a:buChar char="•"/>
              <a:tabLst>
                <a:tab pos="111125" algn="l"/>
              </a:tabLst>
            </a:pP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Outcrop-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scale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mapping</a:t>
            </a:r>
            <a:r>
              <a:rPr dirty="0" sz="12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structural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measurements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field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using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FieldMove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Clino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determine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orientation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of structures</a:t>
            </a:r>
            <a:r>
              <a:rPr dirty="0" sz="12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dirty="0" sz="12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RHM</a:t>
            </a:r>
            <a:endParaRPr sz="1250">
              <a:latin typeface="Arial"/>
              <a:cs typeface="Arial"/>
            </a:endParaRPr>
          </a:p>
        </p:txBody>
      </p:sp>
      <p:sp>
        <p:nvSpPr>
          <p:cNvPr id="371" name="object 371" descr=""/>
          <p:cNvSpPr txBox="1"/>
          <p:nvPr/>
        </p:nvSpPr>
        <p:spPr>
          <a:xfrm>
            <a:off x="750631" y="12064085"/>
            <a:ext cx="2266315" cy="14122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11125" marR="5080" indent="-111760">
              <a:lnSpc>
                <a:spcPct val="102600"/>
              </a:lnSpc>
              <a:spcBef>
                <a:spcPts val="90"/>
              </a:spcBef>
              <a:buChar char="•"/>
              <a:tabLst>
                <a:tab pos="111125" algn="l"/>
              </a:tabLst>
            </a:pP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Detrital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zircon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85">
                <a:solidFill>
                  <a:srgbClr val="231F20"/>
                </a:solidFill>
                <a:latin typeface="Arial"/>
                <a:cs typeface="Arial"/>
              </a:rPr>
              <a:t>U-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Pb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geochronology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25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determine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MDAs</a:t>
            </a: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(Herriott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al.,</a:t>
            </a: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2019)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provenance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rocks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within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Reindeer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Hills</a:t>
            </a:r>
            <a:endParaRPr sz="1250">
              <a:latin typeface="Arial"/>
              <a:cs typeface="Arial"/>
            </a:endParaRPr>
          </a:p>
          <a:p>
            <a:pPr marL="89535" marR="875665">
              <a:lnSpc>
                <a:spcPct val="104700"/>
              </a:lnSpc>
              <a:spcBef>
                <a:spcPts val="585"/>
              </a:spcBef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Figure</a:t>
            </a:r>
            <a:r>
              <a:rPr dirty="0" sz="7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b="1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dirty="0" sz="700" spc="-3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 b="1">
                <a:solidFill>
                  <a:srgbClr val="231F20"/>
                </a:solidFill>
                <a:latin typeface="Arial"/>
                <a:cs typeface="Arial"/>
              </a:rPr>
              <a:t>(top):</a:t>
            </a: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Field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photos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representative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of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Kahiltna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assemblage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taken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site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23GC08.</a:t>
            </a:r>
            <a:endParaRPr sz="700">
              <a:latin typeface="Arial"/>
              <a:cs typeface="Arial"/>
            </a:endParaRPr>
          </a:p>
        </p:txBody>
      </p:sp>
      <p:sp>
        <p:nvSpPr>
          <p:cNvPr id="372" name="object 372" descr=""/>
          <p:cNvSpPr txBox="1"/>
          <p:nvPr/>
        </p:nvSpPr>
        <p:spPr>
          <a:xfrm>
            <a:off x="646985" y="2675327"/>
            <a:ext cx="5169535" cy="7522845"/>
          </a:xfrm>
          <a:prstGeom prst="rect">
            <a:avLst/>
          </a:prstGeom>
          <a:ln w="4709">
            <a:solidFill>
              <a:srgbClr val="231F20"/>
            </a:solidFill>
          </a:ln>
        </p:spPr>
        <p:txBody>
          <a:bodyPr wrap="square" lIns="0" tIns="113664" rIns="0" bIns="0" rtlCol="0" vert="horz">
            <a:spAutoFit/>
          </a:bodyPr>
          <a:lstStyle/>
          <a:p>
            <a:pPr marL="198755">
              <a:lnSpc>
                <a:spcPct val="100000"/>
              </a:lnSpc>
              <a:spcBef>
                <a:spcPts val="894"/>
              </a:spcBef>
            </a:pPr>
            <a:r>
              <a:rPr dirty="0" sz="3300" spc="-10" b="1">
                <a:solidFill>
                  <a:srgbClr val="231F20"/>
                </a:solidFill>
                <a:latin typeface="Arial"/>
                <a:cs typeface="Arial"/>
              </a:rPr>
              <a:t>Motivation</a:t>
            </a:r>
            <a:endParaRPr sz="3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3300">
              <a:latin typeface="Arial"/>
              <a:cs typeface="Arial"/>
            </a:endParaRPr>
          </a:p>
          <a:p>
            <a:pPr algn="ctr" marR="1348105">
              <a:lnSpc>
                <a:spcPct val="100000"/>
              </a:lnSpc>
            </a:pPr>
            <a:r>
              <a:rPr dirty="0" sz="1000" spc="-20">
                <a:solidFill>
                  <a:srgbClr val="231F20"/>
                </a:solidFill>
                <a:latin typeface="Arial"/>
                <a:cs typeface="Arial"/>
              </a:rPr>
              <a:t>ARSZ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90"/>
              </a:spcBef>
            </a:pPr>
            <a:endParaRPr sz="1000">
              <a:latin typeface="Arial"/>
              <a:cs typeface="Arial"/>
            </a:endParaRPr>
          </a:p>
          <a:p>
            <a:pPr algn="r" marR="23495">
              <a:lnSpc>
                <a:spcPct val="100000"/>
              </a:lnSpc>
            </a:pPr>
            <a:r>
              <a:rPr dirty="0" sz="700" spc="-10" b="1">
                <a:solidFill>
                  <a:srgbClr val="231F20"/>
                </a:solidFill>
                <a:latin typeface="Arial"/>
                <a:cs typeface="Arial"/>
              </a:rPr>
              <a:t>(ARSZ)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endParaRPr sz="700">
              <a:latin typeface="Arial"/>
              <a:cs typeface="Arial"/>
            </a:endParaRPr>
          </a:p>
          <a:p>
            <a:pPr marL="121285" marR="2188210">
              <a:lnSpc>
                <a:spcPct val="104700"/>
              </a:lnSpc>
            </a:pPr>
            <a:r>
              <a:rPr dirty="0" sz="700" spc="-20" b="1">
                <a:solidFill>
                  <a:srgbClr val="231F20"/>
                </a:solidFill>
                <a:latin typeface="Arial"/>
                <a:cs typeface="Arial"/>
              </a:rPr>
              <a:t>Figure</a:t>
            </a:r>
            <a:r>
              <a:rPr dirty="0" sz="700" spc="-1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 b="1">
                <a:solidFill>
                  <a:srgbClr val="231F20"/>
                </a:solidFill>
                <a:latin typeface="Arial"/>
                <a:cs typeface="Arial"/>
              </a:rPr>
              <a:t>1:</a:t>
            </a:r>
            <a:r>
              <a:rPr dirty="0" sz="700" spc="-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Terrane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map of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south-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central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Alaska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modified from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Gilman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et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al.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(2009).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 Terranes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represented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different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colors: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Yellow-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Yukon-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Tanana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composite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terrane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50">
                <a:solidFill>
                  <a:srgbClr val="231F20"/>
                </a:solidFill>
                <a:latin typeface="Arial"/>
                <a:cs typeface="Arial"/>
              </a:rPr>
              <a:t>(YCT)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made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up of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Yukon-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Tanana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terrane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(YTT)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Stikine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terrane;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Light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blue-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Wrangellia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Composite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terrane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(WCT)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made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up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Wrangellia,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Alexander,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Peninsular</a:t>
            </a:r>
            <a:r>
              <a:rPr dirty="0" sz="7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terranes;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Dark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blue-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Kahiltna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assemblage;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Dark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grey-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accretionary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terranes</a:t>
            </a:r>
            <a:r>
              <a:rPr dirty="0" sz="7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southern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Alaska;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Dots-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basin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deposits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southern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5">
                <a:solidFill>
                  <a:srgbClr val="231F20"/>
                </a:solidFill>
                <a:latin typeface="Arial"/>
                <a:cs typeface="Arial"/>
              </a:rPr>
              <a:t>Alaska;</a:t>
            </a:r>
            <a:r>
              <a:rPr dirty="0" sz="7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Light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grey- Other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rocks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younger than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accretion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to the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65">
                <a:solidFill>
                  <a:srgbClr val="231F20"/>
                </a:solidFill>
                <a:latin typeface="Arial"/>
                <a:cs typeface="Arial"/>
              </a:rPr>
              <a:t>ARSZ;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Star-</a:t>
            </a:r>
            <a:r>
              <a:rPr dirty="0" sz="7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Reindeer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Hills</a:t>
            </a:r>
            <a:r>
              <a:rPr dirty="0" sz="7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Mélange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20">
                <a:solidFill>
                  <a:srgbClr val="231F20"/>
                </a:solidFill>
                <a:latin typeface="Arial"/>
                <a:cs typeface="Arial"/>
              </a:rPr>
              <a:t>focus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30">
                <a:solidFill>
                  <a:srgbClr val="231F20"/>
                </a:solidFill>
                <a:latin typeface="Arial"/>
                <a:cs typeface="Arial"/>
              </a:rPr>
              <a:t>area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dirty="0" sz="7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231F20"/>
                </a:solidFill>
                <a:latin typeface="Arial"/>
                <a:cs typeface="Arial"/>
              </a:rPr>
              <a:t>study.</a:t>
            </a:r>
            <a:endParaRPr sz="700">
              <a:latin typeface="Arial"/>
              <a:cs typeface="Arial"/>
            </a:endParaRPr>
          </a:p>
          <a:p>
            <a:pPr marL="206375" marR="351155" indent="-111760">
              <a:lnSpc>
                <a:spcPct val="102600"/>
              </a:lnSpc>
              <a:spcBef>
                <a:spcPts val="705"/>
              </a:spcBef>
              <a:buChar char="•"/>
              <a:tabLst>
                <a:tab pos="206375" algn="l"/>
              </a:tabLst>
            </a:pP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Alaska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Range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Suture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14">
                <a:solidFill>
                  <a:srgbClr val="231F20"/>
                </a:solidFill>
                <a:latin typeface="Arial"/>
                <a:cs typeface="Arial"/>
              </a:rPr>
              <a:t>(ARSZ)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8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product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accretion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assembly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North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American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Cordillera</a:t>
            </a:r>
            <a:endParaRPr sz="1250">
              <a:latin typeface="Arial"/>
              <a:cs typeface="Arial"/>
            </a:endParaRPr>
          </a:p>
          <a:p>
            <a:pPr marL="206375" marR="209550" indent="-111760">
              <a:lnSpc>
                <a:spcPct val="102600"/>
              </a:lnSpc>
              <a:buChar char="•"/>
              <a:tabLst>
                <a:tab pos="206375" algn="l"/>
              </a:tabLst>
            </a:pP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Reindeer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Hills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Mélange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85">
                <a:solidFill>
                  <a:srgbClr val="231F20"/>
                </a:solidFill>
                <a:latin typeface="Arial"/>
                <a:cs typeface="Arial"/>
              </a:rPr>
              <a:t>(RHM)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central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40">
                <a:solidFill>
                  <a:srgbClr val="231F20"/>
                </a:solidFill>
                <a:latin typeface="Arial"/>
                <a:cs typeface="Arial"/>
              </a:rPr>
              <a:t>ARSZ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interpreted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85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result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subduction</a:t>
            </a: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around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Ma</a:t>
            </a:r>
            <a:endParaRPr sz="1250">
              <a:latin typeface="Arial"/>
              <a:cs typeface="Arial"/>
            </a:endParaRPr>
          </a:p>
          <a:p>
            <a:pPr lvl="1" marL="653415" marR="243204" indent="-111760">
              <a:lnSpc>
                <a:spcPct val="102600"/>
              </a:lnSpc>
              <a:buChar char="•"/>
              <a:tabLst>
                <a:tab pos="653415" algn="l"/>
              </a:tabLst>
            </a:pP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Low-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grade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shear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fabrics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Cenomanian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ammonite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 fossil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(Bier </a:t>
            </a: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2010;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Csejtey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al.,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1986;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5">
                <a:solidFill>
                  <a:srgbClr val="231F20"/>
                </a:solidFill>
                <a:latin typeface="Arial"/>
                <a:cs typeface="Arial"/>
              </a:rPr>
              <a:t>Jones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al.,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1986)</a:t>
            </a:r>
            <a:endParaRPr sz="1250">
              <a:latin typeface="Arial"/>
              <a:cs typeface="Arial"/>
            </a:endParaRPr>
          </a:p>
          <a:p>
            <a:pPr marL="206375" marR="406400" indent="-111760">
              <a:lnSpc>
                <a:spcPct val="102600"/>
              </a:lnSpc>
              <a:buChar char="•"/>
              <a:tabLst>
                <a:tab pos="206375" algn="l"/>
              </a:tabLst>
            </a:pPr>
            <a:r>
              <a:rPr dirty="0" sz="1250" spc="-65">
                <a:solidFill>
                  <a:srgbClr val="231F20"/>
                </a:solidFill>
                <a:latin typeface="Arial"/>
                <a:cs typeface="Arial"/>
              </a:rPr>
              <a:t>Valdez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Creek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5">
                <a:solidFill>
                  <a:srgbClr val="231F20"/>
                </a:solidFill>
                <a:latin typeface="Arial"/>
                <a:cs typeface="Arial"/>
              </a:rPr>
              <a:t>Shear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eastern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40">
                <a:solidFill>
                  <a:srgbClr val="231F20"/>
                </a:solidFill>
                <a:latin typeface="Arial"/>
                <a:cs typeface="Arial"/>
              </a:rPr>
              <a:t>ARSZ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experienced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collision-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shortening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after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85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Ma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0">
                <a:solidFill>
                  <a:srgbClr val="231F20"/>
                </a:solidFill>
                <a:latin typeface="Arial"/>
                <a:cs typeface="Arial"/>
              </a:rPr>
              <a:t>(Waldien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et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0">
                <a:solidFill>
                  <a:srgbClr val="231F20"/>
                </a:solidFill>
                <a:latin typeface="Arial"/>
                <a:cs typeface="Arial"/>
              </a:rPr>
              <a:t>al.,</a:t>
            </a:r>
            <a:r>
              <a:rPr dirty="0" sz="1250" spc="-6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2021)</a:t>
            </a:r>
            <a:endParaRPr sz="1250">
              <a:latin typeface="Arial"/>
              <a:cs typeface="Arial"/>
            </a:endParaRPr>
          </a:p>
          <a:p>
            <a:pPr marL="206375" marR="697865" indent="-111760">
              <a:lnSpc>
                <a:spcPct val="102600"/>
              </a:lnSpc>
              <a:buChar char="•"/>
              <a:tabLst>
                <a:tab pos="206375" algn="l"/>
              </a:tabLst>
            </a:pPr>
            <a:r>
              <a:rPr dirty="0" sz="1250" spc="114" b="1">
                <a:solidFill>
                  <a:srgbClr val="231F20"/>
                </a:solidFill>
                <a:latin typeface="Arial"/>
                <a:cs typeface="Arial"/>
              </a:rPr>
              <a:t>Di</a:t>
            </a:r>
            <a:r>
              <a:rPr dirty="0" sz="1250" spc="2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0" b="1">
                <a:solidFill>
                  <a:srgbClr val="231F20"/>
                </a:solidFill>
                <a:latin typeface="Arial"/>
                <a:cs typeface="Arial"/>
              </a:rPr>
              <a:t>erence</a:t>
            </a:r>
            <a:r>
              <a:rPr dirty="0" sz="1250" spc="-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 b="1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dirty="0" sz="1250" spc="-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timing</a:t>
            </a:r>
            <a:r>
              <a:rPr dirty="0" sz="1250" spc="-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50" spc="-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ocean</a:t>
            </a:r>
            <a:r>
              <a:rPr dirty="0" sz="1250" spc="-6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45" b="1">
                <a:solidFill>
                  <a:srgbClr val="231F20"/>
                </a:solidFill>
                <a:latin typeface="Arial"/>
                <a:cs typeface="Arial"/>
              </a:rPr>
              <a:t>basin</a:t>
            </a:r>
            <a:r>
              <a:rPr dirty="0" sz="1250" spc="-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 b="1">
                <a:solidFill>
                  <a:srgbClr val="231F20"/>
                </a:solidFill>
                <a:latin typeface="Arial"/>
                <a:cs typeface="Arial"/>
              </a:rPr>
              <a:t>closure</a:t>
            </a:r>
            <a:r>
              <a:rPr dirty="0" sz="1250" spc="-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dirty="0" sz="1250" spc="-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7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75" b="1">
                <a:solidFill>
                  <a:srgbClr val="231F20"/>
                </a:solidFill>
                <a:latin typeface="Arial"/>
                <a:cs typeface="Arial"/>
              </a:rPr>
              <a:t>ARSZ </a:t>
            </a:r>
            <a:r>
              <a:rPr dirty="0" sz="1250" spc="-45" b="1">
                <a:solidFill>
                  <a:srgbClr val="231F20"/>
                </a:solidFill>
                <a:latin typeface="Arial"/>
                <a:cs typeface="Arial"/>
              </a:rPr>
              <a:t>presents</a:t>
            </a:r>
            <a:r>
              <a:rPr dirty="0" sz="1250" spc="-6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b="1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6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 b="1">
                <a:solidFill>
                  <a:srgbClr val="231F20"/>
                </a:solidFill>
                <a:latin typeface="Arial"/>
                <a:cs typeface="Arial"/>
              </a:rPr>
              <a:t>following</a:t>
            </a:r>
            <a:r>
              <a:rPr dirty="0" sz="1250" spc="-6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 b="1">
                <a:solidFill>
                  <a:srgbClr val="231F20"/>
                </a:solidFill>
                <a:latin typeface="Arial"/>
                <a:cs typeface="Arial"/>
              </a:rPr>
              <a:t>questions:</a:t>
            </a:r>
            <a:endParaRPr sz="1250">
              <a:latin typeface="Arial"/>
              <a:cs typeface="Arial"/>
            </a:endParaRPr>
          </a:p>
          <a:p>
            <a:pPr lvl="1" marL="653415" marR="257810" indent="-111760">
              <a:lnSpc>
                <a:spcPct val="102600"/>
              </a:lnSpc>
              <a:buChar char="•"/>
              <a:tabLst>
                <a:tab pos="653415" algn="l"/>
              </a:tabLst>
            </a:pPr>
            <a:r>
              <a:rPr dirty="0" sz="1250" spc="-120">
                <a:solidFill>
                  <a:srgbClr val="231F20"/>
                </a:solidFill>
                <a:latin typeface="Arial"/>
                <a:cs typeface="Arial"/>
              </a:rPr>
              <a:t>Was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there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prolonged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subduction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multiple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subduction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231F20"/>
                </a:solidFill>
                <a:latin typeface="Arial"/>
                <a:cs typeface="Arial"/>
              </a:rPr>
              <a:t>zones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throughout</a:t>
            </a:r>
            <a:r>
              <a:rPr dirty="0" sz="12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ARSZ?</a:t>
            </a:r>
            <a:endParaRPr sz="1250">
              <a:latin typeface="Arial"/>
              <a:cs typeface="Arial"/>
            </a:endParaRPr>
          </a:p>
          <a:p>
            <a:pPr lvl="1" marL="653415" marR="329565" indent="-111760">
              <a:lnSpc>
                <a:spcPct val="102600"/>
              </a:lnSpc>
              <a:buChar char="•"/>
              <a:tabLst>
                <a:tab pos="653415" algn="l"/>
              </a:tabLst>
            </a:pPr>
            <a:r>
              <a:rPr dirty="0" sz="1250" spc="-40">
                <a:solidFill>
                  <a:srgbClr val="231F20"/>
                </a:solidFill>
                <a:latin typeface="Arial"/>
                <a:cs typeface="Arial"/>
              </a:rPr>
              <a:t>When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did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subduction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0">
                <a:solidFill>
                  <a:srgbClr val="231F20"/>
                </a:solidFill>
                <a:latin typeface="Arial"/>
                <a:cs typeface="Arial"/>
              </a:rPr>
              <a:t>RHM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occur,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was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orientation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subduction?</a:t>
            </a:r>
            <a:endParaRPr sz="1250">
              <a:latin typeface="Arial"/>
              <a:cs typeface="Arial"/>
            </a:endParaRPr>
          </a:p>
          <a:p>
            <a:pPr lvl="1" marL="653415" marR="596265" indent="-111760">
              <a:lnSpc>
                <a:spcPct val="102600"/>
              </a:lnSpc>
              <a:buChar char="•"/>
              <a:tabLst>
                <a:tab pos="653415" algn="l"/>
              </a:tabLst>
            </a:pPr>
            <a:r>
              <a:rPr dirty="0" sz="1250" spc="-9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0">
                <a:solidFill>
                  <a:srgbClr val="231F20"/>
                </a:solidFill>
                <a:latin typeface="Arial"/>
                <a:cs typeface="Arial"/>
              </a:rPr>
              <a:t>RHM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35">
                <a:solidFill>
                  <a:srgbClr val="231F20"/>
                </a:solidFill>
                <a:latin typeface="Arial"/>
                <a:cs typeface="Arial"/>
              </a:rPr>
              <a:t>provenance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uniquely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identify</a:t>
            </a:r>
            <a:r>
              <a:rPr dirty="0" sz="125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55">
                <a:solidFill>
                  <a:srgbClr val="231F20"/>
                </a:solidFill>
                <a:latin typeface="Arial"/>
                <a:cs typeface="Arial"/>
              </a:rPr>
              <a:t>arc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25">
                <a:solidFill>
                  <a:srgbClr val="231F20"/>
                </a:solidFill>
                <a:latin typeface="Arial"/>
                <a:cs typeface="Arial"/>
              </a:rPr>
              <a:t>system </a:t>
            </a:r>
            <a:r>
              <a:rPr dirty="0" sz="1250" spc="-50">
                <a:solidFill>
                  <a:srgbClr val="231F20"/>
                </a:solidFill>
                <a:latin typeface="Arial"/>
                <a:cs typeface="Arial"/>
              </a:rPr>
              <a:t>associated</a:t>
            </a:r>
            <a:r>
              <a:rPr dirty="0" sz="125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dirty="0" sz="1250" spc="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1250" spc="-10">
                <a:solidFill>
                  <a:srgbClr val="231F20"/>
                </a:solidFill>
                <a:latin typeface="Arial"/>
                <a:cs typeface="Arial"/>
              </a:rPr>
              <a:t>subduction?</a:t>
            </a:r>
            <a:endParaRPr sz="1250">
              <a:latin typeface="Arial"/>
              <a:cs typeface="Arial"/>
            </a:endParaRPr>
          </a:p>
        </p:txBody>
      </p:sp>
      <p:grpSp>
        <p:nvGrpSpPr>
          <p:cNvPr id="373" name="object 373" descr=""/>
          <p:cNvGrpSpPr/>
          <p:nvPr/>
        </p:nvGrpSpPr>
        <p:grpSpPr>
          <a:xfrm>
            <a:off x="646985" y="423091"/>
            <a:ext cx="18913475" cy="3569335"/>
            <a:chOff x="646985" y="423091"/>
            <a:chExt cx="18913475" cy="3569335"/>
          </a:xfrm>
        </p:grpSpPr>
        <p:sp>
          <p:nvSpPr>
            <p:cNvPr id="374" name="object 374" descr=""/>
            <p:cNvSpPr/>
            <p:nvPr/>
          </p:nvSpPr>
          <p:spPr>
            <a:xfrm>
              <a:off x="2292109" y="3919030"/>
              <a:ext cx="214629" cy="68580"/>
            </a:xfrm>
            <a:custGeom>
              <a:avLst/>
              <a:gdLst/>
              <a:ahLst/>
              <a:cxnLst/>
              <a:rect l="l" t="t" r="r" b="b"/>
              <a:pathLst>
                <a:path w="214630" h="68579">
                  <a:moveTo>
                    <a:pt x="214071" y="0"/>
                  </a:moveTo>
                  <a:lnTo>
                    <a:pt x="0" y="68254"/>
                  </a:lnTo>
                </a:path>
              </a:pathLst>
            </a:custGeom>
            <a:ln w="930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 descr=""/>
            <p:cNvSpPr/>
            <p:nvPr/>
          </p:nvSpPr>
          <p:spPr>
            <a:xfrm>
              <a:off x="646985" y="423091"/>
              <a:ext cx="18913475" cy="2008505"/>
            </a:xfrm>
            <a:custGeom>
              <a:avLst/>
              <a:gdLst/>
              <a:ahLst/>
              <a:cxnLst/>
              <a:rect l="l" t="t" r="r" b="b"/>
              <a:pathLst>
                <a:path w="18913475" h="2008505">
                  <a:moveTo>
                    <a:pt x="18912913" y="0"/>
                  </a:moveTo>
                  <a:lnTo>
                    <a:pt x="0" y="0"/>
                  </a:lnTo>
                  <a:lnTo>
                    <a:pt x="0" y="2008107"/>
                  </a:lnTo>
                  <a:lnTo>
                    <a:pt x="18912913" y="2008107"/>
                  </a:lnTo>
                  <a:lnTo>
                    <a:pt x="18912913" y="0"/>
                  </a:lnTo>
                  <a:close/>
                </a:path>
              </a:pathLst>
            </a:custGeom>
            <a:solidFill>
              <a:srgbClr val="5BA7DC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6" name="object 376" descr=""/>
          <p:cNvSpPr txBox="1"/>
          <p:nvPr/>
        </p:nvSpPr>
        <p:spPr>
          <a:xfrm>
            <a:off x="646985" y="423091"/>
            <a:ext cx="18913475" cy="2008505"/>
          </a:xfrm>
          <a:prstGeom prst="rect">
            <a:avLst/>
          </a:prstGeom>
          <a:ln w="9307">
            <a:solidFill>
              <a:srgbClr val="231F20"/>
            </a:solidFill>
          </a:ln>
        </p:spPr>
        <p:txBody>
          <a:bodyPr wrap="square" lIns="0" tIns="102235" rIns="0" bIns="0" rtlCol="0" vert="horz">
            <a:spAutoFit/>
          </a:bodyPr>
          <a:lstStyle/>
          <a:p>
            <a:pPr marL="6428105" marR="2757170" indent="-4163060">
              <a:lnSpc>
                <a:spcPct val="100400"/>
              </a:lnSpc>
              <a:spcBef>
                <a:spcPts val="805"/>
              </a:spcBef>
            </a:pPr>
            <a:r>
              <a:rPr dirty="0" sz="3650" spc="-110" b="1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dirty="0" sz="3650" spc="-24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650" spc="-60" b="1">
                <a:solidFill>
                  <a:srgbClr val="231F20"/>
                </a:solidFill>
                <a:latin typeface="Arial"/>
                <a:cs typeface="Arial"/>
              </a:rPr>
              <a:t>Interpretations</a:t>
            </a:r>
            <a:r>
              <a:rPr dirty="0" sz="3650" spc="-2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650" spc="-120" b="1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dirty="0" sz="3650" spc="-2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650" spc="-25" b="1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dirty="0" sz="3650" spc="-2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650" spc="-125" b="1">
                <a:solidFill>
                  <a:srgbClr val="231F20"/>
                </a:solidFill>
                <a:latin typeface="Arial"/>
                <a:cs typeface="Arial"/>
              </a:rPr>
              <a:t>Reindeer</a:t>
            </a:r>
            <a:r>
              <a:rPr dirty="0" sz="3650" spc="-2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650" spc="-125" b="1">
                <a:solidFill>
                  <a:srgbClr val="231F20"/>
                </a:solidFill>
                <a:latin typeface="Arial"/>
                <a:cs typeface="Arial"/>
              </a:rPr>
              <a:t>Hills</a:t>
            </a:r>
            <a:r>
              <a:rPr dirty="0" sz="3650" spc="-2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650" spc="-65" b="1">
                <a:solidFill>
                  <a:srgbClr val="231F20"/>
                </a:solidFill>
                <a:latin typeface="Arial"/>
                <a:cs typeface="Arial"/>
              </a:rPr>
              <a:t>Mélange</a:t>
            </a:r>
            <a:r>
              <a:rPr dirty="0" sz="3650" spc="-2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650" spc="-185" b="1">
                <a:solidFill>
                  <a:srgbClr val="231F20"/>
                </a:solidFill>
                <a:latin typeface="Arial"/>
                <a:cs typeface="Arial"/>
              </a:rPr>
              <a:t>Using</a:t>
            </a:r>
            <a:r>
              <a:rPr dirty="0" sz="3650" spc="-235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650" spc="-60" b="1">
                <a:solidFill>
                  <a:srgbClr val="231F20"/>
                </a:solidFill>
                <a:latin typeface="Arial"/>
                <a:cs typeface="Arial"/>
              </a:rPr>
              <a:t>Structural </a:t>
            </a:r>
            <a:r>
              <a:rPr dirty="0" sz="3650" spc="-95" b="1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dirty="0" sz="3650" spc="-2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650" spc="-140" b="1">
                <a:solidFill>
                  <a:srgbClr val="231F20"/>
                </a:solidFill>
                <a:latin typeface="Arial"/>
                <a:cs typeface="Arial"/>
              </a:rPr>
              <a:t>Geochronological</a:t>
            </a:r>
            <a:r>
              <a:rPr dirty="0" sz="3650" spc="-210" b="1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3650" spc="-20" b="1">
                <a:solidFill>
                  <a:srgbClr val="231F20"/>
                </a:solidFill>
                <a:latin typeface="Arial"/>
                <a:cs typeface="Arial"/>
              </a:rPr>
              <a:t>Data</a:t>
            </a:r>
            <a:endParaRPr sz="3650">
              <a:latin typeface="Arial"/>
              <a:cs typeface="Arial"/>
            </a:endParaRPr>
          </a:p>
          <a:p>
            <a:pPr algn="ctr" marL="79375">
              <a:lnSpc>
                <a:spcPct val="100000"/>
              </a:lnSpc>
              <a:spcBef>
                <a:spcPts val="465"/>
              </a:spcBef>
            </a:pPr>
            <a:r>
              <a:rPr dirty="0" sz="1650">
                <a:solidFill>
                  <a:srgbClr val="231F20"/>
                </a:solidFill>
                <a:latin typeface="Helvetica"/>
                <a:cs typeface="Helvetica"/>
              </a:rPr>
              <a:t>Gillian</a:t>
            </a:r>
            <a:r>
              <a:rPr dirty="0" sz="1650" spc="-35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650">
                <a:solidFill>
                  <a:srgbClr val="231F20"/>
                </a:solidFill>
                <a:latin typeface="Helvetica"/>
                <a:cs typeface="Helvetica"/>
              </a:rPr>
              <a:t>M.</a:t>
            </a:r>
            <a:r>
              <a:rPr dirty="0" sz="1650" spc="-25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650">
                <a:solidFill>
                  <a:srgbClr val="231F20"/>
                </a:solidFill>
                <a:latin typeface="Helvetica"/>
                <a:cs typeface="Helvetica"/>
              </a:rPr>
              <a:t>Clark</a:t>
            </a:r>
            <a:r>
              <a:rPr dirty="0" baseline="32163" sz="1425">
                <a:solidFill>
                  <a:srgbClr val="231F20"/>
                </a:solidFill>
                <a:latin typeface="Helvetica"/>
                <a:cs typeface="Helvetica"/>
              </a:rPr>
              <a:t>1</a:t>
            </a:r>
            <a:r>
              <a:rPr dirty="0" baseline="32163" sz="1425" spc="247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650">
                <a:solidFill>
                  <a:srgbClr val="231F20"/>
                </a:solidFill>
                <a:latin typeface="Helvetica"/>
                <a:cs typeface="Helvetica"/>
              </a:rPr>
              <a:t>and</a:t>
            </a:r>
            <a:r>
              <a:rPr dirty="0" sz="1650" spc="-55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650">
                <a:solidFill>
                  <a:srgbClr val="231F20"/>
                </a:solidFill>
                <a:latin typeface="Helvetica"/>
                <a:cs typeface="Helvetica"/>
              </a:rPr>
              <a:t>Trevor</a:t>
            </a:r>
            <a:r>
              <a:rPr dirty="0" sz="1650" spc="-25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650" spc="-10">
                <a:solidFill>
                  <a:srgbClr val="231F20"/>
                </a:solidFill>
                <a:latin typeface="Helvetica"/>
                <a:cs typeface="Helvetica"/>
              </a:rPr>
              <a:t>Waldien</a:t>
            </a:r>
            <a:r>
              <a:rPr dirty="0" baseline="32163" sz="1425" spc="-15">
                <a:solidFill>
                  <a:srgbClr val="231F20"/>
                </a:solidFill>
                <a:latin typeface="Helvetica"/>
                <a:cs typeface="Helvetica"/>
              </a:rPr>
              <a:t>1</a:t>
            </a:r>
            <a:endParaRPr baseline="32163" sz="1425">
              <a:latin typeface="Helvetica"/>
              <a:cs typeface="Helvetica"/>
            </a:endParaRPr>
          </a:p>
          <a:p>
            <a:pPr algn="ctr" marR="210185">
              <a:lnSpc>
                <a:spcPct val="100000"/>
              </a:lnSpc>
              <a:spcBef>
                <a:spcPts val="990"/>
              </a:spcBef>
            </a:pPr>
            <a:r>
              <a:rPr dirty="0" baseline="32679" sz="1275">
                <a:solidFill>
                  <a:srgbClr val="231F20"/>
                </a:solidFill>
                <a:latin typeface="Helvetica"/>
                <a:cs typeface="Helvetica"/>
              </a:rPr>
              <a:t>1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Department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of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Geology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and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Geological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Engineering,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South</a:t>
            </a:r>
            <a:r>
              <a:rPr dirty="0" sz="1450" spc="-15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Dakota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School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of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Mines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and</a:t>
            </a:r>
            <a:r>
              <a:rPr dirty="0" sz="1450" spc="-45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Technology,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Rapid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>
                <a:solidFill>
                  <a:srgbClr val="231F20"/>
                </a:solidFill>
                <a:latin typeface="Helvetica"/>
                <a:cs typeface="Helvetica"/>
              </a:rPr>
              <a:t>City,</a:t>
            </a:r>
            <a:r>
              <a:rPr dirty="0" sz="1450" spc="-2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dirty="0" sz="1450" spc="-25">
                <a:solidFill>
                  <a:srgbClr val="231F20"/>
                </a:solidFill>
                <a:latin typeface="Helvetica"/>
                <a:cs typeface="Helvetica"/>
              </a:rPr>
              <a:t>SD</a:t>
            </a:r>
            <a:endParaRPr sz="1450">
              <a:latin typeface="Helvetica"/>
              <a:cs typeface="Helvetica"/>
            </a:endParaRPr>
          </a:p>
        </p:txBody>
      </p:sp>
      <p:grpSp>
        <p:nvGrpSpPr>
          <p:cNvPr id="377" name="object 377" descr=""/>
          <p:cNvGrpSpPr/>
          <p:nvPr/>
        </p:nvGrpSpPr>
        <p:grpSpPr>
          <a:xfrm>
            <a:off x="857604" y="578306"/>
            <a:ext cx="18437225" cy="1706880"/>
            <a:chOff x="857604" y="578306"/>
            <a:chExt cx="18437225" cy="1706880"/>
          </a:xfrm>
        </p:grpSpPr>
        <p:pic>
          <p:nvPicPr>
            <p:cNvPr id="378" name="object 37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282198" y="1484530"/>
              <a:ext cx="127009" cy="184988"/>
            </a:xfrm>
            <a:prstGeom prst="rect">
              <a:avLst/>
            </a:prstGeom>
          </p:spPr>
        </p:pic>
        <p:pic>
          <p:nvPicPr>
            <p:cNvPr id="379" name="object 379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463509" y="1484528"/>
              <a:ext cx="128839" cy="184988"/>
            </a:xfrm>
            <a:prstGeom prst="rect">
              <a:avLst/>
            </a:prstGeom>
          </p:spPr>
        </p:pic>
        <p:pic>
          <p:nvPicPr>
            <p:cNvPr id="380" name="object 38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650336" y="1486370"/>
              <a:ext cx="128839" cy="183145"/>
            </a:xfrm>
            <a:prstGeom prst="rect">
              <a:avLst/>
            </a:prstGeom>
          </p:spPr>
        </p:pic>
        <p:pic>
          <p:nvPicPr>
            <p:cNvPr id="381" name="object 38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830719" y="1486373"/>
              <a:ext cx="124242" cy="180384"/>
            </a:xfrm>
            <a:prstGeom prst="rect">
              <a:avLst/>
            </a:prstGeom>
          </p:spPr>
        </p:pic>
        <p:pic>
          <p:nvPicPr>
            <p:cNvPr id="382" name="object 382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007425" y="1486371"/>
              <a:ext cx="128846" cy="181309"/>
            </a:xfrm>
            <a:prstGeom prst="rect">
              <a:avLst/>
            </a:prstGeom>
          </p:spPr>
        </p:pic>
        <p:pic>
          <p:nvPicPr>
            <p:cNvPr id="383" name="object 383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287720" y="1751427"/>
              <a:ext cx="128846" cy="181309"/>
            </a:xfrm>
            <a:prstGeom prst="rect">
              <a:avLst/>
            </a:prstGeom>
          </p:spPr>
        </p:pic>
        <p:pic>
          <p:nvPicPr>
            <p:cNvPr id="384" name="object 384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461666" y="1752351"/>
              <a:ext cx="140809" cy="180384"/>
            </a:xfrm>
            <a:prstGeom prst="rect">
              <a:avLst/>
            </a:prstGeom>
          </p:spPr>
        </p:pic>
        <p:pic>
          <p:nvPicPr>
            <p:cNvPr id="385" name="object 385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653096" y="1752347"/>
              <a:ext cx="135286" cy="180384"/>
            </a:xfrm>
            <a:prstGeom prst="rect">
              <a:avLst/>
            </a:prstGeom>
          </p:spPr>
        </p:pic>
        <p:pic>
          <p:nvPicPr>
            <p:cNvPr id="386" name="object 386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828876" y="1750510"/>
              <a:ext cx="128846" cy="184982"/>
            </a:xfrm>
            <a:prstGeom prst="rect">
              <a:avLst/>
            </a:prstGeom>
          </p:spPr>
        </p:pic>
        <p:pic>
          <p:nvPicPr>
            <p:cNvPr id="387" name="object 38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007423" y="1752349"/>
              <a:ext cx="124242" cy="180384"/>
            </a:xfrm>
            <a:prstGeom prst="rect">
              <a:avLst/>
            </a:prstGeom>
          </p:spPr>
        </p:pic>
        <p:pic>
          <p:nvPicPr>
            <p:cNvPr id="388" name="object 38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153755" y="1752351"/>
              <a:ext cx="140809" cy="180384"/>
            </a:xfrm>
            <a:prstGeom prst="rect">
              <a:avLst/>
            </a:prstGeom>
          </p:spPr>
        </p:pic>
        <p:pic>
          <p:nvPicPr>
            <p:cNvPr id="389" name="object 38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287724" y="2017404"/>
              <a:ext cx="161974" cy="180384"/>
            </a:xfrm>
            <a:prstGeom prst="rect">
              <a:avLst/>
            </a:prstGeom>
          </p:spPr>
        </p:pic>
        <p:sp>
          <p:nvSpPr>
            <p:cNvPr id="390" name="object 390" descr=""/>
            <p:cNvSpPr/>
            <p:nvPr/>
          </p:nvSpPr>
          <p:spPr>
            <a:xfrm>
              <a:off x="18508599" y="2017404"/>
              <a:ext cx="36195" cy="181610"/>
            </a:xfrm>
            <a:custGeom>
              <a:avLst/>
              <a:gdLst/>
              <a:ahLst/>
              <a:cxnLst/>
              <a:rect l="l" t="t" r="r" b="b"/>
              <a:pathLst>
                <a:path w="36194" h="181610">
                  <a:moveTo>
                    <a:pt x="34052" y="0"/>
                  </a:moveTo>
                  <a:lnTo>
                    <a:pt x="1842" y="0"/>
                  </a:lnTo>
                  <a:lnTo>
                    <a:pt x="0" y="2761"/>
                  </a:lnTo>
                  <a:lnTo>
                    <a:pt x="0" y="179466"/>
                  </a:lnTo>
                  <a:lnTo>
                    <a:pt x="1842" y="181309"/>
                  </a:lnTo>
                  <a:lnTo>
                    <a:pt x="34052" y="181309"/>
                  </a:lnTo>
                  <a:lnTo>
                    <a:pt x="35895" y="178547"/>
                  </a:lnTo>
                  <a:lnTo>
                    <a:pt x="35895" y="173943"/>
                  </a:lnTo>
                  <a:lnTo>
                    <a:pt x="35895" y="1842"/>
                  </a:lnTo>
                  <a:lnTo>
                    <a:pt x="34052" y="0"/>
                  </a:lnTo>
                  <a:close/>
                </a:path>
              </a:pathLst>
            </a:custGeom>
            <a:solidFill>
              <a:srgbClr val="18285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1" name="object 39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603394" y="2017404"/>
              <a:ext cx="130689" cy="180384"/>
            </a:xfrm>
            <a:prstGeom prst="rect">
              <a:avLst/>
            </a:prstGeom>
          </p:spPr>
        </p:pic>
        <p:pic>
          <p:nvPicPr>
            <p:cNvPr id="392" name="object 392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793906" y="2017407"/>
              <a:ext cx="106756" cy="181302"/>
            </a:xfrm>
            <a:prstGeom prst="rect">
              <a:avLst/>
            </a:prstGeom>
          </p:spPr>
        </p:pic>
        <p:pic>
          <p:nvPicPr>
            <p:cNvPr id="393" name="object 393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8952200" y="2015563"/>
              <a:ext cx="127009" cy="184988"/>
            </a:xfrm>
            <a:prstGeom prst="rect">
              <a:avLst/>
            </a:prstGeom>
          </p:spPr>
        </p:pic>
        <p:sp>
          <p:nvSpPr>
            <p:cNvPr id="394" name="object 394" descr=""/>
            <p:cNvSpPr/>
            <p:nvPr/>
          </p:nvSpPr>
          <p:spPr>
            <a:xfrm>
              <a:off x="18286802" y="799805"/>
              <a:ext cx="720090" cy="499745"/>
            </a:xfrm>
            <a:custGeom>
              <a:avLst/>
              <a:gdLst/>
              <a:ahLst/>
              <a:cxnLst/>
              <a:rect l="l" t="t" r="r" b="b"/>
              <a:pathLst>
                <a:path w="720090" h="499744">
                  <a:moveTo>
                    <a:pt x="659879" y="0"/>
                  </a:moveTo>
                  <a:lnTo>
                    <a:pt x="563243" y="0"/>
                  </a:lnTo>
                  <a:lnTo>
                    <a:pt x="439001" y="125166"/>
                  </a:lnTo>
                  <a:lnTo>
                    <a:pt x="439001" y="59822"/>
                  </a:lnTo>
                  <a:lnTo>
                    <a:pt x="434298" y="36883"/>
                  </a:lnTo>
                  <a:lnTo>
                    <a:pt x="421398" y="17829"/>
                  </a:lnTo>
                  <a:lnTo>
                    <a:pt x="402112" y="4816"/>
                  </a:lnTo>
                  <a:lnTo>
                    <a:pt x="378254" y="0"/>
                  </a:lnTo>
                  <a:lnTo>
                    <a:pt x="311992" y="0"/>
                  </a:lnTo>
                  <a:lnTo>
                    <a:pt x="186825" y="125166"/>
                  </a:lnTo>
                  <a:lnTo>
                    <a:pt x="186825" y="0"/>
                  </a:lnTo>
                  <a:lnTo>
                    <a:pt x="124242" y="0"/>
                  </a:lnTo>
                  <a:lnTo>
                    <a:pt x="0" y="125166"/>
                  </a:lnTo>
                  <a:lnTo>
                    <a:pt x="0" y="499742"/>
                  </a:lnTo>
                  <a:lnTo>
                    <a:pt x="77307" y="499742"/>
                  </a:lnTo>
                  <a:lnTo>
                    <a:pt x="174862" y="419673"/>
                  </a:lnTo>
                  <a:lnTo>
                    <a:pt x="186825" y="389299"/>
                  </a:lnTo>
                  <a:lnTo>
                    <a:pt x="186825" y="187749"/>
                  </a:lnTo>
                  <a:lnTo>
                    <a:pt x="249408" y="125166"/>
                  </a:lnTo>
                  <a:lnTo>
                    <a:pt x="278172" y="158525"/>
                  </a:lnTo>
                  <a:lnTo>
                    <a:pt x="281624" y="174862"/>
                  </a:lnTo>
                  <a:lnTo>
                    <a:pt x="281624" y="499742"/>
                  </a:lnTo>
                  <a:lnTo>
                    <a:pt x="329477" y="499742"/>
                  </a:lnTo>
                  <a:lnTo>
                    <a:pt x="426113" y="419673"/>
                  </a:lnTo>
                  <a:lnTo>
                    <a:pt x="438077" y="391142"/>
                  </a:lnTo>
                  <a:lnTo>
                    <a:pt x="438077" y="186825"/>
                  </a:lnTo>
                  <a:lnTo>
                    <a:pt x="500660" y="124242"/>
                  </a:lnTo>
                  <a:lnTo>
                    <a:pt x="529189" y="157145"/>
                  </a:lnTo>
                  <a:lnTo>
                    <a:pt x="532870" y="174862"/>
                  </a:lnTo>
                  <a:lnTo>
                    <a:pt x="532870" y="499742"/>
                  </a:lnTo>
                  <a:lnTo>
                    <a:pt x="609259" y="499742"/>
                  </a:lnTo>
                  <a:lnTo>
                    <a:pt x="709575" y="416911"/>
                  </a:lnTo>
                  <a:lnTo>
                    <a:pt x="719701" y="388381"/>
                  </a:lnTo>
                  <a:lnTo>
                    <a:pt x="719701" y="61664"/>
                  </a:lnTo>
                  <a:lnTo>
                    <a:pt x="714626" y="36498"/>
                  </a:lnTo>
                  <a:lnTo>
                    <a:pt x="701180" y="17027"/>
                  </a:lnTo>
                  <a:lnTo>
                    <a:pt x="682040" y="4458"/>
                  </a:lnTo>
                  <a:lnTo>
                    <a:pt x="659879" y="0"/>
                  </a:lnTo>
                  <a:close/>
                </a:path>
              </a:pathLst>
            </a:custGeom>
            <a:solidFill>
              <a:srgbClr val="18285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 descr=""/>
            <p:cNvSpPr/>
            <p:nvPr/>
          </p:nvSpPr>
          <p:spPr>
            <a:xfrm>
              <a:off x="19091173" y="2012803"/>
              <a:ext cx="32384" cy="31750"/>
            </a:xfrm>
            <a:custGeom>
              <a:avLst/>
              <a:gdLst/>
              <a:ahLst/>
              <a:cxnLst/>
              <a:rect l="l" t="t" r="r" b="b"/>
              <a:pathLst>
                <a:path w="32384" h="31750">
                  <a:moveTo>
                    <a:pt x="18403" y="0"/>
                  </a:moveTo>
                  <a:lnTo>
                    <a:pt x="10126" y="0"/>
                  </a:lnTo>
                  <a:lnTo>
                    <a:pt x="7365" y="1842"/>
                  </a:lnTo>
                  <a:lnTo>
                    <a:pt x="5522" y="2761"/>
                  </a:lnTo>
                  <a:lnTo>
                    <a:pt x="3679" y="4597"/>
                  </a:lnTo>
                  <a:lnTo>
                    <a:pt x="1842" y="7359"/>
                  </a:lnTo>
                  <a:lnTo>
                    <a:pt x="0" y="12881"/>
                  </a:lnTo>
                  <a:lnTo>
                    <a:pt x="0" y="18403"/>
                  </a:lnTo>
                  <a:lnTo>
                    <a:pt x="1842" y="23926"/>
                  </a:lnTo>
                  <a:lnTo>
                    <a:pt x="2761" y="25769"/>
                  </a:lnTo>
                  <a:lnTo>
                    <a:pt x="4604" y="28530"/>
                  </a:lnTo>
                  <a:lnTo>
                    <a:pt x="12887" y="31291"/>
                  </a:lnTo>
                  <a:lnTo>
                    <a:pt x="18403" y="31291"/>
                  </a:lnTo>
                  <a:lnTo>
                    <a:pt x="22089" y="30367"/>
                  </a:lnTo>
                  <a:lnTo>
                    <a:pt x="14724" y="30367"/>
                  </a:lnTo>
                  <a:lnTo>
                    <a:pt x="11963" y="29448"/>
                  </a:lnTo>
                  <a:lnTo>
                    <a:pt x="3679" y="20246"/>
                  </a:lnTo>
                  <a:lnTo>
                    <a:pt x="2761" y="18403"/>
                  </a:lnTo>
                  <a:lnTo>
                    <a:pt x="2761" y="11044"/>
                  </a:lnTo>
                  <a:lnTo>
                    <a:pt x="6440" y="5522"/>
                  </a:lnTo>
                  <a:lnTo>
                    <a:pt x="8283" y="3679"/>
                  </a:lnTo>
                  <a:lnTo>
                    <a:pt x="10126" y="2761"/>
                  </a:lnTo>
                  <a:lnTo>
                    <a:pt x="12887" y="1842"/>
                  </a:lnTo>
                  <a:lnTo>
                    <a:pt x="14724" y="918"/>
                  </a:lnTo>
                  <a:lnTo>
                    <a:pt x="21158" y="918"/>
                  </a:lnTo>
                  <a:lnTo>
                    <a:pt x="18403" y="0"/>
                  </a:lnTo>
                  <a:close/>
                </a:path>
                <a:path w="32384" h="31750">
                  <a:moveTo>
                    <a:pt x="26687" y="27612"/>
                  </a:moveTo>
                  <a:lnTo>
                    <a:pt x="24850" y="28530"/>
                  </a:lnTo>
                  <a:lnTo>
                    <a:pt x="22089" y="29448"/>
                  </a:lnTo>
                  <a:lnTo>
                    <a:pt x="20246" y="30367"/>
                  </a:lnTo>
                  <a:lnTo>
                    <a:pt x="22089" y="30367"/>
                  </a:lnTo>
                  <a:lnTo>
                    <a:pt x="25769" y="28530"/>
                  </a:lnTo>
                  <a:lnTo>
                    <a:pt x="26687" y="27612"/>
                  </a:lnTo>
                  <a:close/>
                </a:path>
                <a:path w="32384" h="31750">
                  <a:moveTo>
                    <a:pt x="28533" y="5522"/>
                  </a:moveTo>
                  <a:lnTo>
                    <a:pt x="30373" y="9201"/>
                  </a:lnTo>
                  <a:lnTo>
                    <a:pt x="31291" y="12881"/>
                  </a:lnTo>
                  <a:lnTo>
                    <a:pt x="31291" y="18403"/>
                  </a:lnTo>
                  <a:lnTo>
                    <a:pt x="29448" y="23926"/>
                  </a:lnTo>
                  <a:lnTo>
                    <a:pt x="27612" y="26687"/>
                  </a:lnTo>
                  <a:lnTo>
                    <a:pt x="28530" y="25769"/>
                  </a:lnTo>
                  <a:lnTo>
                    <a:pt x="32209" y="20246"/>
                  </a:lnTo>
                  <a:lnTo>
                    <a:pt x="32209" y="12881"/>
                  </a:lnTo>
                  <a:lnTo>
                    <a:pt x="31291" y="11044"/>
                  </a:lnTo>
                  <a:lnTo>
                    <a:pt x="30373" y="8283"/>
                  </a:lnTo>
                  <a:lnTo>
                    <a:pt x="29448" y="6440"/>
                  </a:lnTo>
                  <a:lnTo>
                    <a:pt x="28533" y="5522"/>
                  </a:lnTo>
                  <a:close/>
                </a:path>
                <a:path w="32384" h="31750">
                  <a:moveTo>
                    <a:pt x="18403" y="5522"/>
                  </a:moveTo>
                  <a:lnTo>
                    <a:pt x="10126" y="5522"/>
                  </a:lnTo>
                  <a:lnTo>
                    <a:pt x="10126" y="24850"/>
                  </a:lnTo>
                  <a:lnTo>
                    <a:pt x="13806" y="24850"/>
                  </a:lnTo>
                  <a:lnTo>
                    <a:pt x="13806" y="17485"/>
                  </a:lnTo>
                  <a:lnTo>
                    <a:pt x="19940" y="17485"/>
                  </a:lnTo>
                  <a:lnTo>
                    <a:pt x="19328" y="16567"/>
                  </a:lnTo>
                  <a:lnTo>
                    <a:pt x="20246" y="16567"/>
                  </a:lnTo>
                  <a:lnTo>
                    <a:pt x="22089" y="14724"/>
                  </a:lnTo>
                  <a:lnTo>
                    <a:pt x="14724" y="14724"/>
                  </a:lnTo>
                  <a:lnTo>
                    <a:pt x="14724" y="8283"/>
                  </a:lnTo>
                  <a:lnTo>
                    <a:pt x="23008" y="8283"/>
                  </a:lnTo>
                  <a:lnTo>
                    <a:pt x="19328" y="6440"/>
                  </a:lnTo>
                  <a:lnTo>
                    <a:pt x="18403" y="5522"/>
                  </a:lnTo>
                  <a:close/>
                </a:path>
                <a:path w="32384" h="31750">
                  <a:moveTo>
                    <a:pt x="19940" y="17485"/>
                  </a:moveTo>
                  <a:lnTo>
                    <a:pt x="16567" y="17485"/>
                  </a:lnTo>
                  <a:lnTo>
                    <a:pt x="21171" y="24850"/>
                  </a:lnTo>
                  <a:lnTo>
                    <a:pt x="24850" y="24850"/>
                  </a:lnTo>
                  <a:lnTo>
                    <a:pt x="19940" y="17485"/>
                  </a:lnTo>
                  <a:close/>
                </a:path>
                <a:path w="32384" h="31750">
                  <a:moveTo>
                    <a:pt x="23008" y="8283"/>
                  </a:moveTo>
                  <a:lnTo>
                    <a:pt x="18403" y="8283"/>
                  </a:lnTo>
                  <a:lnTo>
                    <a:pt x="20246" y="10126"/>
                  </a:lnTo>
                  <a:lnTo>
                    <a:pt x="20246" y="12881"/>
                  </a:lnTo>
                  <a:lnTo>
                    <a:pt x="18403" y="14724"/>
                  </a:lnTo>
                  <a:lnTo>
                    <a:pt x="22089" y="14724"/>
                  </a:lnTo>
                  <a:lnTo>
                    <a:pt x="23008" y="13806"/>
                  </a:lnTo>
                  <a:lnTo>
                    <a:pt x="23008" y="8283"/>
                  </a:lnTo>
                  <a:close/>
                </a:path>
                <a:path w="32384" h="31750">
                  <a:moveTo>
                    <a:pt x="21158" y="918"/>
                  </a:moveTo>
                  <a:lnTo>
                    <a:pt x="20246" y="918"/>
                  </a:lnTo>
                  <a:lnTo>
                    <a:pt x="23008" y="1842"/>
                  </a:lnTo>
                  <a:lnTo>
                    <a:pt x="24850" y="2761"/>
                  </a:lnTo>
                  <a:lnTo>
                    <a:pt x="27612" y="4597"/>
                  </a:lnTo>
                  <a:lnTo>
                    <a:pt x="28533" y="5522"/>
                  </a:lnTo>
                  <a:lnTo>
                    <a:pt x="26687" y="2761"/>
                  </a:lnTo>
                  <a:lnTo>
                    <a:pt x="21158" y="918"/>
                  </a:lnTo>
                  <a:close/>
                </a:path>
              </a:pathLst>
            </a:custGeom>
            <a:solidFill>
              <a:srgbClr val="8093A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6" name="object 396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713762" y="868089"/>
              <a:ext cx="1416952" cy="1416952"/>
            </a:xfrm>
            <a:prstGeom prst="rect">
              <a:avLst/>
            </a:prstGeom>
          </p:spPr>
        </p:pic>
        <p:pic>
          <p:nvPicPr>
            <p:cNvPr id="397" name="object 397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57604" y="1328531"/>
              <a:ext cx="290272" cy="169776"/>
            </a:xfrm>
            <a:prstGeom prst="rect">
              <a:avLst/>
            </a:prstGeom>
          </p:spPr>
        </p:pic>
        <p:pic>
          <p:nvPicPr>
            <p:cNvPr id="398" name="object 398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74621" y="1327740"/>
              <a:ext cx="107004" cy="171095"/>
            </a:xfrm>
            <a:prstGeom prst="rect">
              <a:avLst/>
            </a:prstGeom>
          </p:spPr>
        </p:pic>
        <p:pic>
          <p:nvPicPr>
            <p:cNvPr id="399" name="object 399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71988" y="1578500"/>
              <a:ext cx="153616" cy="176128"/>
            </a:xfrm>
            <a:prstGeom prst="rect">
              <a:avLst/>
            </a:prstGeom>
          </p:spPr>
        </p:pic>
        <p:pic>
          <p:nvPicPr>
            <p:cNvPr id="400" name="object 400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52617" y="1578505"/>
              <a:ext cx="286562" cy="176121"/>
            </a:xfrm>
            <a:prstGeom prst="rect">
              <a:avLst/>
            </a:prstGeom>
          </p:spPr>
        </p:pic>
        <p:pic>
          <p:nvPicPr>
            <p:cNvPr id="401" name="object 401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360368" y="1578500"/>
              <a:ext cx="442029" cy="176128"/>
            </a:xfrm>
            <a:prstGeom prst="rect">
              <a:avLst/>
            </a:prstGeom>
          </p:spPr>
        </p:pic>
        <p:sp>
          <p:nvSpPr>
            <p:cNvPr id="402" name="object 402" descr=""/>
            <p:cNvSpPr/>
            <p:nvPr/>
          </p:nvSpPr>
          <p:spPr>
            <a:xfrm>
              <a:off x="1829406" y="1581679"/>
              <a:ext cx="36195" cy="170180"/>
            </a:xfrm>
            <a:custGeom>
              <a:avLst/>
              <a:gdLst/>
              <a:ahLst/>
              <a:cxnLst/>
              <a:rect l="l" t="t" r="r" b="b"/>
              <a:pathLst>
                <a:path w="36194" h="170180">
                  <a:moveTo>
                    <a:pt x="36019" y="0"/>
                  </a:moveTo>
                  <a:lnTo>
                    <a:pt x="0" y="0"/>
                  </a:lnTo>
                  <a:lnTo>
                    <a:pt x="3831" y="8905"/>
                  </a:lnTo>
                  <a:lnTo>
                    <a:pt x="5798" y="25357"/>
                  </a:lnTo>
                  <a:lnTo>
                    <a:pt x="6523" y="49456"/>
                  </a:lnTo>
                  <a:lnTo>
                    <a:pt x="6626" y="92168"/>
                  </a:lnTo>
                  <a:lnTo>
                    <a:pt x="6485" y="122579"/>
                  </a:lnTo>
                  <a:lnTo>
                    <a:pt x="5698" y="145567"/>
                  </a:lnTo>
                  <a:lnTo>
                    <a:pt x="3718" y="161258"/>
                  </a:lnTo>
                  <a:lnTo>
                    <a:pt x="0" y="169774"/>
                  </a:lnTo>
                  <a:lnTo>
                    <a:pt x="36019" y="169774"/>
                  </a:lnTo>
                  <a:lnTo>
                    <a:pt x="32308" y="161565"/>
                  </a:lnTo>
                  <a:lnTo>
                    <a:pt x="30332" y="146430"/>
                  </a:lnTo>
                  <a:lnTo>
                    <a:pt x="29546" y="124294"/>
                  </a:lnTo>
                  <a:lnTo>
                    <a:pt x="29405" y="95084"/>
                  </a:lnTo>
                  <a:lnTo>
                    <a:pt x="29546" y="45256"/>
                  </a:lnTo>
                  <a:lnTo>
                    <a:pt x="30332" y="23208"/>
                  </a:lnTo>
                  <a:lnTo>
                    <a:pt x="32308" y="8164"/>
                  </a:lnTo>
                  <a:lnTo>
                    <a:pt x="36019" y="0"/>
                  </a:lnTo>
                  <a:close/>
                </a:path>
              </a:pathLst>
            </a:custGeom>
            <a:solidFill>
              <a:srgbClr val="4F268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3" name="object 403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887945" y="1578503"/>
              <a:ext cx="411564" cy="176121"/>
            </a:xfrm>
            <a:prstGeom prst="rect">
              <a:avLst/>
            </a:prstGeom>
          </p:spPr>
        </p:pic>
        <p:pic>
          <p:nvPicPr>
            <p:cNvPr id="404" name="object 404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75327" y="1831638"/>
              <a:ext cx="439908" cy="176136"/>
            </a:xfrm>
            <a:prstGeom prst="rect">
              <a:avLst/>
            </a:prstGeom>
          </p:spPr>
        </p:pic>
        <p:sp>
          <p:nvSpPr>
            <p:cNvPr id="405" name="object 405" descr=""/>
            <p:cNvSpPr/>
            <p:nvPr/>
          </p:nvSpPr>
          <p:spPr>
            <a:xfrm>
              <a:off x="1336155" y="1834822"/>
              <a:ext cx="36195" cy="170180"/>
            </a:xfrm>
            <a:custGeom>
              <a:avLst/>
              <a:gdLst/>
              <a:ahLst/>
              <a:cxnLst/>
              <a:rect l="l" t="t" r="r" b="b"/>
              <a:pathLst>
                <a:path w="36194" h="170180">
                  <a:moveTo>
                    <a:pt x="36019" y="0"/>
                  </a:moveTo>
                  <a:lnTo>
                    <a:pt x="0" y="0"/>
                  </a:lnTo>
                  <a:lnTo>
                    <a:pt x="3827" y="8906"/>
                  </a:lnTo>
                  <a:lnTo>
                    <a:pt x="5793" y="25359"/>
                  </a:lnTo>
                  <a:lnTo>
                    <a:pt x="6517" y="49459"/>
                  </a:lnTo>
                  <a:lnTo>
                    <a:pt x="6620" y="92162"/>
                  </a:lnTo>
                  <a:lnTo>
                    <a:pt x="6479" y="122573"/>
                  </a:lnTo>
                  <a:lnTo>
                    <a:pt x="5693" y="145561"/>
                  </a:lnTo>
                  <a:lnTo>
                    <a:pt x="3715" y="161251"/>
                  </a:lnTo>
                  <a:lnTo>
                    <a:pt x="0" y="169767"/>
                  </a:lnTo>
                  <a:lnTo>
                    <a:pt x="36019" y="169767"/>
                  </a:lnTo>
                  <a:lnTo>
                    <a:pt x="32304" y="161565"/>
                  </a:lnTo>
                  <a:lnTo>
                    <a:pt x="30326" y="146430"/>
                  </a:lnTo>
                  <a:lnTo>
                    <a:pt x="29540" y="124290"/>
                  </a:lnTo>
                  <a:lnTo>
                    <a:pt x="29399" y="95072"/>
                  </a:lnTo>
                  <a:lnTo>
                    <a:pt x="29540" y="45251"/>
                  </a:lnTo>
                  <a:lnTo>
                    <a:pt x="30326" y="23208"/>
                  </a:lnTo>
                  <a:lnTo>
                    <a:pt x="32304" y="8166"/>
                  </a:lnTo>
                  <a:lnTo>
                    <a:pt x="36019" y="0"/>
                  </a:lnTo>
                  <a:close/>
                </a:path>
              </a:pathLst>
            </a:custGeom>
            <a:solidFill>
              <a:srgbClr val="4F268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6" name="object 40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00245" y="1834022"/>
              <a:ext cx="384301" cy="171095"/>
            </a:xfrm>
            <a:prstGeom prst="rect">
              <a:avLst/>
            </a:prstGeom>
          </p:spPr>
        </p:pic>
        <p:pic>
          <p:nvPicPr>
            <p:cNvPr id="407" name="object 407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71989" y="2084788"/>
              <a:ext cx="279682" cy="176121"/>
            </a:xfrm>
            <a:prstGeom prst="rect">
              <a:avLst/>
            </a:prstGeom>
          </p:spPr>
        </p:pic>
        <p:sp>
          <p:nvSpPr>
            <p:cNvPr id="408" name="object 408" descr=""/>
            <p:cNvSpPr/>
            <p:nvPr/>
          </p:nvSpPr>
          <p:spPr>
            <a:xfrm>
              <a:off x="862210" y="578306"/>
              <a:ext cx="615950" cy="445134"/>
            </a:xfrm>
            <a:custGeom>
              <a:avLst/>
              <a:gdLst/>
              <a:ahLst/>
              <a:cxnLst/>
              <a:rect l="l" t="t" r="r" b="b"/>
              <a:pathLst>
                <a:path w="615950" h="445134">
                  <a:moveTo>
                    <a:pt x="185050" y="0"/>
                  </a:moveTo>
                  <a:lnTo>
                    <a:pt x="135860" y="6608"/>
                  </a:lnTo>
                  <a:lnTo>
                    <a:pt x="91657" y="25259"/>
                  </a:lnTo>
                  <a:lnTo>
                    <a:pt x="54204" y="54190"/>
                  </a:lnTo>
                  <a:lnTo>
                    <a:pt x="25267" y="91640"/>
                  </a:lnTo>
                  <a:lnTo>
                    <a:pt x="6610" y="135847"/>
                  </a:lnTo>
                  <a:lnTo>
                    <a:pt x="0" y="185050"/>
                  </a:lnTo>
                  <a:lnTo>
                    <a:pt x="905" y="444989"/>
                  </a:lnTo>
                  <a:lnTo>
                    <a:pt x="26540" y="404813"/>
                  </a:lnTo>
                  <a:lnTo>
                    <a:pt x="55733" y="367330"/>
                  </a:lnTo>
                  <a:lnTo>
                    <a:pt x="88248" y="332780"/>
                  </a:lnTo>
                  <a:lnTo>
                    <a:pt x="123849" y="301400"/>
                  </a:lnTo>
                  <a:lnTo>
                    <a:pt x="162299" y="273431"/>
                  </a:lnTo>
                  <a:lnTo>
                    <a:pt x="203361" y="249109"/>
                  </a:lnTo>
                  <a:lnTo>
                    <a:pt x="246798" y="228675"/>
                  </a:lnTo>
                  <a:lnTo>
                    <a:pt x="292374" y="212366"/>
                  </a:lnTo>
                  <a:lnTo>
                    <a:pt x="339853" y="200421"/>
                  </a:lnTo>
                  <a:lnTo>
                    <a:pt x="388998" y="193079"/>
                  </a:lnTo>
                  <a:lnTo>
                    <a:pt x="439572" y="190579"/>
                  </a:lnTo>
                  <a:lnTo>
                    <a:pt x="485495" y="192646"/>
                  </a:lnTo>
                  <a:lnTo>
                    <a:pt x="530261" y="198721"/>
                  </a:lnTo>
                  <a:lnTo>
                    <a:pt x="573695" y="208620"/>
                  </a:lnTo>
                  <a:lnTo>
                    <a:pt x="615626" y="222156"/>
                  </a:lnTo>
                  <a:lnTo>
                    <a:pt x="615626" y="93"/>
                  </a:lnTo>
                  <a:lnTo>
                    <a:pt x="185050" y="0"/>
                  </a:lnTo>
                  <a:close/>
                </a:path>
              </a:pathLst>
            </a:custGeom>
            <a:solidFill>
              <a:srgbClr val="4F26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 descr=""/>
            <p:cNvSpPr/>
            <p:nvPr/>
          </p:nvSpPr>
          <p:spPr>
            <a:xfrm>
              <a:off x="865759" y="794266"/>
              <a:ext cx="612140" cy="400050"/>
            </a:xfrm>
            <a:custGeom>
              <a:avLst/>
              <a:gdLst/>
              <a:ahLst/>
              <a:cxnLst/>
              <a:rect l="l" t="t" r="r" b="b"/>
              <a:pathLst>
                <a:path w="612140" h="400050">
                  <a:moveTo>
                    <a:pt x="493716" y="0"/>
                  </a:moveTo>
                  <a:lnTo>
                    <a:pt x="445750" y="2249"/>
                  </a:lnTo>
                  <a:lnTo>
                    <a:pt x="399054" y="8864"/>
                  </a:lnTo>
                  <a:lnTo>
                    <a:pt x="353834" y="19639"/>
                  </a:lnTo>
                  <a:lnTo>
                    <a:pt x="310291" y="34372"/>
                  </a:lnTo>
                  <a:lnTo>
                    <a:pt x="268627" y="52860"/>
                  </a:lnTo>
                  <a:lnTo>
                    <a:pt x="229047" y="74899"/>
                  </a:lnTo>
                  <a:lnTo>
                    <a:pt x="191752" y="100285"/>
                  </a:lnTo>
                  <a:lnTo>
                    <a:pt x="156945" y="128816"/>
                  </a:lnTo>
                  <a:lnTo>
                    <a:pt x="124829" y="160288"/>
                  </a:lnTo>
                  <a:lnTo>
                    <a:pt x="95608" y="194498"/>
                  </a:lnTo>
                  <a:lnTo>
                    <a:pt x="69482" y="231243"/>
                  </a:lnTo>
                  <a:lnTo>
                    <a:pt x="46656" y="270319"/>
                  </a:lnTo>
                  <a:lnTo>
                    <a:pt x="27331" y="311522"/>
                  </a:lnTo>
                  <a:lnTo>
                    <a:pt x="11712" y="354651"/>
                  </a:lnTo>
                  <a:lnTo>
                    <a:pt x="0" y="399500"/>
                  </a:lnTo>
                  <a:lnTo>
                    <a:pt x="611791" y="399500"/>
                  </a:lnTo>
                  <a:lnTo>
                    <a:pt x="611791" y="14035"/>
                  </a:lnTo>
                  <a:lnTo>
                    <a:pt x="583076" y="8002"/>
                  </a:lnTo>
                  <a:lnTo>
                    <a:pt x="553798" y="3604"/>
                  </a:lnTo>
                  <a:lnTo>
                    <a:pt x="523999" y="913"/>
                  </a:lnTo>
                  <a:lnTo>
                    <a:pt x="493716" y="0"/>
                  </a:lnTo>
                  <a:close/>
                </a:path>
              </a:pathLst>
            </a:custGeom>
            <a:solidFill>
              <a:srgbClr val="00574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0" name="object 410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211862" y="2088268"/>
              <a:ext cx="368230" cy="173186"/>
            </a:xfrm>
            <a:prstGeom prst="rect">
              <a:avLst/>
            </a:prstGeom>
          </p:spPr>
        </p:pic>
        <p:pic>
          <p:nvPicPr>
            <p:cNvPr id="411" name="object 411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00908" y="2086417"/>
              <a:ext cx="305471" cy="171855"/>
            </a:xfrm>
            <a:prstGeom prst="rect">
              <a:avLst/>
            </a:prstGeom>
          </p:spPr>
        </p:pic>
        <p:pic>
          <p:nvPicPr>
            <p:cNvPr id="412" name="object 412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25718" y="2059799"/>
              <a:ext cx="420994" cy="2011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GC_GSACord24poster_FD</dc:title>
  <dcterms:created xsi:type="dcterms:W3CDTF">2024-06-17T16:54:36Z</dcterms:created>
  <dcterms:modified xsi:type="dcterms:W3CDTF">2024-06-17T16:54:36Z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2024-05-10T00:00:00Z</vt:filetime>
  </property>
  <property fmtid="{D5CDD505-2E9C-101B-9397-08002B2CF9AE}" pid="3" name="Creator">
    <vt:lpwstr>Adobe Illustrator 27.2 (Macintosh)</vt:lpwstr>
  </property>
  <property fmtid="{D5CDD505-2E9C-101B-9397-08002B2CF9AE}" pid="4" name="LastSaved">
    <vt:filetime>2024-06-17T00:00:00Z</vt:filetime>
  </property>
  <property fmtid="{D5CDD505-2E9C-101B-9397-08002B2CF9AE}" pid="5" name="Producer">
    <vt:lpwstr>Adobe PDF library 17.00</vt:lpwstr>
  </property>
</Properties>
</file>