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699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5"/>
    <p:restoredTop sz="83319"/>
  </p:normalViewPr>
  <p:slideViewPr>
    <p:cSldViewPr snapToGrid="0">
      <p:cViewPr varScale="1">
        <p:scale>
          <a:sx n="236" d="100"/>
          <a:sy n="236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-44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4337C-33AC-2749-819E-8B2E5457637E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2060D-657F-BC4A-815F-890E119B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15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0" dirty="0" err="1">
                <a:latin typeface="Times" charset="0"/>
              </a:rPr>
              <a:t>McD</a:t>
            </a:r>
            <a:r>
              <a:rPr lang="en-US" altLang="en-US" b="0" dirty="0">
                <a:latin typeface="Times" charset="0"/>
              </a:rPr>
              <a:t> = large middle Miocene caldera, part of Yellowstone hotspot. Site of very large Li clay deposits, probably world’s largest</a:t>
            </a:r>
          </a:p>
          <a:p>
            <a:pPr eaLnBrk="1" hangingPunct="1"/>
            <a:r>
              <a:rPr lang="en-US" altLang="en-US" b="1" dirty="0">
                <a:latin typeface="Times" charset="0"/>
              </a:rPr>
              <a:t>Review geology, describe the Li deposits, and what is and isn’t known about their origin</a:t>
            </a:r>
          </a:p>
          <a:p>
            <a:pPr eaLnBrk="1" hangingPunct="1"/>
            <a:r>
              <a:rPr lang="en-US" altLang="en-US" b="1" dirty="0">
                <a:latin typeface="Times" charset="0"/>
              </a:rPr>
              <a:t>All in post-collapse, </a:t>
            </a:r>
            <a:r>
              <a:rPr lang="en-US" altLang="en-US" b="1" dirty="0" err="1">
                <a:latin typeface="Times" charset="0"/>
              </a:rPr>
              <a:t>intracaldera</a:t>
            </a:r>
            <a:r>
              <a:rPr lang="en-US" altLang="en-US" b="1" dirty="0">
                <a:latin typeface="Times" charset="0"/>
              </a:rPr>
              <a:t> rhyolitic tuffaceous sediments. Two clay types. Lower grade Li smectite throughout caldera; higher grade Li </a:t>
            </a:r>
            <a:r>
              <a:rPr lang="en-US" altLang="en-US" b="1" dirty="0" err="1">
                <a:latin typeface="Times" charset="0"/>
              </a:rPr>
              <a:t>illite</a:t>
            </a:r>
            <a:r>
              <a:rPr lang="en-US" altLang="en-US" b="1" dirty="0">
                <a:latin typeface="Times" charset="0"/>
              </a:rPr>
              <a:t> only known in southern, Thacker Pass part AND SUPERPOSED ON SMECTITE</a:t>
            </a:r>
          </a:p>
          <a:p>
            <a:pPr eaLnBrk="1" hangingPunct="1"/>
            <a:r>
              <a:rPr lang="en-US" altLang="en-US" b="1" dirty="0">
                <a:latin typeface="Times" charset="0"/>
              </a:rPr>
              <a:t>Now broadly accepted Li smectite results of CHSD. Origin of Li </a:t>
            </a:r>
            <a:r>
              <a:rPr lang="en-US" altLang="en-US" b="1" dirty="0" err="1">
                <a:latin typeface="Times" charset="0"/>
              </a:rPr>
              <a:t>Illite</a:t>
            </a:r>
            <a:r>
              <a:rPr lang="en-US" altLang="en-US" b="1" dirty="0">
                <a:latin typeface="Times" charset="0"/>
              </a:rPr>
              <a:t>, CHSD vs “hydrothermal”, and the total sources of Li are uncertain and controversial.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03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Intracaldera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sediments are known to be enriched in Li everywhere anyone has looked.   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Can tuffaceous sediments supply all Li by release during diagenesis – dissolve glass and its contained Li, create alkaline, saline, Li-enriched pore water, enhance through evaporation, then solidify as Li deposits? 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Very rough calculation (C&amp;H, 2020) updated slightly and simplified here, suggests NO. 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Combine known geology, inferences, assumptions: Total Li in tuffaceous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seds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22-40 Mt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Li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resourcs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reasonably well estimated.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LiAmericas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,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Jindalee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. Amount of Li in deposit areas. Extrapolate to whole caldera. Thacker Pass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illite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too high.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Jindalee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resource, although not as detailed as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LiAmer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, maybe more representative of caldera. 129 Mt &gt;&gt; 22-40 Mt. </a:t>
            </a:r>
            <a:r>
              <a:rPr lang="en-US" altLang="en-US" b="1" u="sng" dirty="0">
                <a:latin typeface="Times" charset="0"/>
                <a:ea typeface="ＭＳ Ｐゴシック" panose="020B0600070205080204" pitchFamily="34" charset="-128"/>
              </a:rPr>
              <a:t>3 to 5 X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.   Unless some geology, inferences, assumptions really wrong, NEED ANOTHER SOURCE.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If all mineralized, what was depleted to provide Li?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4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A recent pub calls on hydrothermal origin of </a:t>
            </a:r>
            <a:r>
              <a:rPr lang="en-US" altLang="en-US" dirty="0" err="1">
                <a:latin typeface="Times" charset="0"/>
                <a:ea typeface="ＭＳ Ｐゴシック" panose="020B0600070205080204" pitchFamily="34" charset="-128"/>
              </a:rPr>
              <a:t>illite</a:t>
            </a:r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 during resurgence.</a:t>
            </a:r>
          </a:p>
          <a:p>
            <a:pPr eaLnBrk="1" hangingPunct="1"/>
            <a:r>
              <a:rPr lang="en-US" altLang="en-US" dirty="0" err="1">
                <a:latin typeface="Times" charset="0"/>
                <a:ea typeface="ＭＳ Ｐゴシック" panose="020B0600070205080204" pitchFamily="34" charset="-128"/>
              </a:rPr>
              <a:t>McD</a:t>
            </a:r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 distinctive among Yellowstone hotspot centers in having a lot of hydrothermal mineralization. Hg, U, </a:t>
            </a:r>
            <a:r>
              <a:rPr lang="en-US" altLang="en-US" b="1" dirty="0">
                <a:latin typeface="Times" charset="0"/>
                <a:ea typeface="ＭＳ Ｐゴシック" panose="020B0600070205080204" pitchFamily="34" charset="-128"/>
              </a:rPr>
              <a:t>U-Zr</a:t>
            </a:r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. </a:t>
            </a:r>
            <a:r>
              <a:rPr lang="en-US" altLang="en-US" b="1" dirty="0">
                <a:latin typeface="Times" charset="0"/>
                <a:ea typeface="ＭＳ Ｐゴシック" panose="020B0600070205080204" pitchFamily="34" charset="-128"/>
              </a:rPr>
              <a:t>Note, none of these enriched in Li (10s ppm</a:t>
            </a:r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Use widespread U-Zr as example of potential source. 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2 Settings: A. Moonlight, Horse Creek U-Zr along caldera ring fault. 40/39 adularia 16.35±0.03. Setting and timing = hydrothermal related to caldera magmatism. 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B. Numerous small U-Zr “pods" in top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Tmt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, base Tis, including in subsurface by drilling. </a:t>
            </a:r>
            <a:r>
              <a:rPr lang="en-US" altLang="en-US" b="0" u="sng" dirty="0">
                <a:latin typeface="Times" charset="0"/>
                <a:ea typeface="ＭＳ Ｐゴシック" panose="020B0600070205080204" pitchFamily="34" charset="-128"/>
              </a:rPr>
              <a:t>Hot Pond Zone Thacker Pass. MDD010 </a:t>
            </a:r>
            <a:r>
              <a:rPr lang="en-US" altLang="en-US" b="0" u="sng" dirty="0" err="1">
                <a:latin typeface="Times" charset="0"/>
                <a:ea typeface="ＭＳ Ｐゴシック" panose="020B0600070205080204" pitchFamily="34" charset="-128"/>
              </a:rPr>
              <a:t>Jindalee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Restricted to top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Tmt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, base Tis says shortly </a:t>
            </a:r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post-collapse. </a:t>
            </a:r>
            <a:r>
              <a:rPr lang="en-US" altLang="en-US" u="sng" dirty="0">
                <a:latin typeface="Times" charset="0"/>
                <a:ea typeface="ＭＳ Ｐゴシック" panose="020B0600070205080204" pitchFamily="34" charset="-128"/>
              </a:rPr>
              <a:t>Suggest possibly degassing of </a:t>
            </a:r>
            <a:r>
              <a:rPr lang="en-US" altLang="en-US" u="sng" dirty="0" err="1">
                <a:latin typeface="Times" charset="0"/>
                <a:ea typeface="ＭＳ Ｐゴシック" panose="020B0600070205080204" pitchFamily="34" charset="-128"/>
              </a:rPr>
              <a:t>Tmt</a:t>
            </a:r>
            <a:r>
              <a:rPr lang="en-US" altLang="en-US" u="sng" dirty="0">
                <a:latin typeface="Times" charset="0"/>
                <a:ea typeface="ＭＳ Ｐゴシック" panose="020B0600070205080204" pitchFamily="34" charset="-128"/>
              </a:rPr>
              <a:t> during devitrification</a:t>
            </a:r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. ~~ a hot spring environment, but igneous heat.</a:t>
            </a:r>
          </a:p>
          <a:p>
            <a:pPr eaLnBrk="1" hangingPunct="1"/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Both early and contemporaneous with igneous activity = heat source.</a:t>
            </a:r>
          </a:p>
          <a:p>
            <a:pPr eaLnBrk="1" hangingPunct="1"/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Authigenic </a:t>
            </a:r>
            <a:r>
              <a:rPr lang="en-US" altLang="en-US" dirty="0" err="1">
                <a:latin typeface="Times" charset="0"/>
                <a:ea typeface="ＭＳ Ｐゴシック" panose="020B0600070205080204" pitchFamily="34" charset="-128"/>
              </a:rPr>
              <a:t>Kspar</a:t>
            </a:r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 in </a:t>
            </a:r>
            <a:r>
              <a:rPr lang="en-US" altLang="en-US" dirty="0" err="1">
                <a:latin typeface="Times" charset="0"/>
                <a:ea typeface="ＭＳ Ｐゴシック" panose="020B0600070205080204" pitchFamily="34" charset="-128"/>
              </a:rPr>
              <a:t>illite</a:t>
            </a:r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 zone = 14.87±0.05, much younger, and long after end of magmatism. What would heat source have been for hydrothermal at this time?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09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UZr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and Li, some overlap As, Sb, Mo, but U-Zr very low in Li, Rb, Cs, F, enriched in Li deposits. U-Zr very enriched in U, Zr, Th, Y, Yb. </a:t>
            </a:r>
            <a:r>
              <a:rPr lang="en-US" altLang="en-US" b="1" dirty="0">
                <a:latin typeface="Times" charset="0"/>
                <a:ea typeface="ＭＳ Ｐゴシック" panose="020B0600070205080204" pitchFamily="34" charset="-128"/>
              </a:rPr>
              <a:t>U-Zr type hydrothermal system did not directly make Li deposits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21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One possible source of Li is discharge of U-Zr hydrothermal fluid or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McDermitt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Tuff degassing. Don’t know that this has Li in it, but several studies of melt inclusions indicate magmas, including some around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McDermitt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, have much more Li than retained in solidified rocks.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Tmt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average 29 ppm Li. No reliable melt inclusion data for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Tmt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. Much Li lost during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devolatization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during eruption, but some retained in glass and lost during devitrification.</a:t>
            </a:r>
          </a:p>
          <a:p>
            <a:pPr eaLnBrk="1" hangingPunct="1"/>
            <a:endParaRPr lang="en-US" altLang="en-US" b="0" dirty="0">
              <a:latin typeface="Times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latin typeface="Times" charset="0"/>
                <a:ea typeface="ＭＳ Ｐゴシック" panose="020B0600070205080204" pitchFamily="34" charset="-128"/>
              </a:rPr>
              <a:t>Would only be early, during igneous activity and devitrification of </a:t>
            </a:r>
            <a:r>
              <a:rPr lang="en-US" altLang="en-US" b="1" dirty="0" err="1">
                <a:latin typeface="Times" charset="0"/>
                <a:ea typeface="ＭＳ Ｐゴシック" panose="020B0600070205080204" pitchFamily="34" charset="-128"/>
              </a:rPr>
              <a:t>Tmt</a:t>
            </a:r>
            <a:r>
              <a:rPr lang="en-US" altLang="en-US" b="1" dirty="0">
                <a:latin typeface="Times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Discharge as hot springs. U, Zr,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etc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deposit along ring fracture = Moonlight Mine;  discharge as hot springs and make small U-Zr “pods” at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Tmt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– Tis contact. 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More mobile elements, Li, Rb, Cs would go into lake water. No outlet to the lake, so trapped forever and only increased because of evaporation. </a:t>
            </a:r>
          </a:p>
          <a:p>
            <a:pPr eaLnBrk="1" hangingPunct="1"/>
            <a:endParaRPr lang="en-US" altLang="en-US" b="0" dirty="0">
              <a:latin typeface="Times" charset="0"/>
              <a:ea typeface="ＭＳ Ｐゴシック" panose="020B0600070205080204" pitchFamily="34" charset="-128"/>
            </a:endParaRPr>
          </a:p>
          <a:p>
            <a:pPr marL="0" marR="0" indent="0" algn="l">
              <a:lnSpc>
                <a:spcPts val="76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Balistrieri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 paper, and the statement “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Times"/>
              </a:rPr>
              <a:t>These concentrations indicate strong enrichment of Cl, Si, B, Li, Na, K, Rb, As, Ge, Mo, Sb, and W in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Times"/>
              </a:rPr>
              <a:t>sublacustrine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Times"/>
              </a:rPr>
              <a:t> hydrothermal vent fluids.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”. I envision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McDermitt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 hydrothermal discharge being somewhat analogous to the Yellowstone hydrothermal fluids. Table 4 of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Balistrieri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 indicates a “predicted .. deep thermal reservoir fluid” with 510µM Li (~3.9 mg/kg), and other fluids have up to 1400µM (~9.7 mg/kg). These numbers are similar to those reported by Fournier (1989; Annual Reviews).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Balistrieri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 also says “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Times"/>
              </a:rPr>
              <a:t>The flux of hydrothermal source fluid into the lake is about 8 x 10</a:t>
            </a:r>
            <a:r>
              <a:rPr lang="en-US" sz="1100" b="0" i="0" u="none" strike="noStrike" baseline="30000" dirty="0">
                <a:solidFill>
                  <a:srgbClr val="211D1E"/>
                </a:solidFill>
                <a:effectLst/>
                <a:latin typeface="Times"/>
              </a:rPr>
              <a:t>9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Times"/>
              </a:rPr>
              <a:t> kg of water per year, based on mass-balance calculations for Cl. If the concentration of Cl in deep reservoir fluid, rather than in hydrothermal source fluid, is used, then the flow is calculated to be 1.5x10</a:t>
            </a:r>
            <a:r>
              <a:rPr lang="en-US" sz="1100" b="0" i="0" u="none" strike="noStrike" baseline="30000" dirty="0">
                <a:solidFill>
                  <a:srgbClr val="211D1E"/>
                </a:solidFill>
                <a:effectLst/>
                <a:latin typeface="Times"/>
              </a:rPr>
              <a:t>10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Times"/>
              </a:rPr>
              <a:t> kg of water per year. Using the latter estimate,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Times"/>
              </a:rPr>
              <a:t>sublacustrine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Times"/>
              </a:rPr>
              <a:t> vents in Yellowstone Lake account for ~10 percent of the total flux of deep, thermal reservoir water in the Park, as estimated from Cl in streams (Friedman and Norton, 2000, this volume). 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” Using 8x10</a:t>
            </a:r>
            <a:r>
              <a:rPr lang="en-US" sz="1100" b="0" i="0" u="none" strike="noStrike" baseline="30000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9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 kg/year = more than 28 metric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tonnes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 Li discharge/year, 1.5x10</a:t>
            </a:r>
            <a:r>
              <a:rPr lang="en-US" sz="1100" b="0" i="0" u="none" strike="noStrike" baseline="30000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9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 = 53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tonne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. If 53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tonne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 is ~10% of total flux, then annual Li discharge to YL alone is ~530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tonne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. Much more hydrothermal in Yellowstone.</a:t>
            </a:r>
            <a:endParaRPr lang="en-US" sz="1100" b="0" i="0" u="none" strike="noStrike" dirty="0">
              <a:solidFill>
                <a:srgbClr val="211D1E"/>
              </a:solidFill>
              <a:effectLst/>
              <a:latin typeface="Times"/>
            </a:endParaRPr>
          </a:p>
          <a:p>
            <a:pPr marL="0" marR="0" indent="190500" algn="l">
              <a:lnSpc>
                <a:spcPts val="76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100" b="0" i="0" u="none" strike="noStrike" dirty="0">
              <a:solidFill>
                <a:srgbClr val="211D1E"/>
              </a:solidFill>
              <a:effectLst/>
              <a:latin typeface="Times"/>
            </a:endParaRPr>
          </a:p>
          <a:p>
            <a:pPr marL="0" marR="0" indent="0" algn="l">
              <a:lnSpc>
                <a:spcPts val="76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Our </a:t>
            </a:r>
            <a:r>
              <a:rPr lang="en-US" sz="1100" b="0" i="0" u="sng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 estimate of total Li in tuffaceous sediments in the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McDermitt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 caldera is 130Mt (million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tonnes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). At 530 t/year, all that could be discharged in 226000 years (I hope I didn’t slip one or more decimals in any of these calculations). Obviously, these calculations are barely more than arm waving, but they suggest hydrothermal discharge into an early lake at </a:t>
            </a:r>
            <a:r>
              <a:rPr lang="en-US" sz="1100" b="0" i="0" u="none" strike="noStrike" dirty="0" err="1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McDermitt</a:t>
            </a:r>
            <a:r>
              <a:rPr lang="en-US" sz="1100" b="0" i="0" u="none" strike="noStrike" dirty="0">
                <a:solidFill>
                  <a:srgbClr val="211D1E"/>
                </a:solidFill>
                <a:effectLst/>
                <a:latin typeface="Calibri" panose="020F0502020204030204" pitchFamily="34" charset="0"/>
              </a:rPr>
              <a:t> could provide all the Li there.</a:t>
            </a:r>
            <a:endParaRPr lang="en-US" sz="1100" b="0" i="0" u="none" strike="noStrike" dirty="0">
              <a:solidFill>
                <a:srgbClr val="211D1E"/>
              </a:solidFill>
              <a:effectLst/>
              <a:latin typeface="Time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63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2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305BE-20A0-0C28-429F-45CA7CA29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B2559AE5-3974-FBE8-A666-2F5B3681C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4FC5BA2F-B8B9-2F28-63A6-EE6426FAE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Mudcracks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, left photo.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Syneresis cracks???, right photo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2ABFE098-6B89-9B26-DF8E-B4EC27DC65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fld id="{C91672A9-2F9C-0A48-B96D-6DE5966FF13C}" type="slidenum">
              <a:rPr lang="en-US" altLang="en-US" sz="1200">
                <a:ea typeface="ＭＳ Ｐゴシック" panose="020B0600070205080204" pitchFamily="34" charset="-128"/>
              </a:rPr>
              <a:pPr/>
              <a:t>15</a:t>
            </a:fld>
            <a:endParaRPr lang="en-US" altLang="en-US" sz="12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969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Steens, more silicic, peralkaline and biotite</a:t>
            </a:r>
          </a:p>
          <a:p>
            <a:r>
              <a:rPr lang="en-US" dirty="0" err="1"/>
              <a:t>McDermitt</a:t>
            </a:r>
            <a:r>
              <a:rPr lang="en-US" dirty="0"/>
              <a:t> 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1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Timing of Tis. Outcrop and core N and S, Thacker Pass. 16.4 -  15.7 (15.6). </a:t>
            </a:r>
          </a:p>
          <a:p>
            <a:pPr eaLnBrk="1" hangingPunct="1"/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Youngest caldera-related magmatism, late </a:t>
            </a:r>
            <a:r>
              <a:rPr lang="en-US" altLang="en-US" dirty="0" err="1">
                <a:latin typeface="Times" charset="0"/>
                <a:ea typeface="ＭＳ Ｐゴシック" panose="020B0600070205080204" pitchFamily="34" charset="-128"/>
              </a:rPr>
              <a:t>icelandites</a:t>
            </a:r>
            <a:r>
              <a:rPr lang="en-US" altLang="en-US" dirty="0">
                <a:latin typeface="Times" charset="0"/>
                <a:ea typeface="ＭＳ Ｐゴシック" panose="020B0600070205080204" pitchFamily="34" charset="-128"/>
              </a:rPr>
              <a:t> = 16.4-16.1 Ma.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47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>
                <a:latin typeface="Times" charset="0"/>
                <a:ea typeface="ＭＳ Ｐゴシック" panose="020B0600070205080204" pitchFamily="34" charset="-128"/>
              </a:rPr>
              <a:t>Entire section mineralized</a:t>
            </a:r>
            <a:r>
              <a:rPr lang="en-US" altLang="en-US" b="1" dirty="0">
                <a:latin typeface="Times" charset="0"/>
                <a:ea typeface="ＭＳ Ｐゴシック" panose="020B0600070205080204" pitchFamily="34" charset="-128"/>
              </a:rPr>
              <a:t>, which says mineralization began post-16.4 and extended beyond 15.7 Ma.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7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Times" charset="0"/>
                <a:ea typeface="ＭＳ Ｐゴシック" panose="020B0600070205080204" pitchFamily="34" charset="-128"/>
              </a:rPr>
              <a:t>CHSD. 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Pore water dissolves unstable glass; generates saline, alkaline pore water containing everything in glass, including Li; 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Progressive CHSD makes progressively more alkaline, saline; enhanced by evaporation. </a:t>
            </a:r>
            <a:endParaRPr lang="en-US" altLang="en-US" b="1" dirty="0">
              <a:latin typeface="Times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Glanz –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Rytuba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recognized basics long ago, including Li mineralization and Li smectite .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Origin of Li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illite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and total source of Li uncertain – controversial.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Mineralogy demonstrates tuffaceous sediments have undergone CHSD. That’s an obvious source of Li.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49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Data from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LiAmericas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,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Jindalee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, outcrop =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Rytuba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et al (79-541)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Li grades of bulk samples, most ≤4000 ppm. Thacker Pass with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Illite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up to 8000-9000 ppm.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LNC-034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8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0" u="sng" dirty="0">
                <a:latin typeface="Times" charset="0"/>
                <a:ea typeface="ＭＳ Ｐゴシック" panose="020B0600070205080204" pitchFamily="34" charset="-128"/>
              </a:rPr>
              <a:t>Entire section mineralized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, which says mineralization began post-16.4 and extended beyond 15.7 Ma. 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One date on authigenic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Kspar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in Li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illite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zone = 14.87±0.05 Ma. Just one date but suggests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Illite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 very late, which overprints smectite, long postdates caldera magmatism, which mostly ceased ~16.3, entirely by 16.1 Ma. 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This = an example of problems with hydrothermal origin: what would be the heat source for hydrothermal system after 16.1.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Attempt to date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illite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23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SEM, can’t do Li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Smectite, lower K than </a:t>
            </a:r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illite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, but also high Mg, 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WLC071 315’ 6380 ppm Li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53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0" dirty="0" err="1">
                <a:latin typeface="Times" charset="0"/>
                <a:ea typeface="ＭＳ Ｐゴシック" panose="020B0600070205080204" pitchFamily="34" charset="-128"/>
              </a:rPr>
              <a:t>Illite</a:t>
            </a:r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, note Mg, F rich. SEM no Li. </a:t>
            </a:r>
          </a:p>
          <a:p>
            <a:pPr eaLnBrk="1" hangingPunct="1"/>
            <a:r>
              <a:rPr lang="en-US" altLang="en-US" b="0" dirty="0">
                <a:latin typeface="Times" charset="0"/>
                <a:ea typeface="ＭＳ Ｐゴシック" panose="020B0600070205080204" pitchFamily="34" charset="-128"/>
              </a:rPr>
              <a:t>Bulk WLC140 175’ 8850 ppm Li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060D-657F-BC4A-815F-890E119B16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7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2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4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2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2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29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1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7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4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8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29E8D4-32AD-E643-B8CD-5F4A00F5E478}" type="datetimeFigureOut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B81D6F-EB2D-094F-9CD6-FADF4C31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6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EB08E1-19E6-AC61-DCA1-6151E6DD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571" y="8475"/>
            <a:ext cx="9263123" cy="5143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00A23E-005F-A18A-B407-3933A110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797" y="15064091"/>
            <a:ext cx="6588125" cy="841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3082B2-4926-0E6B-7CDE-397390F7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197" y="15216491"/>
            <a:ext cx="6588125" cy="841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9EAF79-5FCD-CAC4-8620-8CFCF09B2D9F}"/>
              </a:ext>
            </a:extLst>
          </p:cNvPr>
          <p:cNvSpPr txBox="1"/>
          <p:nvPr/>
        </p:nvSpPr>
        <p:spPr>
          <a:xfrm>
            <a:off x="3175611" y="1717821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Helvetica" pitchFamily="2" charset="0"/>
              </a:rPr>
              <a:t>McDermitt</a:t>
            </a:r>
            <a:r>
              <a:rPr lang="en-US" sz="1800" dirty="0">
                <a:solidFill>
                  <a:schemeClr val="bg1"/>
                </a:solidFill>
                <a:latin typeface="Helvetica" pitchFamily="2" charset="0"/>
              </a:rPr>
              <a:t> Caldera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7B580D-B95D-B447-D0F7-7EFBC1F6DF33}"/>
              </a:ext>
            </a:extLst>
          </p:cNvPr>
          <p:cNvSpPr txBox="1"/>
          <p:nvPr/>
        </p:nvSpPr>
        <p:spPr>
          <a:xfrm>
            <a:off x="-10344" y="26095"/>
            <a:ext cx="365759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Lithium Clay </a:t>
            </a:r>
            <a:r>
              <a:rPr lang="en-US" sz="16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D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eposits in the </a:t>
            </a:r>
            <a:r>
              <a:rPr lang="en-US" sz="16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McDermitt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 Caldera, Nevada - Oregon: </a:t>
            </a:r>
          </a:p>
          <a:p>
            <a:pPr marL="0" marR="0" algn="ctr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Characteristics and Contributions from Closed-Hydrologic </a:t>
            </a:r>
            <a:r>
              <a:rPr lang="en-US" sz="16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S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ystem </a:t>
            </a:r>
            <a:r>
              <a:rPr lang="en-US" sz="16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D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iagenesis and Possible </a:t>
            </a:r>
            <a:r>
              <a:rPr lang="en-US" sz="16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H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ydrothermal </a:t>
            </a:r>
            <a:r>
              <a:rPr lang="en-US" sz="16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A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 (Body CS)"/>
              </a:rPr>
              <a:t>ctivity</a:t>
            </a:r>
            <a:endParaRPr lang="en-US" sz="16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 (Body CS)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2B5703-A0AD-22E1-4B25-0DDBBA8652AD}"/>
              </a:ext>
            </a:extLst>
          </p:cNvPr>
          <p:cNvSpPr txBox="1"/>
          <p:nvPr/>
        </p:nvSpPr>
        <p:spPr>
          <a:xfrm>
            <a:off x="127617" y="1144350"/>
            <a:ext cx="24054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Chris Henry</a:t>
            </a:r>
            <a:endParaRPr lang="en-US" sz="1400" baseline="30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Nevada Bureau of </a:t>
            </a:r>
          </a:p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Mines and Geology</a:t>
            </a:r>
          </a:p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University of Nevada, Reno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5E0A3C-94C7-813F-C4B7-13310A730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344" y="3832916"/>
            <a:ext cx="1648644" cy="13398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046C3D3-8D69-CAE7-7CD3-CE4E9C3ECC34}"/>
              </a:ext>
            </a:extLst>
          </p:cNvPr>
          <p:cNvSpPr txBox="1"/>
          <p:nvPr/>
        </p:nvSpPr>
        <p:spPr>
          <a:xfrm>
            <a:off x="2524822" y="377887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Helvetica" pitchFamily="2" charset="0"/>
              </a:rPr>
              <a:t>Thacker Pass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3E2BEE-0FFA-6AA2-03CE-F9730C3DF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547" y="2303972"/>
            <a:ext cx="3657600" cy="28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6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9BEF54-493E-F6C4-95FD-97BAFFBC5FC7}"/>
              </a:ext>
            </a:extLst>
          </p:cNvPr>
          <p:cNvSpPr txBox="1"/>
          <p:nvPr/>
        </p:nvSpPr>
        <p:spPr>
          <a:xfrm>
            <a:off x="4193059" y="90618"/>
            <a:ext cx="4695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What is the Li source?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Li in glass in tuffaceous sediments probably insufficient to provide all the Li in caldera today. 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Additional source seems needed. What is 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E504B4-3C8A-183C-2D9D-26A526E1E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" y="-16476"/>
            <a:ext cx="4019614" cy="5600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BA57BA-7321-7B31-55FB-3B2C548A4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2" y="1145052"/>
            <a:ext cx="9144000" cy="2929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EBCB6F-9322-0774-5ACC-3F02228EE679}"/>
              </a:ext>
            </a:extLst>
          </p:cNvPr>
          <p:cNvSpPr txBox="1"/>
          <p:nvPr/>
        </p:nvSpPr>
        <p:spPr>
          <a:xfrm>
            <a:off x="7965989" y="3616409"/>
            <a:ext cx="593125" cy="215444"/>
          </a:xfrm>
          <a:prstGeom prst="rect">
            <a:avLst/>
          </a:prstGeom>
          <a:solidFill>
            <a:srgbClr val="FFFF00">
              <a:alpha val="41000"/>
            </a:srgbClr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51343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3A3D3-6D1C-0A9B-E59B-9BC126BCE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545" y="2925632"/>
            <a:ext cx="3754854" cy="2816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DF8F8-2CE5-649F-404A-277622652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668" y="-166090"/>
            <a:ext cx="3749532" cy="3348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41E5A2-02FB-B6AF-7C03-968AC1716B32}"/>
              </a:ext>
            </a:extLst>
          </p:cNvPr>
          <p:cNvSpPr txBox="1"/>
          <p:nvPr/>
        </p:nvSpPr>
        <p:spPr>
          <a:xfrm>
            <a:off x="6947931" y="2003711"/>
            <a:ext cx="153920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20"/>
              </a:lnSpc>
            </a:pPr>
            <a:r>
              <a:rPr lang="en-US" sz="1600" dirty="0">
                <a:solidFill>
                  <a:schemeClr val="bg1"/>
                </a:solidFill>
              </a:rPr>
              <a:t>Moonlight Mine</a:t>
            </a:r>
          </a:p>
          <a:p>
            <a:pPr>
              <a:lnSpc>
                <a:spcPts val="1520"/>
              </a:lnSpc>
            </a:pPr>
            <a:r>
              <a:rPr lang="en-US" sz="1600" dirty="0">
                <a:solidFill>
                  <a:schemeClr val="bg1"/>
                </a:solidFill>
              </a:rPr>
              <a:t>16.35±0.03 Ma</a:t>
            </a:r>
          </a:p>
          <a:p>
            <a:pPr>
              <a:lnSpc>
                <a:spcPts val="1520"/>
              </a:lnSpc>
            </a:pPr>
            <a:r>
              <a:rPr lang="en-US" sz="1600" dirty="0">
                <a:solidFill>
                  <a:schemeClr val="bg1"/>
                </a:solidFill>
              </a:rPr>
              <a:t>adularia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C4F07A-299A-5781-261C-B120E9AC62C8}"/>
              </a:ext>
            </a:extLst>
          </p:cNvPr>
          <p:cNvSpPr txBox="1"/>
          <p:nvPr/>
        </p:nvSpPr>
        <p:spPr>
          <a:xfrm>
            <a:off x="5280616" y="4071299"/>
            <a:ext cx="440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B1834-868F-F4A9-415B-35CE42B242B4}"/>
              </a:ext>
            </a:extLst>
          </p:cNvPr>
          <p:cNvSpPr txBox="1"/>
          <p:nvPr/>
        </p:nvSpPr>
        <p:spPr>
          <a:xfrm>
            <a:off x="7189824" y="4057981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Tmt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A635B-BACD-8F5F-C844-1DFAA9EE831A}"/>
              </a:ext>
            </a:extLst>
          </p:cNvPr>
          <p:cNvSpPr txBox="1"/>
          <p:nvPr/>
        </p:nvSpPr>
        <p:spPr>
          <a:xfrm>
            <a:off x="6349999" y="3966720"/>
            <a:ext cx="67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U-Zr</a:t>
            </a:r>
            <a:r>
              <a:rPr lang="en-US" dirty="0"/>
              <a:t> 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63486AF7-197B-5450-D11D-77C8E7315184}"/>
              </a:ext>
            </a:extLst>
          </p:cNvPr>
          <p:cNvSpPr/>
          <p:nvPr/>
        </p:nvSpPr>
        <p:spPr bwMode="auto">
          <a:xfrm>
            <a:off x="7204327" y="4648200"/>
            <a:ext cx="137160" cy="1828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C4F22B-C551-2B3F-BB06-517F45B6AF51}"/>
              </a:ext>
            </a:extLst>
          </p:cNvPr>
          <p:cNvSpPr txBox="1"/>
          <p:nvPr/>
        </p:nvSpPr>
        <p:spPr>
          <a:xfrm>
            <a:off x="7630378" y="1683445"/>
            <a:ext cx="67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U-Zr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F434B-200C-5672-58AD-1E08FE251B6F}"/>
              </a:ext>
            </a:extLst>
          </p:cNvPr>
          <p:cNvSpPr txBox="1"/>
          <p:nvPr/>
        </p:nvSpPr>
        <p:spPr>
          <a:xfrm>
            <a:off x="4731503" y="902924"/>
            <a:ext cx="67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U-Zr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8E884C-34DF-BD4B-89CC-652068168077}"/>
              </a:ext>
            </a:extLst>
          </p:cNvPr>
          <p:cNvSpPr txBox="1"/>
          <p:nvPr/>
        </p:nvSpPr>
        <p:spPr>
          <a:xfrm>
            <a:off x="6011333" y="1258962"/>
            <a:ext cx="67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U-Zr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7C0B8E-0718-DB8F-6C08-B4A11DC0B418}"/>
              </a:ext>
            </a:extLst>
          </p:cNvPr>
          <p:cNvSpPr txBox="1"/>
          <p:nvPr/>
        </p:nvSpPr>
        <p:spPr>
          <a:xfrm>
            <a:off x="5837265" y="413333"/>
            <a:ext cx="67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U-Zr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8F91C9-D611-58C0-8EEA-7DFFC0F38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684" y="-145665"/>
            <a:ext cx="4553019" cy="59848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CCBE4F-1117-8D94-ED1E-62D1D597D7BA}"/>
              </a:ext>
            </a:extLst>
          </p:cNvPr>
          <p:cNvSpPr txBox="1"/>
          <p:nvPr/>
        </p:nvSpPr>
        <p:spPr>
          <a:xfrm>
            <a:off x="5218568" y="1733514"/>
            <a:ext cx="1868910" cy="293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20"/>
              </a:lnSpc>
            </a:pPr>
            <a:r>
              <a:rPr lang="en-US" sz="1600" dirty="0">
                <a:solidFill>
                  <a:schemeClr val="bg1"/>
                </a:solidFill>
              </a:rPr>
              <a:t>U-Zr: Ring-fracture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81716-A82F-89E0-08B5-CB57CA16C1BB}"/>
              </a:ext>
            </a:extLst>
          </p:cNvPr>
          <p:cNvSpPr txBox="1"/>
          <p:nvPr/>
        </p:nvSpPr>
        <p:spPr>
          <a:xfrm>
            <a:off x="5262523" y="107172"/>
            <a:ext cx="2643609" cy="293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20"/>
              </a:lnSpc>
            </a:pPr>
            <a:r>
              <a:rPr lang="en-US" sz="1600" dirty="0">
                <a:solidFill>
                  <a:schemeClr val="bg1"/>
                </a:solidFill>
              </a:rPr>
              <a:t>U-Zr: </a:t>
            </a:r>
            <a:r>
              <a:rPr lang="en-US" sz="1600" dirty="0" err="1">
                <a:solidFill>
                  <a:schemeClr val="bg1"/>
                </a:solidFill>
              </a:rPr>
              <a:t>Tmt</a:t>
            </a:r>
            <a:r>
              <a:rPr lang="en-US" sz="1600" dirty="0">
                <a:solidFill>
                  <a:schemeClr val="bg1"/>
                </a:solidFill>
              </a:rPr>
              <a:t>\Sediment contact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29154-3E2B-99F9-3FAA-496377636847}"/>
              </a:ext>
            </a:extLst>
          </p:cNvPr>
          <p:cNvSpPr txBox="1"/>
          <p:nvPr/>
        </p:nvSpPr>
        <p:spPr>
          <a:xfrm>
            <a:off x="5407660" y="4533343"/>
            <a:ext cx="2685287" cy="293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20"/>
              </a:lnSpc>
            </a:pPr>
            <a:r>
              <a:rPr lang="en-US" sz="1600" dirty="0">
                <a:solidFill>
                  <a:schemeClr val="bg1"/>
                </a:solidFill>
              </a:rPr>
              <a:t>U-Zr: </a:t>
            </a:r>
            <a:r>
              <a:rPr lang="en-US" sz="1600" dirty="0" err="1">
                <a:solidFill>
                  <a:schemeClr val="bg1"/>
                </a:solidFill>
              </a:rPr>
              <a:t>Tmt</a:t>
            </a:r>
            <a:r>
              <a:rPr lang="en-US" sz="1600" dirty="0">
                <a:solidFill>
                  <a:schemeClr val="bg1"/>
                </a:solidFill>
              </a:rPr>
              <a:t>\Sediment contact</a:t>
            </a:r>
          </a:p>
        </p:txBody>
      </p:sp>
    </p:spTree>
    <p:extLst>
      <p:ext uri="{BB962C8B-B14F-4D97-AF65-F5344CB8AC3E}">
        <p14:creationId xmlns:p14="http://schemas.microsoft.com/office/powerpoint/2010/main" val="4135126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028D66-4978-CA1A-38DE-CFA9E1C9F1EC}"/>
              </a:ext>
            </a:extLst>
          </p:cNvPr>
          <p:cNvSpPr txBox="1"/>
          <p:nvPr/>
        </p:nvSpPr>
        <p:spPr>
          <a:xfrm>
            <a:off x="5321643" y="381000"/>
            <a:ext cx="32292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Compare: Li vs U-Zr mineralization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Geochemically very different:</a:t>
            </a:r>
          </a:p>
          <a:p>
            <a:r>
              <a:rPr lang="en-US" sz="1600" dirty="0">
                <a:solidFill>
                  <a:schemeClr val="bg1"/>
                </a:solidFill>
              </a:rPr>
              <a:t>2 U-Zr setting, geochemistry: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A. Ring fracture zone: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higher U, Zr: hydrothermal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B. Tuff\sediment contact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lower U, Zr: tuff degassing?, </a:t>
            </a:r>
          </a:p>
          <a:p>
            <a:r>
              <a:rPr lang="en-US" sz="1600" dirty="0">
                <a:solidFill>
                  <a:schemeClr val="bg1"/>
                </a:solidFill>
              </a:rPr>
              <a:t>Li in both &lt;100 ppm and in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all </a:t>
            </a:r>
            <a:r>
              <a:rPr lang="en-US" sz="1600" dirty="0" err="1">
                <a:solidFill>
                  <a:schemeClr val="bg1"/>
                </a:solidFill>
              </a:rPr>
              <a:t>McDermitt</a:t>
            </a:r>
            <a:r>
              <a:rPr lang="en-US" sz="1600" dirty="0">
                <a:solidFill>
                  <a:schemeClr val="bg1"/>
                </a:solidFill>
              </a:rPr>
              <a:t> hydrothermal</a:t>
            </a:r>
          </a:p>
          <a:p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7A3D6-B6A3-F783-0CE5-ED562AD4A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22" y="0"/>
            <a:ext cx="4934465" cy="514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38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EFF20-E7B2-5B2A-0C8E-CACC9042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" y="-317169"/>
            <a:ext cx="9355395" cy="251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BA9270-65A3-7CBB-5D6D-19CEEFC47F15}"/>
              </a:ext>
            </a:extLst>
          </p:cNvPr>
          <p:cNvSpPr txBox="1"/>
          <p:nvPr/>
        </p:nvSpPr>
        <p:spPr>
          <a:xfrm>
            <a:off x="1789794" y="2219789"/>
            <a:ext cx="3688317" cy="485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20"/>
              </a:lnSpc>
            </a:pPr>
            <a:r>
              <a:rPr lang="en-US" sz="1600" dirty="0">
                <a:solidFill>
                  <a:schemeClr val="bg1"/>
                </a:solidFill>
              </a:rPr>
              <a:t>High grade U-Zr from hydrothermal fluid</a:t>
            </a:r>
          </a:p>
          <a:p>
            <a:pPr algn="ctr">
              <a:lnSpc>
                <a:spcPts val="1520"/>
              </a:lnSpc>
            </a:pPr>
            <a:r>
              <a:rPr lang="en-US" sz="1600" dirty="0">
                <a:solidFill>
                  <a:schemeClr val="bg1"/>
                </a:solidFill>
              </a:rPr>
              <a:t>related to residual magma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1FF686-CDEE-C7AC-7C45-F0717D5B9651}"/>
              </a:ext>
            </a:extLst>
          </p:cNvPr>
          <p:cNvCxnSpPr>
            <a:cxnSpLocks/>
          </p:cNvCxnSpPr>
          <p:nvPr/>
        </p:nvCxnSpPr>
        <p:spPr bwMode="auto">
          <a:xfrm flipV="1">
            <a:off x="3633953" y="1908284"/>
            <a:ext cx="298998" cy="3017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C54EAB-515B-6DB2-E556-4DA1AE70F20E}"/>
              </a:ext>
            </a:extLst>
          </p:cNvPr>
          <p:cNvSpPr txBox="1"/>
          <p:nvPr/>
        </p:nvSpPr>
        <p:spPr>
          <a:xfrm>
            <a:off x="5632098" y="49818"/>
            <a:ext cx="3276600" cy="69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20"/>
              </a:lnSpc>
            </a:pPr>
            <a:r>
              <a:rPr lang="en-US" sz="1600" dirty="0">
                <a:solidFill>
                  <a:srgbClr val="FF0000"/>
                </a:solidFill>
              </a:rPr>
              <a:t>Low-grade U-Zr from degassing –devitrification of </a:t>
            </a:r>
            <a:r>
              <a:rPr lang="en-US" sz="1600" dirty="0" err="1">
                <a:solidFill>
                  <a:srgbClr val="FF0000"/>
                </a:solidFill>
              </a:rPr>
              <a:t>intracaldera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McDermitt</a:t>
            </a:r>
            <a:r>
              <a:rPr lang="en-US" sz="1600" dirty="0">
                <a:solidFill>
                  <a:srgbClr val="FF0000"/>
                </a:solidFill>
              </a:rPr>
              <a:t> Tuff</a:t>
            </a:r>
            <a:r>
              <a:rPr lang="en-US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5C9FA02-36A2-D7A8-461B-CBA2BA2C8E0D}"/>
              </a:ext>
            </a:extLst>
          </p:cNvPr>
          <p:cNvCxnSpPr/>
          <p:nvPr/>
        </p:nvCxnSpPr>
        <p:spPr bwMode="auto">
          <a:xfrm flipH="1">
            <a:off x="5779151" y="668196"/>
            <a:ext cx="457200" cy="381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47E675-EBA2-B2FE-114A-7C697E194AB4}"/>
              </a:ext>
            </a:extLst>
          </p:cNvPr>
          <p:cNvCxnSpPr/>
          <p:nvPr/>
        </p:nvCxnSpPr>
        <p:spPr bwMode="auto">
          <a:xfrm>
            <a:off x="6487018" y="650000"/>
            <a:ext cx="320004" cy="381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0843AA8-AF60-10E0-9181-54F7DC8693A6}"/>
              </a:ext>
            </a:extLst>
          </p:cNvPr>
          <p:cNvSpPr txBox="1"/>
          <p:nvPr/>
        </p:nvSpPr>
        <p:spPr>
          <a:xfrm>
            <a:off x="3602406" y="549524"/>
            <a:ext cx="67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U-Zr</a:t>
            </a:r>
            <a:r>
              <a:rPr lang="en-US" dirty="0"/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3DB71C-BCE2-3FB1-AFAC-7E984454C0B7}"/>
              </a:ext>
            </a:extLst>
          </p:cNvPr>
          <p:cNvCxnSpPr/>
          <p:nvPr/>
        </p:nvCxnSpPr>
        <p:spPr bwMode="auto">
          <a:xfrm flipH="1">
            <a:off x="3669449" y="888695"/>
            <a:ext cx="228007" cy="2263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4D83028-8CE5-B987-4669-0A19D4B8432E}"/>
              </a:ext>
            </a:extLst>
          </p:cNvPr>
          <p:cNvSpPr/>
          <p:nvPr/>
        </p:nvSpPr>
        <p:spPr bwMode="auto">
          <a:xfrm>
            <a:off x="642100" y="-319105"/>
            <a:ext cx="914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E586C-C94C-317C-1258-CC727CA4DFF4}"/>
              </a:ext>
            </a:extLst>
          </p:cNvPr>
          <p:cNvSpPr txBox="1"/>
          <p:nvPr/>
        </p:nvSpPr>
        <p:spPr>
          <a:xfrm>
            <a:off x="4636928" y="2797613"/>
            <a:ext cx="4404748" cy="1739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Burt and Sheridan (1981, U, Li, Be, Sn deposits). </a:t>
            </a:r>
            <a:r>
              <a:rPr lang="en-US" sz="1600" dirty="0" err="1">
                <a:solidFill>
                  <a:schemeClr val="bg1"/>
                </a:solidFill>
              </a:rPr>
              <a:t>Ingraffia</a:t>
            </a:r>
            <a:r>
              <a:rPr lang="en-US" sz="1600" dirty="0">
                <a:solidFill>
                  <a:schemeClr val="bg1"/>
                </a:solidFill>
              </a:rPr>
              <a:t> et al (2022, devitrification of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  </a:t>
            </a:r>
            <a:r>
              <a:rPr lang="en-US" sz="1600" dirty="0" err="1">
                <a:solidFill>
                  <a:schemeClr val="bg1"/>
                </a:solidFill>
              </a:rPr>
              <a:t>McDermitt</a:t>
            </a:r>
            <a:r>
              <a:rPr lang="en-US" sz="1600" dirty="0">
                <a:solidFill>
                  <a:schemeClr val="bg1"/>
                </a:solidFill>
              </a:rPr>
              <a:t> Tuff)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Yellowstone today (</a:t>
            </a:r>
            <a:r>
              <a:rPr lang="en-US" sz="1600" dirty="0" err="1">
                <a:solidFill>
                  <a:schemeClr val="bg1"/>
                </a:solidFill>
              </a:rPr>
              <a:t>Balistrieri</a:t>
            </a:r>
            <a:r>
              <a:rPr lang="en-US" sz="1600" dirty="0">
                <a:solidFill>
                  <a:schemeClr val="bg1"/>
                </a:solidFill>
              </a:rPr>
              <a:t> et al, 2007, USGS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  Prof Paper 1717). Discharge ~530 </a:t>
            </a:r>
            <a:r>
              <a:rPr lang="en-US" sz="1600" dirty="0" err="1">
                <a:solidFill>
                  <a:schemeClr val="bg1"/>
                </a:solidFill>
              </a:rPr>
              <a:t>tonne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  Li/year into Yellowstone Lake.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Yellowstone Lake is not a closed basin, so Li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  lost to outflow.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692DF9-F178-ED7C-6569-5A6AC4DA794E}"/>
              </a:ext>
            </a:extLst>
          </p:cNvPr>
          <p:cNvSpPr txBox="1"/>
          <p:nvPr/>
        </p:nvSpPr>
        <p:spPr>
          <a:xfrm>
            <a:off x="2078804" y="1429"/>
            <a:ext cx="3461205" cy="565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1800" u="sng" dirty="0"/>
              <a:t>POSSIBLE</a:t>
            </a:r>
            <a:r>
              <a:rPr lang="en-US" sz="1800" dirty="0"/>
              <a:t> additional source of Li,</a:t>
            </a:r>
          </a:p>
          <a:p>
            <a:pPr algn="ctr">
              <a:lnSpc>
                <a:spcPts val="1760"/>
              </a:lnSpc>
            </a:pPr>
            <a:r>
              <a:rPr lang="en-US" sz="1800" dirty="0"/>
              <a:t>whether needed or not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0FD4A4-581B-5396-2EE3-51D69EF34AC0}"/>
              </a:ext>
            </a:extLst>
          </p:cNvPr>
          <p:cNvSpPr txBox="1"/>
          <p:nvPr/>
        </p:nvSpPr>
        <p:spPr>
          <a:xfrm>
            <a:off x="102324" y="2711038"/>
            <a:ext cx="4280205" cy="194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Hydrothermal fluids and devitrification/vapor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  phase discharge into </a:t>
            </a:r>
            <a:r>
              <a:rPr lang="en-US" sz="1600" dirty="0" err="1">
                <a:solidFill>
                  <a:schemeClr val="bg1"/>
                </a:solidFill>
              </a:rPr>
              <a:t>intracaldera</a:t>
            </a:r>
            <a:r>
              <a:rPr lang="en-US" sz="1600" dirty="0">
                <a:solidFill>
                  <a:schemeClr val="bg1"/>
                </a:solidFill>
              </a:rPr>
              <a:t> lake;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  probably contained significant Li, Rb, Cs, F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  as well as U, Zr.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“Immobile” elements precipitated with U-Zr;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“Mobile” elements (Li, Rb, Cs, F soluble in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  cold, saline surface water) continued into –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  were trapped in – lake or groundwater,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</a:rPr>
              <a:t>  ultimately to form late, low-T Li clay deposits.</a:t>
            </a:r>
          </a:p>
        </p:txBody>
      </p:sp>
    </p:spTree>
    <p:extLst>
      <p:ext uri="{BB962C8B-B14F-4D97-AF65-F5344CB8AC3E}">
        <p14:creationId xmlns:p14="http://schemas.microsoft.com/office/powerpoint/2010/main" val="1819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6D616-07FC-9ED3-BAFF-AA62C4C4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29AA1-5326-B6AC-1BB7-A55EFEEDE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-12700"/>
            <a:ext cx="3857625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9672A1-3539-F43C-40E8-6F04CCB2F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030" y="199123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2643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C2331-89EE-6C28-C550-80D671D19EA2}"/>
              </a:ext>
            </a:extLst>
          </p:cNvPr>
          <p:cNvSpPr txBox="1"/>
          <p:nvPr/>
        </p:nvSpPr>
        <p:spPr>
          <a:xfrm>
            <a:off x="4481384" y="0"/>
            <a:ext cx="4662616" cy="294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McDermitt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caldera evolution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: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&lt;17.0 Ma, eruption of Steens Basalt.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16.7-16.4 Ma, progressively more silicic eruptions, including peralkaline and biotite rhyolites.</a:t>
            </a:r>
          </a:p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16.39±0.02 Ma, eruption of ~1000 km</a:t>
            </a:r>
            <a:r>
              <a:rPr lang="en-US" baseline="30000" dirty="0">
                <a:solidFill>
                  <a:schemeClr val="bg1"/>
                </a:solidFill>
                <a:latin typeface="Helvetica" pitchFamily="2" charset="0"/>
              </a:rPr>
              <a:t>3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of</a:t>
            </a:r>
          </a:p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McDermitt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Tuff (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Tmt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), caldera collapse.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16.39-~15.7 Ma, Caldera lake filled with rhyolitic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 tuffaceous sediments (Tis).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Between 16.39-~16.1 Ma, late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icelandite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volcanism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 and resurgence. Caldera magmatism ceased.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16.39-14.9(?) Ma, closed hydrologic system diagenesis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 (CHSD) of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intracaldera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rhyolitic tuffaceous sediments.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Li clay deposits entirely in rhyolitic tuffaceous sediments.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4BEB6-892B-F52F-A6C0-E3BCEC384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570" y="2882840"/>
            <a:ext cx="3937686" cy="2944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402CFB-24A8-9B97-876C-FBEEF8BDC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" y="-140046"/>
            <a:ext cx="4308389" cy="5663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5BA0C5-C084-8DD2-1824-FF43146BB9D0}"/>
              </a:ext>
            </a:extLst>
          </p:cNvPr>
          <p:cNvSpPr txBox="1"/>
          <p:nvPr/>
        </p:nvSpPr>
        <p:spPr>
          <a:xfrm>
            <a:off x="6396680" y="4100383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Intracaldera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McDermitt</a:t>
            </a:r>
            <a:r>
              <a:rPr lang="en-US" sz="1400" dirty="0">
                <a:solidFill>
                  <a:schemeClr val="bg1"/>
                </a:solidFill>
              </a:rPr>
              <a:t> Tuff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185B1-0A7E-6CC4-8D9F-DB53CF818749}"/>
              </a:ext>
            </a:extLst>
          </p:cNvPr>
          <p:cNvSpPr txBox="1"/>
          <p:nvPr/>
        </p:nvSpPr>
        <p:spPr>
          <a:xfrm>
            <a:off x="5471984" y="3029946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Intracaldera</a:t>
            </a:r>
            <a:r>
              <a:rPr lang="en-US" sz="1400" dirty="0">
                <a:solidFill>
                  <a:schemeClr val="bg1"/>
                </a:solidFill>
              </a:rPr>
              <a:t> tuffaceous sediments</a:t>
            </a:r>
          </a:p>
        </p:txBody>
      </p:sp>
    </p:spTree>
    <p:extLst>
      <p:ext uri="{BB962C8B-B14F-4D97-AF65-F5344CB8AC3E}">
        <p14:creationId xmlns:p14="http://schemas.microsoft.com/office/powerpoint/2010/main" val="361557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7D8CD7-BC08-3288-53BC-3F1A2E20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15" y="-140045"/>
            <a:ext cx="4308389" cy="56633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906372-3E67-6C57-ECF2-F90593EC0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897" y="3009011"/>
            <a:ext cx="4783103" cy="31606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A3FDBE-0EF3-C61B-AA68-3BBD93836FD1}"/>
              </a:ext>
            </a:extLst>
          </p:cNvPr>
          <p:cNvSpPr txBox="1"/>
          <p:nvPr/>
        </p:nvSpPr>
        <p:spPr>
          <a:xfrm>
            <a:off x="5070693" y="468183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High-grade Lithium 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11451-AD2A-E967-5B45-1CB23744AA8B}"/>
              </a:ext>
            </a:extLst>
          </p:cNvPr>
          <p:cNvSpPr txBox="1"/>
          <p:nvPr/>
        </p:nvSpPr>
        <p:spPr>
          <a:xfrm>
            <a:off x="4481384" y="0"/>
            <a:ext cx="4662616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McDermitt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caldera evolution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: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&lt;17.0 Ma, eruption of Steens Basalt.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16.7-16.4 Ma, progressively more silicic eruptions, including peralkaline and biotite rhyolites.</a:t>
            </a:r>
          </a:p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16.39±0.02 Ma, eruption of ~1000 km</a:t>
            </a:r>
            <a:r>
              <a:rPr lang="en-US" sz="1400" baseline="30000" dirty="0">
                <a:solidFill>
                  <a:schemeClr val="bg1"/>
                </a:solidFill>
                <a:latin typeface="Helvetica" pitchFamily="2" charset="0"/>
              </a:rPr>
              <a:t>3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of</a:t>
            </a:r>
          </a:p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McDermitt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Tuff (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Tmt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), caldera collapse.</a:t>
            </a:r>
          </a:p>
          <a:p>
            <a:pPr>
              <a:lnSpc>
                <a:spcPts val="158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16.39-~15.7 Ma, Caldera lake filled with</a:t>
            </a:r>
          </a:p>
          <a:p>
            <a:pPr>
              <a:lnSpc>
                <a:spcPts val="158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rhyolitic tuffaceous sediments (Tis).</a:t>
            </a:r>
          </a:p>
          <a:p>
            <a:pPr>
              <a:lnSpc>
                <a:spcPts val="158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Between 16.39-~16.1 Ma, late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icelandite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lnSpc>
                <a:spcPts val="158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volcanism and resurgence. Caldera</a:t>
            </a:r>
          </a:p>
          <a:p>
            <a:pPr>
              <a:lnSpc>
                <a:spcPts val="158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magmatism ceased.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16.39-14.9(?) Ma, closed hydrologic system diagenesis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 (CHSD) of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intracaldera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rhyolitic tuffaceous sediments.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Li clay deposits entirely in rhyolitic tuffaceous sediments.</a:t>
            </a:r>
          </a:p>
        </p:txBody>
      </p:sp>
    </p:spTree>
    <p:extLst>
      <p:ext uri="{BB962C8B-B14F-4D97-AF65-F5344CB8AC3E}">
        <p14:creationId xmlns:p14="http://schemas.microsoft.com/office/powerpoint/2010/main" val="118138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D6F65B-086C-F10F-3742-DA06F3927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14" y="-148285"/>
            <a:ext cx="4308388" cy="5663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F31D28-A7F0-421C-447B-D2BB533B2894}"/>
              </a:ext>
            </a:extLst>
          </p:cNvPr>
          <p:cNvSpPr txBox="1"/>
          <p:nvPr/>
        </p:nvSpPr>
        <p:spPr>
          <a:xfrm>
            <a:off x="4294171" y="0"/>
            <a:ext cx="4718023" cy="359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McDermitt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caldera evolution: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16.39-~15.7 Ma, Caldera lake filled with rhyolitic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 tuffaceous sediments (Tis).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Between 16.39-~16.1 Ma, late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icelandite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volcanism and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 resurgence. Caldera magmatism ceased.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16.39-14.9(?) Ma, closed hydrologic system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diagenesis (CHSD) of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intracaldera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tuffaceous sediments (Tis).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Li clay deposits entirely in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intracaldera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sediments. 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Entire section is mineralized so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mineralization must have continued at least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to 15.7 Ma.</a:t>
            </a:r>
          </a:p>
          <a:p>
            <a:pPr>
              <a:lnSpc>
                <a:spcPts val="162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Authigenic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Kspar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in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illite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zone =  14.87±0.05 Ma,</a:t>
            </a:r>
          </a:p>
          <a:p>
            <a:pPr>
              <a:lnSpc>
                <a:spcPts val="162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 suggests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illite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late.</a:t>
            </a:r>
          </a:p>
          <a:p>
            <a:pPr>
              <a:lnSpc>
                <a:spcPts val="162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Long postdates caldera magmatism.</a:t>
            </a:r>
          </a:p>
          <a:p>
            <a:pPr>
              <a:lnSpc>
                <a:spcPts val="162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Attempting to date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illite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92ACEF-F14E-569C-8959-04CBC52BE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49796" y="2931068"/>
            <a:ext cx="3039762" cy="3469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967E84-6353-B23F-A0CD-132B58A5339F}"/>
              </a:ext>
            </a:extLst>
          </p:cNvPr>
          <p:cNvSpPr txBox="1"/>
          <p:nvPr/>
        </p:nvSpPr>
        <p:spPr>
          <a:xfrm>
            <a:off x="5092846" y="3414755"/>
            <a:ext cx="2605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More high-grade Lithium Ore</a:t>
            </a:r>
          </a:p>
        </p:txBody>
      </p:sp>
    </p:spTree>
    <p:extLst>
      <p:ext uri="{BB962C8B-B14F-4D97-AF65-F5344CB8AC3E}">
        <p14:creationId xmlns:p14="http://schemas.microsoft.com/office/powerpoint/2010/main" val="22251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60FE6-66A4-AE35-076E-969243175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095" y="-197708"/>
            <a:ext cx="6713835" cy="5620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23F069-E353-A000-1565-62887C5EAD40}"/>
              </a:ext>
            </a:extLst>
          </p:cNvPr>
          <p:cNvSpPr txBox="1"/>
          <p:nvPr/>
        </p:nvSpPr>
        <p:spPr>
          <a:xfrm>
            <a:off x="4464908" y="2708635"/>
            <a:ext cx="4654378" cy="242501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94A918-6E1B-018D-20F5-FB54BB74D5FD}"/>
              </a:ext>
            </a:extLst>
          </p:cNvPr>
          <p:cNvSpPr txBox="1"/>
          <p:nvPr/>
        </p:nvSpPr>
        <p:spPr>
          <a:xfrm>
            <a:off x="6549073" y="338051"/>
            <a:ext cx="2636115" cy="1328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US" sz="1600" dirty="0" err="1"/>
              <a:t>Glanzman</a:t>
            </a:r>
            <a:r>
              <a:rPr lang="en-US" sz="1600" dirty="0"/>
              <a:t> and </a:t>
            </a:r>
            <a:r>
              <a:rPr lang="en-US" sz="1600" dirty="0" err="1"/>
              <a:t>Rytuba</a:t>
            </a:r>
            <a:r>
              <a:rPr lang="en-US" sz="1600" dirty="0"/>
              <a:t> 1979</a:t>
            </a:r>
          </a:p>
          <a:p>
            <a:pPr>
              <a:lnSpc>
                <a:spcPts val="1620"/>
              </a:lnSpc>
            </a:pPr>
            <a:r>
              <a:rPr lang="en-US" sz="1600" dirty="0"/>
              <a:t>  recognized CHSD of</a:t>
            </a:r>
          </a:p>
          <a:p>
            <a:pPr>
              <a:lnSpc>
                <a:spcPts val="1620"/>
              </a:lnSpc>
            </a:pPr>
            <a:r>
              <a:rPr lang="en-US" sz="1600" dirty="0"/>
              <a:t>  </a:t>
            </a:r>
            <a:r>
              <a:rPr lang="en-US" sz="1600" dirty="0" err="1"/>
              <a:t>intracaldera</a:t>
            </a:r>
            <a:r>
              <a:rPr lang="en-US" sz="1600" dirty="0"/>
              <a:t> sediments,</a:t>
            </a:r>
          </a:p>
          <a:p>
            <a:pPr>
              <a:lnSpc>
                <a:spcPts val="1620"/>
              </a:lnSpc>
            </a:pPr>
            <a:r>
              <a:rPr lang="en-US" sz="1600" dirty="0"/>
              <a:t>  Li mineralization, including</a:t>
            </a:r>
          </a:p>
          <a:p>
            <a:pPr>
              <a:lnSpc>
                <a:spcPts val="1620"/>
              </a:lnSpc>
            </a:pPr>
            <a:r>
              <a:rPr lang="en-US" sz="1600" dirty="0"/>
              <a:t>  Li smectite, but provided</a:t>
            </a:r>
          </a:p>
          <a:p>
            <a:pPr>
              <a:lnSpc>
                <a:spcPts val="1620"/>
              </a:lnSpc>
            </a:pPr>
            <a:r>
              <a:rPr lang="en-US" sz="1600" dirty="0"/>
              <a:t>  no data.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67D304-EA48-353B-EAD3-12B5AA90C8DC}"/>
              </a:ext>
            </a:extLst>
          </p:cNvPr>
          <p:cNvSpPr txBox="1"/>
          <p:nvPr/>
        </p:nvSpPr>
        <p:spPr>
          <a:xfrm>
            <a:off x="4571999" y="2847389"/>
            <a:ext cx="4572001" cy="1739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US" sz="1600" dirty="0"/>
              <a:t>Modern work by many confirms the general</a:t>
            </a:r>
          </a:p>
          <a:p>
            <a:pPr>
              <a:lnSpc>
                <a:spcPts val="1620"/>
              </a:lnSpc>
            </a:pPr>
            <a:r>
              <a:rPr lang="en-US" sz="1600" dirty="0"/>
              <a:t>  mineralogy, especially Li smectite, zeolites</a:t>
            </a:r>
          </a:p>
          <a:p>
            <a:pPr>
              <a:lnSpc>
                <a:spcPts val="1620"/>
              </a:lnSpc>
            </a:pPr>
            <a:r>
              <a:rPr lang="en-US" sz="1600" dirty="0"/>
              <a:t>  (e.g., clinoptilolite, analcime), authigenic </a:t>
            </a:r>
            <a:r>
              <a:rPr lang="en-US" sz="1600" dirty="0" err="1"/>
              <a:t>Kspar</a:t>
            </a:r>
            <a:r>
              <a:rPr lang="en-US" sz="1600" dirty="0"/>
              <a:t>. </a:t>
            </a:r>
          </a:p>
          <a:p>
            <a:pPr>
              <a:lnSpc>
                <a:spcPts val="1620"/>
              </a:lnSpc>
            </a:pPr>
            <a:r>
              <a:rPr lang="en-US" sz="1600" dirty="0"/>
              <a:t>  Typical assemblage of CHSD. </a:t>
            </a:r>
          </a:p>
          <a:p>
            <a:pPr>
              <a:lnSpc>
                <a:spcPts val="1620"/>
              </a:lnSpc>
            </a:pPr>
            <a:r>
              <a:rPr lang="en-US" sz="1600" u="sng" dirty="0"/>
              <a:t>Li </a:t>
            </a:r>
            <a:r>
              <a:rPr lang="en-US" sz="1600" u="sng" dirty="0" err="1"/>
              <a:t>illite</a:t>
            </a:r>
            <a:r>
              <a:rPr lang="en-US" sz="1600" u="sng" dirty="0"/>
              <a:t>, higher grade</a:t>
            </a:r>
            <a:r>
              <a:rPr lang="en-US" sz="1600" dirty="0"/>
              <a:t>, overprints smectite and</a:t>
            </a:r>
          </a:p>
          <a:p>
            <a:pPr>
              <a:lnSpc>
                <a:spcPts val="1620"/>
              </a:lnSpc>
            </a:pPr>
            <a:r>
              <a:rPr lang="en-US" sz="1600" dirty="0"/>
              <a:t>  only known in southern caldera, Thacker Pass.</a:t>
            </a:r>
          </a:p>
          <a:p>
            <a:pPr>
              <a:lnSpc>
                <a:spcPts val="1620"/>
              </a:lnSpc>
            </a:pPr>
            <a:r>
              <a:rPr lang="en-US" sz="1600" dirty="0"/>
              <a:t>Recent paper interprets </a:t>
            </a:r>
            <a:r>
              <a:rPr lang="en-US" sz="1600" dirty="0" err="1"/>
              <a:t>illite</a:t>
            </a:r>
            <a:r>
              <a:rPr lang="en-US" sz="1600" dirty="0"/>
              <a:t> to be hydrothermal,</a:t>
            </a:r>
          </a:p>
          <a:p>
            <a:pPr>
              <a:lnSpc>
                <a:spcPts val="1620"/>
              </a:lnSpc>
            </a:pPr>
            <a:r>
              <a:rPr lang="en-US" sz="1600" dirty="0"/>
              <a:t>  related to caldera magmatism </a:t>
            </a:r>
            <a:r>
              <a:rPr lang="en-US" sz="1600" u="sng" dirty="0"/>
              <a:t>during resurgence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9499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E21F89-8B1F-CFEB-4639-4B961A4681BD}"/>
              </a:ext>
            </a:extLst>
          </p:cNvPr>
          <p:cNvSpPr txBox="1"/>
          <p:nvPr/>
        </p:nvSpPr>
        <p:spPr>
          <a:xfrm>
            <a:off x="4242486" y="144724"/>
            <a:ext cx="48108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Modern work by many confirms the general mineralogy,</a:t>
            </a:r>
          </a:p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especially Li smectite, zeolites (e.g., clinoptilolite</a:t>
            </a:r>
          </a:p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analcime),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Kspar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, and that they were produced by CHSD. </a:t>
            </a:r>
          </a:p>
          <a:p>
            <a:r>
              <a:rPr lang="en-US" sz="1400" u="sng" dirty="0">
                <a:solidFill>
                  <a:schemeClr val="bg1"/>
                </a:solidFill>
                <a:latin typeface="Helvetica" pitchFamily="2" charset="0"/>
              </a:rPr>
              <a:t>Li </a:t>
            </a:r>
            <a:r>
              <a:rPr lang="en-US" sz="1400" u="sng" dirty="0" err="1">
                <a:solidFill>
                  <a:schemeClr val="bg1"/>
                </a:solidFill>
                <a:latin typeface="Helvetica" pitchFamily="2" charset="0"/>
              </a:rPr>
              <a:t>illite</a:t>
            </a:r>
            <a:r>
              <a:rPr lang="en-US" sz="1400" u="sng" dirty="0">
                <a:solidFill>
                  <a:schemeClr val="bg1"/>
                </a:solidFill>
                <a:latin typeface="Helvetica" pitchFamily="2" charset="0"/>
              </a:rPr>
              <a:t>, higher grade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, only known in southern caldera,</a:t>
            </a:r>
          </a:p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Thacker Pass. Origin?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DB33D-EED8-D9D8-6DF7-2E2C47FD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493" y="1460505"/>
            <a:ext cx="4557420" cy="3668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FCA500-909F-0474-0713-4FEC7223B6D8}"/>
              </a:ext>
            </a:extLst>
          </p:cNvPr>
          <p:cNvSpPr txBox="1"/>
          <p:nvPr/>
        </p:nvSpPr>
        <p:spPr>
          <a:xfrm>
            <a:off x="6349313" y="2428675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Castor and Henry,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77770-ED25-9228-856B-F30652C3A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1" y="-32951"/>
            <a:ext cx="4019613" cy="5600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BBF6B-E511-B401-850F-49462621DD60}"/>
              </a:ext>
            </a:extLst>
          </p:cNvPr>
          <p:cNvSpPr txBox="1"/>
          <p:nvPr/>
        </p:nvSpPr>
        <p:spPr>
          <a:xfrm>
            <a:off x="2554486" y="4521843"/>
            <a:ext cx="1799314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US" sz="1400" dirty="0" err="1"/>
              <a:t>Drilhole</a:t>
            </a:r>
            <a:r>
              <a:rPr lang="en-US" sz="1400" dirty="0"/>
              <a:t> data from </a:t>
            </a:r>
            <a:r>
              <a:rPr lang="en-US" sz="1400" dirty="0" err="1"/>
              <a:t>Lithum</a:t>
            </a:r>
            <a:r>
              <a:rPr lang="en-US" sz="1400" dirty="0"/>
              <a:t> Americas</a:t>
            </a:r>
          </a:p>
          <a:p>
            <a:pPr>
              <a:lnSpc>
                <a:spcPts val="1620"/>
              </a:lnSpc>
            </a:pPr>
            <a:r>
              <a:rPr lang="en-US" sz="1400" dirty="0"/>
              <a:t>and </a:t>
            </a:r>
            <a:r>
              <a:rPr lang="en-US" sz="1400" dirty="0" err="1"/>
              <a:t>Jindalee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936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13B6BE-5E2D-2DE1-72F2-07AEA7B12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14" y="-148285"/>
            <a:ext cx="4308388" cy="5663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1D4ED-8A06-A46A-DB97-1073715531EE}"/>
              </a:ext>
            </a:extLst>
          </p:cNvPr>
          <p:cNvSpPr txBox="1"/>
          <p:nvPr/>
        </p:nvSpPr>
        <p:spPr>
          <a:xfrm>
            <a:off x="4283674" y="16476"/>
            <a:ext cx="4718023" cy="339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McDermitt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caldera evolution: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16.39-~15.7 Ma, Caldera lake filled with rhyolitic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 tuffaceous sediments (Tis).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Between 16.39-~16.1 Ma, late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icelandite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volcanism and</a:t>
            </a:r>
          </a:p>
          <a:p>
            <a:pPr>
              <a:lnSpc>
                <a:spcPts val="158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  resurgence. Caldera magmatism ceased.</a:t>
            </a:r>
          </a:p>
          <a:p>
            <a:pPr>
              <a:lnSpc>
                <a:spcPts val="1620"/>
              </a:lnSpc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16.39-14.9(?) Ma, closed hydrologic system diagenesis (CHSD) of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</a:rPr>
              <a:t>intracaldera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tuffaceous sediments (Tis).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Entire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intracaldera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sedimentary section is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 mineralized so mineralization must have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 continued at least to 15.7 Ma.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Authigenic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Kspar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in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illite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zone = 14.87±0.05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Ma, suggests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illite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late, consistent with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overprinting smectite.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Long postdates caldera magmatism.</a:t>
            </a:r>
          </a:p>
          <a:p>
            <a:pPr>
              <a:lnSpc>
                <a:spcPts val="162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Hydrothermal heat source???</a:t>
            </a:r>
          </a:p>
          <a:p>
            <a:pPr>
              <a:lnSpc>
                <a:spcPts val="1620"/>
              </a:lnSpc>
            </a:pP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Attempting to date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illite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5B8ED-FDB2-D45A-C69E-225068913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983892" y="3219394"/>
            <a:ext cx="3039762" cy="34693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EE2FF7-A8E7-7312-935A-BCB08D4A61E3}"/>
              </a:ext>
            </a:extLst>
          </p:cNvPr>
          <p:cNvSpPr txBox="1"/>
          <p:nvPr/>
        </p:nvSpPr>
        <p:spPr>
          <a:xfrm>
            <a:off x="5026942" y="3703081"/>
            <a:ext cx="2605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More high-grade Lithium Ore</a:t>
            </a:r>
          </a:p>
        </p:txBody>
      </p:sp>
    </p:spTree>
    <p:extLst>
      <p:ext uri="{BB962C8B-B14F-4D97-AF65-F5344CB8AC3E}">
        <p14:creationId xmlns:p14="http://schemas.microsoft.com/office/powerpoint/2010/main" val="1485981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DD7E7F-3F42-9BA3-BD55-84D871319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580" y="-210065"/>
            <a:ext cx="5035378" cy="3908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2D9DF-3B45-07DB-9A35-E1A02EDDE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723" y="1960612"/>
            <a:ext cx="6010944" cy="350748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07F2A8-EA64-686C-3B7B-F9BDA063E325}"/>
              </a:ext>
            </a:extLst>
          </p:cNvPr>
          <p:cNvCxnSpPr>
            <a:cxnSpLocks/>
          </p:cNvCxnSpPr>
          <p:nvPr/>
        </p:nvCxnSpPr>
        <p:spPr bwMode="auto">
          <a:xfrm>
            <a:off x="113580" y="3814118"/>
            <a:ext cx="1600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8C7BD2D-0A23-464B-3F62-0C5E6FD85C35}"/>
              </a:ext>
            </a:extLst>
          </p:cNvPr>
          <p:cNvSpPr txBox="1"/>
          <p:nvPr/>
        </p:nvSpPr>
        <p:spPr>
          <a:xfrm>
            <a:off x="449272" y="3814118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25 µm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9ACF5-B38B-27B3-AADF-623FACA39568}"/>
              </a:ext>
            </a:extLst>
          </p:cNvPr>
          <p:cNvSpPr txBox="1"/>
          <p:nvPr/>
        </p:nvSpPr>
        <p:spPr>
          <a:xfrm>
            <a:off x="5791200" y="401592"/>
            <a:ext cx="3023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smectite (hectorite)</a:t>
            </a:r>
          </a:p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effectLst/>
                <a:latin typeface="Helvetica" pitchFamily="2" charset="0"/>
              </a:rPr>
              <a:t>Na</a:t>
            </a:r>
            <a:r>
              <a:rPr lang="en-US" sz="1600" baseline="-25000" dirty="0">
                <a:effectLst/>
                <a:latin typeface="Helvetica" pitchFamily="2" charset="0"/>
              </a:rPr>
              <a:t>0.3</a:t>
            </a:r>
            <a:r>
              <a:rPr lang="en-US" sz="1600" dirty="0">
                <a:effectLst/>
                <a:latin typeface="Helvetica" pitchFamily="2" charset="0"/>
              </a:rPr>
              <a:t>(</a:t>
            </a:r>
            <a:r>
              <a:rPr lang="en-US" sz="1600" dirty="0" err="1">
                <a:effectLst/>
                <a:latin typeface="Helvetica" pitchFamily="2" charset="0"/>
              </a:rPr>
              <a:t>Mg,Li</a:t>
            </a:r>
            <a:r>
              <a:rPr lang="en-US" sz="1600" dirty="0">
                <a:effectLst/>
                <a:latin typeface="Helvetica" pitchFamily="2" charset="0"/>
              </a:rPr>
              <a:t>)</a:t>
            </a:r>
            <a:r>
              <a:rPr lang="en-US" sz="1600" baseline="-25000" dirty="0">
                <a:effectLst/>
                <a:latin typeface="Helvetica" pitchFamily="2" charset="0"/>
              </a:rPr>
              <a:t>3</a:t>
            </a:r>
            <a:r>
              <a:rPr lang="en-US" sz="1600" dirty="0">
                <a:effectLst/>
                <a:latin typeface="Helvetica" pitchFamily="2" charset="0"/>
              </a:rPr>
              <a:t>Si</a:t>
            </a:r>
            <a:r>
              <a:rPr lang="en-US" sz="1600" baseline="-25000" dirty="0">
                <a:effectLst/>
                <a:latin typeface="Helvetica" pitchFamily="2" charset="0"/>
              </a:rPr>
              <a:t>4</a:t>
            </a:r>
            <a:r>
              <a:rPr lang="en-US" sz="1600" dirty="0">
                <a:effectLst/>
                <a:latin typeface="Helvetica" pitchFamily="2" charset="0"/>
              </a:rPr>
              <a:t>O</a:t>
            </a:r>
            <a:r>
              <a:rPr lang="en-US" sz="1600" baseline="-25000" dirty="0">
                <a:effectLst/>
                <a:latin typeface="Helvetica" pitchFamily="2" charset="0"/>
              </a:rPr>
              <a:t>10</a:t>
            </a:r>
            <a:r>
              <a:rPr lang="en-US" sz="1600" dirty="0">
                <a:effectLst/>
                <a:latin typeface="Helvetica" pitchFamily="2" charset="0"/>
              </a:rPr>
              <a:t>(F,OH)</a:t>
            </a:r>
            <a:r>
              <a:rPr lang="en-US" sz="1600" baseline="-25000" dirty="0">
                <a:effectLst/>
                <a:latin typeface="Helvetica" pitchFamily="2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cannot analyze for Li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high Mg, F, mod K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BE35D6-4B15-C8DC-9FE7-8C4D66DC0C4A}"/>
              </a:ext>
            </a:extLst>
          </p:cNvPr>
          <p:cNvCxnSpPr>
            <a:cxnSpLocks/>
            <a:stCxn id="6" idx="1"/>
          </p:cNvCxnSpPr>
          <p:nvPr/>
        </p:nvCxnSpPr>
        <p:spPr bwMode="auto">
          <a:xfrm flipH="1">
            <a:off x="3429000" y="1063312"/>
            <a:ext cx="2362200" cy="7654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8891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FDDF45-E5FB-9EF3-CB14-2C3928EF2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228600"/>
            <a:ext cx="5012724" cy="3890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3B312-4FBE-10E2-F600-7982654BC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518" y="1974012"/>
            <a:ext cx="6009503" cy="3506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FEFFC-8024-131B-3AD8-FABC192A7C12}"/>
              </a:ext>
            </a:extLst>
          </p:cNvPr>
          <p:cNvSpPr txBox="1"/>
          <p:nvPr/>
        </p:nvSpPr>
        <p:spPr>
          <a:xfrm>
            <a:off x="5618205" y="210987"/>
            <a:ext cx="2795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Illite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(tainiolite?)</a:t>
            </a:r>
          </a:p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(KLiMg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Lower Mg, higher F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K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B23821-8700-473C-633F-10438EF46F5D}"/>
              </a:ext>
            </a:extLst>
          </p:cNvPr>
          <p:cNvCxnSpPr/>
          <p:nvPr/>
        </p:nvCxnSpPr>
        <p:spPr bwMode="auto">
          <a:xfrm>
            <a:off x="67962" y="3745476"/>
            <a:ext cx="1600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E16E273-6494-3F8C-A075-10F7B0EAE795}"/>
              </a:ext>
            </a:extLst>
          </p:cNvPr>
          <p:cNvSpPr txBox="1"/>
          <p:nvPr/>
        </p:nvSpPr>
        <p:spPr>
          <a:xfrm>
            <a:off x="459259" y="3732832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25 µm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5BB918-972C-749E-1B9D-A14FA3D813DD}"/>
              </a:ext>
            </a:extLst>
          </p:cNvPr>
          <p:cNvCxnSpPr>
            <a:cxnSpLocks/>
          </p:cNvCxnSpPr>
          <p:nvPr/>
        </p:nvCxnSpPr>
        <p:spPr bwMode="auto">
          <a:xfrm flipH="1">
            <a:off x="3838832" y="914399"/>
            <a:ext cx="1779373" cy="79907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28654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5493</TotalTime>
  <Words>2333</Words>
  <Application>Microsoft Macintosh PowerPoint</Application>
  <PresentationFormat>On-screen Show (16:9)</PresentationFormat>
  <Paragraphs>216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ＭＳ Ｐゴシック</vt:lpstr>
      <vt:lpstr>Aptos</vt:lpstr>
      <vt:lpstr>Aptos Display</vt:lpstr>
      <vt:lpstr>Arial</vt:lpstr>
      <vt:lpstr>Calibri</vt:lpstr>
      <vt:lpstr>Helvetica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 Henry</dc:creator>
  <cp:lastModifiedBy>Christopher D Henry</cp:lastModifiedBy>
  <cp:revision>46</cp:revision>
  <dcterms:created xsi:type="dcterms:W3CDTF">2024-05-09T18:16:23Z</dcterms:created>
  <dcterms:modified xsi:type="dcterms:W3CDTF">2024-06-06T22:49:26Z</dcterms:modified>
</cp:coreProperties>
</file>