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7" r:id="rId2"/>
  </p:sldIdLst>
  <p:sldSz cx="27432000" cy="43891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724" autoAdjust="0"/>
    <p:restoredTop sz="94660"/>
  </p:normalViewPr>
  <p:slideViewPr>
    <p:cSldViewPr snapToGrid="0">
      <p:cViewPr>
        <p:scale>
          <a:sx n="33" d="100"/>
          <a:sy n="33" d="100"/>
        </p:scale>
        <p:origin x="2346" y="-41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7183123"/>
            <a:ext cx="23317200" cy="15280640"/>
          </a:xfrm>
        </p:spPr>
        <p:txBody>
          <a:bodyPr anchor="b"/>
          <a:lstStyle>
            <a:lvl1pPr algn="ctr">
              <a:defRPr sz="18000"/>
            </a:lvl1pPr>
          </a:lstStyle>
          <a:p>
            <a:r>
              <a:rPr lang="en-US"/>
              <a:t>Click to edit Master title style</a:t>
            </a:r>
            <a:endParaRPr lang="en-US" dirty="0"/>
          </a:p>
        </p:txBody>
      </p:sp>
      <p:sp>
        <p:nvSpPr>
          <p:cNvPr id="3" name="Subtitle 2"/>
          <p:cNvSpPr>
            <a:spLocks noGrp="1"/>
          </p:cNvSpPr>
          <p:nvPr>
            <p:ph type="subTitle" idx="1"/>
          </p:nvPr>
        </p:nvSpPr>
        <p:spPr>
          <a:xfrm>
            <a:off x="3429000" y="23053043"/>
            <a:ext cx="20574000" cy="10596877"/>
          </a:xfrm>
        </p:spPr>
        <p:txBody>
          <a:bodyPr/>
          <a:lstStyle>
            <a:lvl1pPr marL="0" indent="0" algn="ctr">
              <a:buNone/>
              <a:defRPr sz="7200"/>
            </a:lvl1pPr>
            <a:lvl2pPr marL="1371600" indent="0" algn="ctr">
              <a:buNone/>
              <a:defRPr sz="6000"/>
            </a:lvl2pPr>
            <a:lvl3pPr marL="2743200" indent="0" algn="ctr">
              <a:buNone/>
              <a:defRPr sz="5400"/>
            </a:lvl3pPr>
            <a:lvl4pPr marL="4114800" indent="0" algn="ctr">
              <a:buNone/>
              <a:defRPr sz="4800"/>
            </a:lvl4pPr>
            <a:lvl5pPr marL="5486400" indent="0" algn="ctr">
              <a:buNone/>
              <a:defRPr sz="4800"/>
            </a:lvl5pPr>
            <a:lvl6pPr marL="6858000" indent="0" algn="ctr">
              <a:buNone/>
              <a:defRPr sz="4800"/>
            </a:lvl6pPr>
            <a:lvl7pPr marL="8229600" indent="0" algn="ctr">
              <a:buNone/>
              <a:defRPr sz="4800"/>
            </a:lvl7pPr>
            <a:lvl8pPr marL="9601200" indent="0" algn="ctr">
              <a:buNone/>
              <a:defRPr sz="4800"/>
            </a:lvl8pPr>
            <a:lvl9pPr marL="10972800" indent="0" algn="ctr">
              <a:buNone/>
              <a:defRPr sz="4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59F1633-7BBF-4F54-9634-1173BB562424}" type="datetimeFigureOut">
              <a:rPr lang="en-US" smtClean="0"/>
              <a:t>5/10/2024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74CEEA-8257-44E3-902F-49A986356828}" type="slidenum">
              <a:rPr lang="en-US" smtClean="0"/>
              <a:t>‹#›</a:t>
            </a:fld>
            <a:endParaRPr lang="en-US"/>
          </a:p>
        </p:txBody>
      </p:sp>
    </p:spTree>
    <p:extLst>
      <p:ext uri="{BB962C8B-B14F-4D97-AF65-F5344CB8AC3E}">
        <p14:creationId xmlns:p14="http://schemas.microsoft.com/office/powerpoint/2010/main" val="548489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9F1633-7BBF-4F54-9634-1173BB562424}" type="datetimeFigureOut">
              <a:rPr lang="en-US" smtClean="0"/>
              <a:t>5/10/2024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74CEEA-8257-44E3-902F-49A986356828}" type="slidenum">
              <a:rPr lang="en-US" smtClean="0"/>
              <a:t>‹#›</a:t>
            </a:fld>
            <a:endParaRPr lang="en-US"/>
          </a:p>
        </p:txBody>
      </p:sp>
    </p:spTree>
    <p:extLst>
      <p:ext uri="{BB962C8B-B14F-4D97-AF65-F5344CB8AC3E}">
        <p14:creationId xmlns:p14="http://schemas.microsoft.com/office/powerpoint/2010/main" val="909527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631027" y="2336800"/>
            <a:ext cx="5915025" cy="3719576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885952" y="2336800"/>
            <a:ext cx="17402175" cy="37195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9F1633-7BBF-4F54-9634-1173BB562424}" type="datetimeFigureOut">
              <a:rPr lang="en-US" smtClean="0"/>
              <a:t>5/10/2024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74CEEA-8257-44E3-902F-49A986356828}" type="slidenum">
              <a:rPr lang="en-US" smtClean="0"/>
              <a:t>‹#›</a:t>
            </a:fld>
            <a:endParaRPr lang="en-US"/>
          </a:p>
        </p:txBody>
      </p:sp>
    </p:spTree>
    <p:extLst>
      <p:ext uri="{BB962C8B-B14F-4D97-AF65-F5344CB8AC3E}">
        <p14:creationId xmlns:p14="http://schemas.microsoft.com/office/powerpoint/2010/main" val="2035202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9F1633-7BBF-4F54-9634-1173BB562424}" type="datetimeFigureOut">
              <a:rPr lang="en-US" smtClean="0"/>
              <a:t>5/10/2024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74CEEA-8257-44E3-902F-49A986356828}" type="slidenum">
              <a:rPr lang="en-US" smtClean="0"/>
              <a:t>‹#›</a:t>
            </a:fld>
            <a:endParaRPr lang="en-US"/>
          </a:p>
        </p:txBody>
      </p:sp>
    </p:spTree>
    <p:extLst>
      <p:ext uri="{BB962C8B-B14F-4D97-AF65-F5344CB8AC3E}">
        <p14:creationId xmlns:p14="http://schemas.microsoft.com/office/powerpoint/2010/main" val="1205805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871664" y="10942333"/>
            <a:ext cx="23660100" cy="18257517"/>
          </a:xfrm>
        </p:spPr>
        <p:txBody>
          <a:bodyPr anchor="b"/>
          <a:lstStyle>
            <a:lvl1pPr>
              <a:defRPr sz="18000"/>
            </a:lvl1pPr>
          </a:lstStyle>
          <a:p>
            <a:r>
              <a:rPr lang="en-US"/>
              <a:t>Click to edit Master title style</a:t>
            </a:r>
            <a:endParaRPr lang="en-US" dirty="0"/>
          </a:p>
        </p:txBody>
      </p:sp>
      <p:sp>
        <p:nvSpPr>
          <p:cNvPr id="3" name="Text Placeholder 2"/>
          <p:cNvSpPr>
            <a:spLocks noGrp="1"/>
          </p:cNvSpPr>
          <p:nvPr>
            <p:ph type="body" idx="1"/>
          </p:nvPr>
        </p:nvSpPr>
        <p:spPr>
          <a:xfrm>
            <a:off x="1871664" y="29372573"/>
            <a:ext cx="23660100" cy="9601197"/>
          </a:xfrm>
        </p:spPr>
        <p:txBody>
          <a:bodyPr/>
          <a:lstStyle>
            <a:lvl1pPr marL="0" indent="0">
              <a:buNone/>
              <a:defRPr sz="7200">
                <a:solidFill>
                  <a:schemeClr val="tx1">
                    <a:tint val="82000"/>
                  </a:schemeClr>
                </a:solidFill>
              </a:defRPr>
            </a:lvl1pPr>
            <a:lvl2pPr marL="1371600" indent="0">
              <a:buNone/>
              <a:defRPr sz="6000">
                <a:solidFill>
                  <a:schemeClr val="tx1">
                    <a:tint val="82000"/>
                  </a:schemeClr>
                </a:solidFill>
              </a:defRPr>
            </a:lvl2pPr>
            <a:lvl3pPr marL="2743200" indent="0">
              <a:buNone/>
              <a:defRPr sz="5400">
                <a:solidFill>
                  <a:schemeClr val="tx1">
                    <a:tint val="82000"/>
                  </a:schemeClr>
                </a:solidFill>
              </a:defRPr>
            </a:lvl3pPr>
            <a:lvl4pPr marL="4114800" indent="0">
              <a:buNone/>
              <a:defRPr sz="4800">
                <a:solidFill>
                  <a:schemeClr val="tx1">
                    <a:tint val="82000"/>
                  </a:schemeClr>
                </a:solidFill>
              </a:defRPr>
            </a:lvl4pPr>
            <a:lvl5pPr marL="5486400" indent="0">
              <a:buNone/>
              <a:defRPr sz="4800">
                <a:solidFill>
                  <a:schemeClr val="tx1">
                    <a:tint val="82000"/>
                  </a:schemeClr>
                </a:solidFill>
              </a:defRPr>
            </a:lvl5pPr>
            <a:lvl6pPr marL="6858000" indent="0">
              <a:buNone/>
              <a:defRPr sz="4800">
                <a:solidFill>
                  <a:schemeClr val="tx1">
                    <a:tint val="82000"/>
                  </a:schemeClr>
                </a:solidFill>
              </a:defRPr>
            </a:lvl6pPr>
            <a:lvl7pPr marL="8229600" indent="0">
              <a:buNone/>
              <a:defRPr sz="4800">
                <a:solidFill>
                  <a:schemeClr val="tx1">
                    <a:tint val="82000"/>
                  </a:schemeClr>
                </a:solidFill>
              </a:defRPr>
            </a:lvl7pPr>
            <a:lvl8pPr marL="9601200" indent="0">
              <a:buNone/>
              <a:defRPr sz="4800">
                <a:solidFill>
                  <a:schemeClr val="tx1">
                    <a:tint val="82000"/>
                  </a:schemeClr>
                </a:solidFill>
              </a:defRPr>
            </a:lvl8pPr>
            <a:lvl9pPr marL="10972800" indent="0">
              <a:buNone/>
              <a:defRPr sz="48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9F1633-7BBF-4F54-9634-1173BB562424}" type="datetimeFigureOut">
              <a:rPr lang="en-US" smtClean="0"/>
              <a:t>5/10/2024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74CEEA-8257-44E3-902F-49A986356828}" type="slidenum">
              <a:rPr lang="en-US" smtClean="0"/>
              <a:t>‹#›</a:t>
            </a:fld>
            <a:endParaRPr lang="en-US"/>
          </a:p>
        </p:txBody>
      </p:sp>
    </p:spTree>
    <p:extLst>
      <p:ext uri="{BB962C8B-B14F-4D97-AF65-F5344CB8AC3E}">
        <p14:creationId xmlns:p14="http://schemas.microsoft.com/office/powerpoint/2010/main" val="951305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885950" y="11684000"/>
            <a:ext cx="1165860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3887450" y="11684000"/>
            <a:ext cx="1165860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9F1633-7BBF-4F54-9634-1173BB562424}" type="datetimeFigureOut">
              <a:rPr lang="en-US" smtClean="0"/>
              <a:t>5/10/2024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74CEEA-8257-44E3-902F-49A986356828}" type="slidenum">
              <a:rPr lang="en-US" smtClean="0"/>
              <a:t>‹#›</a:t>
            </a:fld>
            <a:endParaRPr lang="en-US"/>
          </a:p>
        </p:txBody>
      </p:sp>
    </p:spTree>
    <p:extLst>
      <p:ext uri="{BB962C8B-B14F-4D97-AF65-F5344CB8AC3E}">
        <p14:creationId xmlns:p14="http://schemas.microsoft.com/office/powerpoint/2010/main" val="665573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89523" y="2336810"/>
            <a:ext cx="23660100" cy="848360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889526" y="10759443"/>
            <a:ext cx="11605020" cy="5273037"/>
          </a:xfrm>
        </p:spPr>
        <p:txBody>
          <a:bodyPr anchor="b"/>
          <a:lstStyle>
            <a:lvl1pPr marL="0" indent="0">
              <a:buNone/>
              <a:defRPr sz="7200" b="1"/>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n-US"/>
              <a:t>Click to edit Master text styles</a:t>
            </a:r>
          </a:p>
        </p:txBody>
      </p:sp>
      <p:sp>
        <p:nvSpPr>
          <p:cNvPr id="4" name="Content Placeholder 3"/>
          <p:cNvSpPr>
            <a:spLocks noGrp="1"/>
          </p:cNvSpPr>
          <p:nvPr>
            <p:ph sz="half" idx="2"/>
          </p:nvPr>
        </p:nvSpPr>
        <p:spPr>
          <a:xfrm>
            <a:off x="1889526" y="16032480"/>
            <a:ext cx="11605020"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3887452" y="10759443"/>
            <a:ext cx="11662173" cy="5273037"/>
          </a:xfrm>
        </p:spPr>
        <p:txBody>
          <a:bodyPr anchor="b"/>
          <a:lstStyle>
            <a:lvl1pPr marL="0" indent="0">
              <a:buNone/>
              <a:defRPr sz="7200" b="1"/>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n-US"/>
              <a:t>Click to edit Master text styles</a:t>
            </a:r>
          </a:p>
        </p:txBody>
      </p:sp>
      <p:sp>
        <p:nvSpPr>
          <p:cNvPr id="6" name="Content Placeholder 5"/>
          <p:cNvSpPr>
            <a:spLocks noGrp="1"/>
          </p:cNvSpPr>
          <p:nvPr>
            <p:ph sz="quarter" idx="4"/>
          </p:nvPr>
        </p:nvSpPr>
        <p:spPr>
          <a:xfrm>
            <a:off x="13887452" y="16032480"/>
            <a:ext cx="11662173"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9F1633-7BBF-4F54-9634-1173BB562424}" type="datetimeFigureOut">
              <a:rPr lang="en-US" smtClean="0"/>
              <a:t>5/10/2024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74CEEA-8257-44E3-902F-49A986356828}" type="slidenum">
              <a:rPr lang="en-US" smtClean="0"/>
              <a:t>‹#›</a:t>
            </a:fld>
            <a:endParaRPr lang="en-US"/>
          </a:p>
        </p:txBody>
      </p:sp>
    </p:spTree>
    <p:extLst>
      <p:ext uri="{BB962C8B-B14F-4D97-AF65-F5344CB8AC3E}">
        <p14:creationId xmlns:p14="http://schemas.microsoft.com/office/powerpoint/2010/main" val="2263992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9F1633-7BBF-4F54-9634-1173BB562424}" type="datetimeFigureOut">
              <a:rPr lang="en-US" smtClean="0"/>
              <a:t>5/10/2024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74CEEA-8257-44E3-902F-49A986356828}" type="slidenum">
              <a:rPr lang="en-US" smtClean="0"/>
              <a:t>‹#›</a:t>
            </a:fld>
            <a:endParaRPr lang="en-US"/>
          </a:p>
        </p:txBody>
      </p:sp>
    </p:spTree>
    <p:extLst>
      <p:ext uri="{BB962C8B-B14F-4D97-AF65-F5344CB8AC3E}">
        <p14:creationId xmlns:p14="http://schemas.microsoft.com/office/powerpoint/2010/main" val="3235656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9F1633-7BBF-4F54-9634-1173BB562424}" type="datetimeFigureOut">
              <a:rPr lang="en-US" smtClean="0"/>
              <a:t>5/10/2024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74CEEA-8257-44E3-902F-49A986356828}" type="slidenum">
              <a:rPr lang="en-US" smtClean="0"/>
              <a:t>‹#›</a:t>
            </a:fld>
            <a:endParaRPr lang="en-US"/>
          </a:p>
        </p:txBody>
      </p:sp>
    </p:spTree>
    <p:extLst>
      <p:ext uri="{BB962C8B-B14F-4D97-AF65-F5344CB8AC3E}">
        <p14:creationId xmlns:p14="http://schemas.microsoft.com/office/powerpoint/2010/main" val="532510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9523" y="2926080"/>
            <a:ext cx="8847534" cy="10241280"/>
          </a:xfrm>
        </p:spPr>
        <p:txBody>
          <a:bodyPr anchor="b"/>
          <a:lstStyle>
            <a:lvl1pPr>
              <a:defRPr sz="9600"/>
            </a:lvl1pPr>
          </a:lstStyle>
          <a:p>
            <a:r>
              <a:rPr lang="en-US"/>
              <a:t>Click to edit Master title style</a:t>
            </a:r>
            <a:endParaRPr lang="en-US" dirty="0"/>
          </a:p>
        </p:txBody>
      </p:sp>
      <p:sp>
        <p:nvSpPr>
          <p:cNvPr id="3" name="Content Placeholder 2"/>
          <p:cNvSpPr>
            <a:spLocks noGrp="1"/>
          </p:cNvSpPr>
          <p:nvPr>
            <p:ph idx="1"/>
          </p:nvPr>
        </p:nvSpPr>
        <p:spPr>
          <a:xfrm>
            <a:off x="11662173" y="6319530"/>
            <a:ext cx="13887450" cy="31191200"/>
          </a:xfrm>
        </p:spPr>
        <p:txBody>
          <a:bodyPr/>
          <a:lstStyle>
            <a:lvl1pPr>
              <a:defRPr sz="9600"/>
            </a:lvl1pPr>
            <a:lvl2pPr>
              <a:defRPr sz="8400"/>
            </a:lvl2pPr>
            <a:lvl3pPr>
              <a:defRPr sz="7200"/>
            </a:lvl3pPr>
            <a:lvl4pPr>
              <a:defRPr sz="6000"/>
            </a:lvl4pPr>
            <a:lvl5pPr>
              <a:defRPr sz="6000"/>
            </a:lvl5pPr>
            <a:lvl6pPr>
              <a:defRPr sz="6000"/>
            </a:lvl6pPr>
            <a:lvl7pPr>
              <a:defRPr sz="6000"/>
            </a:lvl7pPr>
            <a:lvl8pPr>
              <a:defRPr sz="6000"/>
            </a:lvl8pPr>
            <a:lvl9pPr>
              <a:defRPr sz="6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889523" y="13167360"/>
            <a:ext cx="8847534" cy="24394163"/>
          </a:xfrm>
        </p:spPr>
        <p:txBody>
          <a:bodyPr/>
          <a:lstStyle>
            <a:lvl1pPr marL="0" indent="0">
              <a:buNone/>
              <a:defRPr sz="4800"/>
            </a:lvl1pPr>
            <a:lvl2pPr marL="1371600" indent="0">
              <a:buNone/>
              <a:defRPr sz="4200"/>
            </a:lvl2pPr>
            <a:lvl3pPr marL="2743200" indent="0">
              <a:buNone/>
              <a:defRPr sz="3600"/>
            </a:lvl3pPr>
            <a:lvl4pPr marL="4114800" indent="0">
              <a:buNone/>
              <a:defRPr sz="3000"/>
            </a:lvl4pPr>
            <a:lvl5pPr marL="5486400" indent="0">
              <a:buNone/>
              <a:defRPr sz="3000"/>
            </a:lvl5pPr>
            <a:lvl6pPr marL="6858000" indent="0">
              <a:buNone/>
              <a:defRPr sz="3000"/>
            </a:lvl6pPr>
            <a:lvl7pPr marL="8229600" indent="0">
              <a:buNone/>
              <a:defRPr sz="3000"/>
            </a:lvl7pPr>
            <a:lvl8pPr marL="9601200" indent="0">
              <a:buNone/>
              <a:defRPr sz="3000"/>
            </a:lvl8pPr>
            <a:lvl9pPr marL="10972800" indent="0">
              <a:buNone/>
              <a:defRPr sz="3000"/>
            </a:lvl9pPr>
          </a:lstStyle>
          <a:p>
            <a:pPr lvl="0"/>
            <a:r>
              <a:rPr lang="en-US"/>
              <a:t>Click to edit Master text styles</a:t>
            </a:r>
          </a:p>
        </p:txBody>
      </p:sp>
      <p:sp>
        <p:nvSpPr>
          <p:cNvPr id="5" name="Date Placeholder 4"/>
          <p:cNvSpPr>
            <a:spLocks noGrp="1"/>
          </p:cNvSpPr>
          <p:nvPr>
            <p:ph type="dt" sz="half" idx="10"/>
          </p:nvPr>
        </p:nvSpPr>
        <p:spPr/>
        <p:txBody>
          <a:bodyPr/>
          <a:lstStyle/>
          <a:p>
            <a:fld id="{E59F1633-7BBF-4F54-9634-1173BB562424}" type="datetimeFigureOut">
              <a:rPr lang="en-US" smtClean="0"/>
              <a:t>5/10/2024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74CEEA-8257-44E3-902F-49A986356828}" type="slidenum">
              <a:rPr lang="en-US" smtClean="0"/>
              <a:t>‹#›</a:t>
            </a:fld>
            <a:endParaRPr lang="en-US"/>
          </a:p>
        </p:txBody>
      </p:sp>
    </p:spTree>
    <p:extLst>
      <p:ext uri="{BB962C8B-B14F-4D97-AF65-F5344CB8AC3E}">
        <p14:creationId xmlns:p14="http://schemas.microsoft.com/office/powerpoint/2010/main" val="4161743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9523" y="2926080"/>
            <a:ext cx="8847534" cy="10241280"/>
          </a:xfrm>
        </p:spPr>
        <p:txBody>
          <a:bodyPr anchor="b"/>
          <a:lstStyle>
            <a:lvl1pPr>
              <a:defRPr sz="9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62173" y="6319530"/>
            <a:ext cx="13887450" cy="31191200"/>
          </a:xfrm>
        </p:spPr>
        <p:txBody>
          <a:bodyPr anchor="t"/>
          <a:lstStyle>
            <a:lvl1pPr marL="0" indent="0">
              <a:buNone/>
              <a:defRPr sz="9600"/>
            </a:lvl1pPr>
            <a:lvl2pPr marL="1371600" indent="0">
              <a:buNone/>
              <a:defRPr sz="8400"/>
            </a:lvl2pPr>
            <a:lvl3pPr marL="2743200" indent="0">
              <a:buNone/>
              <a:defRPr sz="7200"/>
            </a:lvl3pPr>
            <a:lvl4pPr marL="4114800" indent="0">
              <a:buNone/>
              <a:defRPr sz="6000"/>
            </a:lvl4pPr>
            <a:lvl5pPr marL="5486400" indent="0">
              <a:buNone/>
              <a:defRPr sz="6000"/>
            </a:lvl5pPr>
            <a:lvl6pPr marL="6858000" indent="0">
              <a:buNone/>
              <a:defRPr sz="6000"/>
            </a:lvl6pPr>
            <a:lvl7pPr marL="8229600" indent="0">
              <a:buNone/>
              <a:defRPr sz="6000"/>
            </a:lvl7pPr>
            <a:lvl8pPr marL="9601200" indent="0">
              <a:buNone/>
              <a:defRPr sz="6000"/>
            </a:lvl8pPr>
            <a:lvl9pPr marL="10972800" indent="0">
              <a:buNone/>
              <a:defRPr sz="6000"/>
            </a:lvl9pPr>
          </a:lstStyle>
          <a:p>
            <a:r>
              <a:rPr lang="en-US"/>
              <a:t>Click icon to add picture</a:t>
            </a:r>
            <a:endParaRPr lang="en-US" dirty="0"/>
          </a:p>
        </p:txBody>
      </p:sp>
      <p:sp>
        <p:nvSpPr>
          <p:cNvPr id="4" name="Text Placeholder 3"/>
          <p:cNvSpPr>
            <a:spLocks noGrp="1"/>
          </p:cNvSpPr>
          <p:nvPr>
            <p:ph type="body" sz="half" idx="2"/>
          </p:nvPr>
        </p:nvSpPr>
        <p:spPr>
          <a:xfrm>
            <a:off x="1889523" y="13167360"/>
            <a:ext cx="8847534" cy="24394163"/>
          </a:xfrm>
        </p:spPr>
        <p:txBody>
          <a:bodyPr/>
          <a:lstStyle>
            <a:lvl1pPr marL="0" indent="0">
              <a:buNone/>
              <a:defRPr sz="4800"/>
            </a:lvl1pPr>
            <a:lvl2pPr marL="1371600" indent="0">
              <a:buNone/>
              <a:defRPr sz="4200"/>
            </a:lvl2pPr>
            <a:lvl3pPr marL="2743200" indent="0">
              <a:buNone/>
              <a:defRPr sz="3600"/>
            </a:lvl3pPr>
            <a:lvl4pPr marL="4114800" indent="0">
              <a:buNone/>
              <a:defRPr sz="3000"/>
            </a:lvl4pPr>
            <a:lvl5pPr marL="5486400" indent="0">
              <a:buNone/>
              <a:defRPr sz="3000"/>
            </a:lvl5pPr>
            <a:lvl6pPr marL="6858000" indent="0">
              <a:buNone/>
              <a:defRPr sz="3000"/>
            </a:lvl6pPr>
            <a:lvl7pPr marL="8229600" indent="0">
              <a:buNone/>
              <a:defRPr sz="3000"/>
            </a:lvl7pPr>
            <a:lvl8pPr marL="9601200" indent="0">
              <a:buNone/>
              <a:defRPr sz="3000"/>
            </a:lvl8pPr>
            <a:lvl9pPr marL="10972800" indent="0">
              <a:buNone/>
              <a:defRPr sz="3000"/>
            </a:lvl9pPr>
          </a:lstStyle>
          <a:p>
            <a:pPr lvl="0"/>
            <a:r>
              <a:rPr lang="en-US"/>
              <a:t>Click to edit Master text styles</a:t>
            </a:r>
          </a:p>
        </p:txBody>
      </p:sp>
      <p:sp>
        <p:nvSpPr>
          <p:cNvPr id="5" name="Date Placeholder 4"/>
          <p:cNvSpPr>
            <a:spLocks noGrp="1"/>
          </p:cNvSpPr>
          <p:nvPr>
            <p:ph type="dt" sz="half" idx="10"/>
          </p:nvPr>
        </p:nvSpPr>
        <p:spPr/>
        <p:txBody>
          <a:bodyPr/>
          <a:lstStyle/>
          <a:p>
            <a:fld id="{E59F1633-7BBF-4F54-9634-1173BB562424}" type="datetimeFigureOut">
              <a:rPr lang="en-US" smtClean="0"/>
              <a:t>5/10/2024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74CEEA-8257-44E3-902F-49A986356828}" type="slidenum">
              <a:rPr lang="en-US" smtClean="0"/>
              <a:t>‹#›</a:t>
            </a:fld>
            <a:endParaRPr lang="en-US"/>
          </a:p>
        </p:txBody>
      </p:sp>
    </p:spTree>
    <p:extLst>
      <p:ext uri="{BB962C8B-B14F-4D97-AF65-F5344CB8AC3E}">
        <p14:creationId xmlns:p14="http://schemas.microsoft.com/office/powerpoint/2010/main" val="1859929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85950" y="2336810"/>
            <a:ext cx="23660100" cy="848360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885950" y="11684000"/>
            <a:ext cx="23660100" cy="27848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885950" y="40680650"/>
            <a:ext cx="6172200" cy="2336800"/>
          </a:xfrm>
          <a:prstGeom prst="rect">
            <a:avLst/>
          </a:prstGeom>
        </p:spPr>
        <p:txBody>
          <a:bodyPr vert="horz" lIns="91440" tIns="45720" rIns="91440" bIns="45720" rtlCol="0" anchor="ctr"/>
          <a:lstStyle>
            <a:lvl1pPr algn="l">
              <a:defRPr sz="3600">
                <a:solidFill>
                  <a:schemeClr val="tx1">
                    <a:tint val="82000"/>
                  </a:schemeClr>
                </a:solidFill>
              </a:defRPr>
            </a:lvl1pPr>
          </a:lstStyle>
          <a:p>
            <a:fld id="{E59F1633-7BBF-4F54-9634-1173BB562424}" type="datetimeFigureOut">
              <a:rPr lang="en-US" smtClean="0"/>
              <a:t>5/10/2024</a:t>
            </a:fld>
            <a:endParaRPr lang="en-US"/>
          </a:p>
        </p:txBody>
      </p:sp>
      <p:sp>
        <p:nvSpPr>
          <p:cNvPr id="5" name="Footer Placeholder 4"/>
          <p:cNvSpPr>
            <a:spLocks noGrp="1"/>
          </p:cNvSpPr>
          <p:nvPr>
            <p:ph type="ftr" sz="quarter" idx="3"/>
          </p:nvPr>
        </p:nvSpPr>
        <p:spPr>
          <a:xfrm>
            <a:off x="9086850" y="40680650"/>
            <a:ext cx="9258300" cy="2336800"/>
          </a:xfrm>
          <a:prstGeom prst="rect">
            <a:avLst/>
          </a:prstGeom>
        </p:spPr>
        <p:txBody>
          <a:bodyPr vert="horz" lIns="91440" tIns="45720" rIns="91440" bIns="45720" rtlCol="0" anchor="ctr"/>
          <a:lstStyle>
            <a:lvl1pPr algn="ctr">
              <a:defRPr sz="36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19373850" y="40680650"/>
            <a:ext cx="6172200" cy="2336800"/>
          </a:xfrm>
          <a:prstGeom prst="rect">
            <a:avLst/>
          </a:prstGeom>
        </p:spPr>
        <p:txBody>
          <a:bodyPr vert="horz" lIns="91440" tIns="45720" rIns="91440" bIns="45720" rtlCol="0" anchor="ctr"/>
          <a:lstStyle>
            <a:lvl1pPr algn="r">
              <a:defRPr sz="3600">
                <a:solidFill>
                  <a:schemeClr val="tx1">
                    <a:tint val="82000"/>
                  </a:schemeClr>
                </a:solidFill>
              </a:defRPr>
            </a:lvl1pPr>
          </a:lstStyle>
          <a:p>
            <a:fld id="{F074CEEA-8257-44E3-902F-49A986356828}" type="slidenum">
              <a:rPr lang="en-US" smtClean="0"/>
              <a:t>‹#›</a:t>
            </a:fld>
            <a:endParaRPr lang="en-US"/>
          </a:p>
        </p:txBody>
      </p:sp>
    </p:spTree>
    <p:extLst>
      <p:ext uri="{BB962C8B-B14F-4D97-AF65-F5344CB8AC3E}">
        <p14:creationId xmlns:p14="http://schemas.microsoft.com/office/powerpoint/2010/main" val="372368000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2743200" rtl="0" eaLnBrk="1" latinLnBrk="0" hangingPunct="1">
        <a:lnSpc>
          <a:spcPct val="90000"/>
        </a:lnSpc>
        <a:spcBef>
          <a:spcPct val="0"/>
        </a:spcBef>
        <a:buNone/>
        <a:defRPr sz="13200" kern="1200">
          <a:solidFill>
            <a:schemeClr val="tx1"/>
          </a:solidFill>
          <a:latin typeface="+mj-lt"/>
          <a:ea typeface="+mj-ea"/>
          <a:cs typeface="+mj-cs"/>
        </a:defRPr>
      </a:lvl1pPr>
    </p:titleStyle>
    <p:bodyStyle>
      <a:lvl1pPr marL="685800" indent="-685800" algn="l" defTabSz="2743200" rtl="0" eaLnBrk="1" latinLnBrk="0" hangingPunct="1">
        <a:lnSpc>
          <a:spcPct val="90000"/>
        </a:lnSpc>
        <a:spcBef>
          <a:spcPts val="3000"/>
        </a:spcBef>
        <a:buFont typeface="Arial" panose="020B0604020202020204" pitchFamily="34" charset="0"/>
        <a:buChar char="•"/>
        <a:defRPr sz="8400" kern="1200">
          <a:solidFill>
            <a:schemeClr val="tx1"/>
          </a:solidFill>
          <a:latin typeface="+mn-lt"/>
          <a:ea typeface="+mn-ea"/>
          <a:cs typeface="+mn-cs"/>
        </a:defRPr>
      </a:lvl1pPr>
      <a:lvl2pPr marL="2057400" indent="-685800" algn="l" defTabSz="2743200" rtl="0" eaLnBrk="1" latinLnBrk="0" hangingPunct="1">
        <a:lnSpc>
          <a:spcPct val="90000"/>
        </a:lnSpc>
        <a:spcBef>
          <a:spcPts val="1500"/>
        </a:spcBef>
        <a:buFont typeface="Arial" panose="020B0604020202020204" pitchFamily="34" charset="0"/>
        <a:buChar char="•"/>
        <a:defRPr sz="7200" kern="1200">
          <a:solidFill>
            <a:schemeClr val="tx1"/>
          </a:solidFill>
          <a:latin typeface="+mn-lt"/>
          <a:ea typeface="+mn-ea"/>
          <a:cs typeface="+mn-cs"/>
        </a:defRPr>
      </a:lvl2pPr>
      <a:lvl3pPr marL="3429000" indent="-685800" algn="l" defTabSz="2743200" rtl="0" eaLnBrk="1" latinLnBrk="0" hangingPunct="1">
        <a:lnSpc>
          <a:spcPct val="90000"/>
        </a:lnSpc>
        <a:spcBef>
          <a:spcPts val="1500"/>
        </a:spcBef>
        <a:buFont typeface="Arial" panose="020B0604020202020204" pitchFamily="34" charset="0"/>
        <a:buChar char="•"/>
        <a:defRPr sz="6000" kern="1200">
          <a:solidFill>
            <a:schemeClr val="tx1"/>
          </a:solidFill>
          <a:latin typeface="+mn-lt"/>
          <a:ea typeface="+mn-ea"/>
          <a:cs typeface="+mn-cs"/>
        </a:defRPr>
      </a:lvl3pPr>
      <a:lvl4pPr marL="48006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4pPr>
      <a:lvl5pPr marL="61722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5pPr>
      <a:lvl6pPr marL="75438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6pPr>
      <a:lvl7pPr marL="89154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7pPr>
      <a:lvl8pPr marL="102870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8pPr>
      <a:lvl9pPr marL="116586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9pPr>
    </p:bodyStyle>
    <p:otherStyle>
      <a:defPPr>
        <a:defRPr lang="en-US"/>
      </a:defPPr>
      <a:lvl1pPr marL="0" algn="l" defTabSz="2743200" rtl="0" eaLnBrk="1" latinLnBrk="0" hangingPunct="1">
        <a:defRPr sz="5400" kern="1200">
          <a:solidFill>
            <a:schemeClr val="tx1"/>
          </a:solidFill>
          <a:latin typeface="+mn-lt"/>
          <a:ea typeface="+mn-ea"/>
          <a:cs typeface="+mn-cs"/>
        </a:defRPr>
      </a:lvl1pPr>
      <a:lvl2pPr marL="1371600" algn="l" defTabSz="2743200" rtl="0" eaLnBrk="1" latinLnBrk="0" hangingPunct="1">
        <a:defRPr sz="5400" kern="1200">
          <a:solidFill>
            <a:schemeClr val="tx1"/>
          </a:solidFill>
          <a:latin typeface="+mn-lt"/>
          <a:ea typeface="+mn-ea"/>
          <a:cs typeface="+mn-cs"/>
        </a:defRPr>
      </a:lvl2pPr>
      <a:lvl3pPr marL="2743200" algn="l" defTabSz="2743200" rtl="0" eaLnBrk="1" latinLnBrk="0" hangingPunct="1">
        <a:defRPr sz="5400" kern="1200">
          <a:solidFill>
            <a:schemeClr val="tx1"/>
          </a:solidFill>
          <a:latin typeface="+mn-lt"/>
          <a:ea typeface="+mn-ea"/>
          <a:cs typeface="+mn-cs"/>
        </a:defRPr>
      </a:lvl3pPr>
      <a:lvl4pPr marL="4114800" algn="l" defTabSz="2743200" rtl="0" eaLnBrk="1" latinLnBrk="0" hangingPunct="1">
        <a:defRPr sz="5400" kern="1200">
          <a:solidFill>
            <a:schemeClr val="tx1"/>
          </a:solidFill>
          <a:latin typeface="+mn-lt"/>
          <a:ea typeface="+mn-ea"/>
          <a:cs typeface="+mn-cs"/>
        </a:defRPr>
      </a:lvl4pPr>
      <a:lvl5pPr marL="5486400" algn="l" defTabSz="2743200" rtl="0" eaLnBrk="1" latinLnBrk="0" hangingPunct="1">
        <a:defRPr sz="5400" kern="1200">
          <a:solidFill>
            <a:schemeClr val="tx1"/>
          </a:solidFill>
          <a:latin typeface="+mn-lt"/>
          <a:ea typeface="+mn-ea"/>
          <a:cs typeface="+mn-cs"/>
        </a:defRPr>
      </a:lvl5pPr>
      <a:lvl6pPr marL="6858000" algn="l" defTabSz="2743200" rtl="0" eaLnBrk="1" latinLnBrk="0" hangingPunct="1">
        <a:defRPr sz="5400" kern="1200">
          <a:solidFill>
            <a:schemeClr val="tx1"/>
          </a:solidFill>
          <a:latin typeface="+mn-lt"/>
          <a:ea typeface="+mn-ea"/>
          <a:cs typeface="+mn-cs"/>
        </a:defRPr>
      </a:lvl6pPr>
      <a:lvl7pPr marL="8229600" algn="l" defTabSz="2743200" rtl="0" eaLnBrk="1" latinLnBrk="0" hangingPunct="1">
        <a:defRPr sz="5400" kern="1200">
          <a:solidFill>
            <a:schemeClr val="tx1"/>
          </a:solidFill>
          <a:latin typeface="+mn-lt"/>
          <a:ea typeface="+mn-ea"/>
          <a:cs typeface="+mn-cs"/>
        </a:defRPr>
      </a:lvl7pPr>
      <a:lvl8pPr marL="9601200" algn="l" defTabSz="2743200" rtl="0" eaLnBrk="1" latinLnBrk="0" hangingPunct="1">
        <a:defRPr sz="5400" kern="1200">
          <a:solidFill>
            <a:schemeClr val="tx1"/>
          </a:solidFill>
          <a:latin typeface="+mn-lt"/>
          <a:ea typeface="+mn-ea"/>
          <a:cs typeface="+mn-cs"/>
        </a:defRPr>
      </a:lvl8pPr>
      <a:lvl9pPr marL="10972800" algn="l" defTabSz="2743200" rtl="0" eaLnBrk="1" latinLnBrk="0" hangingPunct="1">
        <a:defRPr sz="5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CBE48A8-22F3-FB62-452B-C009139F6D7E}"/>
              </a:ext>
            </a:extLst>
          </p:cNvPr>
          <p:cNvSpPr txBox="1"/>
          <p:nvPr/>
        </p:nvSpPr>
        <p:spPr>
          <a:xfrm>
            <a:off x="1143001" y="773729"/>
            <a:ext cx="24765000" cy="9571851"/>
          </a:xfrm>
          <a:prstGeom prst="rect">
            <a:avLst/>
          </a:prstGeom>
          <a:noFill/>
        </p:spPr>
        <p:txBody>
          <a:bodyPr wrap="square" rtlCol="0">
            <a:spAutoFit/>
          </a:bodyPr>
          <a:lstStyle/>
          <a:p>
            <a:pPr algn="ctr"/>
            <a:r>
              <a:rPr lang="en-US" sz="8800" b="1" dirty="0">
                <a:latin typeface="Arial" panose="020B0604020202020204" pitchFamily="34" charset="0"/>
                <a:ea typeface="Calibri" panose="020F0502020204030204" pitchFamily="34" charset="0"/>
                <a:cs typeface="Arial" panose="020B0604020202020204" pitchFamily="34" charset="0"/>
              </a:rPr>
              <a:t>THE CORRELATON OF RECENT SEISMICITY WITH THE TOKUL CREEK, CHERRY CREEK, MONROE, AND CARPENTER CREEK FAULTS MAPPED IN THE MONROE AND FALL CITY REGION OF THE CASCADE FOOTHILLS—KING AND SNOHOMISH COUNTY AREA OF WEST-CENTRAL WASHINGTON</a:t>
            </a:r>
            <a:endParaRPr lang="en-US" sz="8800" b="1"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453715B4-A6FD-2B9F-8FDF-74BA23F11158}"/>
              </a:ext>
            </a:extLst>
          </p:cNvPr>
          <p:cNvSpPr txBox="1"/>
          <p:nvPr/>
        </p:nvSpPr>
        <p:spPr>
          <a:xfrm>
            <a:off x="1447800" y="15077387"/>
            <a:ext cx="25260298" cy="11172289"/>
          </a:xfrm>
          <a:prstGeom prst="rect">
            <a:avLst/>
          </a:prstGeom>
          <a:noFill/>
        </p:spPr>
        <p:txBody>
          <a:bodyPr wrap="square" rtlCol="0">
            <a:spAutoFit/>
          </a:bodyPr>
          <a:lstStyle/>
          <a:p>
            <a:pPr algn="just">
              <a:spcAft>
                <a:spcPts val="799"/>
              </a:spcAft>
            </a:pPr>
            <a:r>
              <a:rPr lang="en-US" sz="3600" dirty="0">
                <a:latin typeface="Arial" panose="020B0604020202020204" pitchFamily="34" charset="0"/>
                <a:ea typeface="Calibri" panose="020F0502020204030204" pitchFamily="34" charset="0"/>
                <a:cs typeface="Arial" panose="020B0604020202020204" pitchFamily="34" charset="0"/>
              </a:rPr>
              <a:t>The </a:t>
            </a:r>
            <a:r>
              <a:rPr lang="en-US" sz="3600" dirty="0" err="1">
                <a:latin typeface="Arial" panose="020B0604020202020204" pitchFamily="34" charset="0"/>
                <a:ea typeface="Calibri" panose="020F0502020204030204" pitchFamily="34" charset="0"/>
                <a:cs typeface="Arial" panose="020B0604020202020204" pitchFamily="34" charset="0"/>
              </a:rPr>
              <a:t>paleoseismic</a:t>
            </a:r>
            <a:r>
              <a:rPr lang="en-US" sz="3600" dirty="0">
                <a:latin typeface="Arial" panose="020B0604020202020204" pitchFamily="34" charset="0"/>
                <a:ea typeface="Calibri" panose="020F0502020204030204" pitchFamily="34" charset="0"/>
                <a:cs typeface="Arial" panose="020B0604020202020204" pitchFamily="34" charset="0"/>
              </a:rPr>
              <a:t> record for Quaternary-active faults bordering the east side of the Seattle metro area is incomplete. A full characterization of modern moderate-magnitude seismicity may help fill the gap in our knowledge of recent activity on these faults. The Tokul Creek fault (</a:t>
            </a:r>
            <a:r>
              <a:rPr lang="en-US" sz="3600" b="1" dirty="0">
                <a:latin typeface="Arial" panose="020B0604020202020204" pitchFamily="34" charset="0"/>
                <a:ea typeface="Calibri" panose="020F0502020204030204" pitchFamily="34" charset="0"/>
                <a:cs typeface="Arial" panose="020B0604020202020204" pitchFamily="34" charset="0"/>
              </a:rPr>
              <a:t>TCF</a:t>
            </a:r>
            <a:r>
              <a:rPr lang="en-US" sz="3600" dirty="0">
                <a:latin typeface="Arial" panose="020B0604020202020204" pitchFamily="34" charset="0"/>
                <a:ea typeface="Calibri" panose="020F0502020204030204" pitchFamily="34" charset="0"/>
                <a:cs typeface="Arial" panose="020B0604020202020204" pitchFamily="34" charset="0"/>
              </a:rPr>
              <a:t>) is a northeast trending, oblique, strike-slip fault near Fall City, Washington. A series of earthquakes (M=3.8 max) likely occurred on the TCF (8/8/2023). The oblique, strike-slip Cherry Creek fault (</a:t>
            </a:r>
            <a:r>
              <a:rPr lang="en-US" sz="3600" b="1" dirty="0">
                <a:latin typeface="Arial" panose="020B0604020202020204" pitchFamily="34" charset="0"/>
                <a:ea typeface="Calibri" panose="020F0502020204030204" pitchFamily="34" charset="0"/>
                <a:cs typeface="Arial" panose="020B0604020202020204" pitchFamily="34" charset="0"/>
              </a:rPr>
              <a:t>CCF</a:t>
            </a:r>
            <a:r>
              <a:rPr lang="en-US" sz="3600" dirty="0">
                <a:latin typeface="Arial" panose="020B0604020202020204" pitchFamily="34" charset="0"/>
                <a:ea typeface="Calibri" panose="020F0502020204030204" pitchFamily="34" charset="0"/>
                <a:cs typeface="Arial" panose="020B0604020202020204" pitchFamily="34" charset="0"/>
              </a:rPr>
              <a:t>) is near and sub-parallel to the TCF. Our past studies indicate the 1996 Duvall earthquake swarm (M=5.3 max) likely occurred on the CCF. This is supported by the predominantly left-lateral strike slip focal mechanisms for these quakes and the spatial correlation of the quakes with the location of TCF and CCF. These two faults  are likely conjugate to the northwest-trending, right-lateral strike-slip southern Whidbey Island fault zone (</a:t>
            </a:r>
            <a:r>
              <a:rPr lang="en-US" sz="3600" b="1" dirty="0">
                <a:latin typeface="Arial" panose="020B0604020202020204" pitchFamily="34" charset="0"/>
                <a:ea typeface="Calibri" panose="020F0502020204030204" pitchFamily="34" charset="0"/>
                <a:cs typeface="Arial" panose="020B0604020202020204" pitchFamily="34" charset="0"/>
              </a:rPr>
              <a:t>SWIF</a:t>
            </a:r>
            <a:r>
              <a:rPr lang="en-US" sz="3600" dirty="0">
                <a:latin typeface="Arial" panose="020B0604020202020204" pitchFamily="34" charset="0"/>
                <a:ea typeface="Calibri" panose="020F0502020204030204" pitchFamily="34" charset="0"/>
                <a:cs typeface="Arial" panose="020B0604020202020204" pitchFamily="34" charset="0"/>
              </a:rPr>
              <a:t>) west of the TCF and CCF lineaments. An eastside up component for the TCF and CCF system suggests these structures partly accommodate uplift of the Cascades to the east. The Monroe fault zone (</a:t>
            </a:r>
            <a:r>
              <a:rPr lang="en-US" sz="3600" b="1" dirty="0">
                <a:latin typeface="Arial" panose="020B0604020202020204" pitchFamily="34" charset="0"/>
                <a:ea typeface="Calibri" panose="020F0502020204030204" pitchFamily="34" charset="0"/>
                <a:cs typeface="Arial" panose="020B0604020202020204" pitchFamily="34" charset="0"/>
              </a:rPr>
              <a:t>MF</a:t>
            </a:r>
            <a:r>
              <a:rPr lang="en-US" sz="3600" dirty="0">
                <a:latin typeface="Arial" panose="020B0604020202020204" pitchFamily="34" charset="0"/>
                <a:ea typeface="Calibri" panose="020F0502020204030204" pitchFamily="34" charset="0"/>
                <a:cs typeface="Arial" panose="020B0604020202020204" pitchFamily="34" charset="0"/>
              </a:rPr>
              <a:t>) is an east-striking set of reverse faults mapped from the Sultan area to the west through Monroe where the MF joins the SWIF near Lords Hill. A series of (M=4.6 max) quakes occurred on 12 July 2019 near the MF and below Snohomish River Valley west of Monroe. The reverse focal mechanism for the mainshock on an east-west trending fault is consistent with the kinematics of the MF mapped at the surface to the east. Because the MF location is tenuously located in this area and  the earthquakes are relatively deep, the correlation of the MF with as the 2019 earthquakes is only moderate and requires further study. The Explorer Falls basin (</a:t>
            </a:r>
            <a:r>
              <a:rPr lang="en-US" sz="3600" b="1" dirty="0">
                <a:latin typeface="Arial" panose="020B0604020202020204" pitchFamily="34" charset="0"/>
                <a:ea typeface="Calibri" panose="020F0502020204030204" pitchFamily="34" charset="0"/>
                <a:cs typeface="Arial" panose="020B0604020202020204" pitchFamily="34" charset="0"/>
              </a:rPr>
              <a:t>EFB</a:t>
            </a:r>
            <a:r>
              <a:rPr lang="en-US" sz="3600" dirty="0">
                <a:latin typeface="Arial" panose="020B0604020202020204" pitchFamily="34" charset="0"/>
                <a:ea typeface="Calibri" panose="020F0502020204030204" pitchFamily="34" charset="0"/>
                <a:cs typeface="Arial" panose="020B0604020202020204" pitchFamily="34" charset="0"/>
              </a:rPr>
              <a:t>) is a Pleistocene composite structure (8 km wide and 16 km long) in the Lake Roesiger and Granite Falls Quads. The EFB is bounded by the east-west-trending Carpenter Creek fault (</a:t>
            </a:r>
            <a:r>
              <a:rPr lang="en-US" sz="3600" b="1" dirty="0" err="1">
                <a:latin typeface="Arial" panose="020B0604020202020204" pitchFamily="34" charset="0"/>
                <a:ea typeface="Calibri" panose="020F0502020204030204" pitchFamily="34" charset="0"/>
                <a:cs typeface="Arial" panose="020B0604020202020204" pitchFamily="34" charset="0"/>
              </a:rPr>
              <a:t>CaCF</a:t>
            </a:r>
            <a:r>
              <a:rPr lang="en-US" sz="3600" dirty="0">
                <a:latin typeface="Arial" panose="020B0604020202020204" pitchFamily="34" charset="0"/>
                <a:ea typeface="Calibri" panose="020F0502020204030204" pitchFamily="34" charset="0"/>
                <a:cs typeface="Arial" panose="020B0604020202020204" pitchFamily="34" charset="0"/>
              </a:rPr>
              <a:t>) on the north and the Three Lakes Hill fault (</a:t>
            </a:r>
            <a:r>
              <a:rPr lang="en-US" sz="3600" b="1" dirty="0">
                <a:latin typeface="Arial" panose="020B0604020202020204" pitchFamily="34" charset="0"/>
                <a:ea typeface="Calibri" panose="020F0502020204030204" pitchFamily="34" charset="0"/>
                <a:cs typeface="Arial" panose="020B0604020202020204" pitchFamily="34" charset="0"/>
              </a:rPr>
              <a:t>TLF</a:t>
            </a:r>
            <a:r>
              <a:rPr lang="en-US" sz="3600" dirty="0">
                <a:latin typeface="Arial" panose="020B0604020202020204" pitchFamily="34" charset="0"/>
                <a:ea typeface="Calibri" panose="020F0502020204030204" pitchFamily="34" charset="0"/>
                <a:cs typeface="Arial" panose="020B0604020202020204" pitchFamily="34" charset="0"/>
              </a:rPr>
              <a:t>) on the south.</a:t>
            </a:r>
            <a:r>
              <a:rPr lang="en-US" sz="36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3600" dirty="0">
                <a:latin typeface="Arial" panose="020B0604020202020204" pitchFamily="34" charset="0"/>
                <a:ea typeface="Calibri" panose="020F0502020204030204" pitchFamily="34" charset="0"/>
                <a:cs typeface="Arial" panose="020B0604020202020204" pitchFamily="34" charset="0"/>
              </a:rPr>
              <a:t>The </a:t>
            </a:r>
            <a:r>
              <a:rPr lang="en-US" sz="3600" dirty="0" err="1">
                <a:latin typeface="Arial" panose="020B0604020202020204" pitchFamily="34" charset="0"/>
                <a:ea typeface="Calibri" panose="020F0502020204030204" pitchFamily="34" charset="0"/>
                <a:cs typeface="Arial" panose="020B0604020202020204" pitchFamily="34" charset="0"/>
              </a:rPr>
              <a:t>CaCF</a:t>
            </a:r>
            <a:r>
              <a:rPr lang="en-US" sz="3600" dirty="0">
                <a:latin typeface="Arial" panose="020B0604020202020204" pitchFamily="34" charset="0"/>
                <a:ea typeface="Calibri" panose="020F0502020204030204" pitchFamily="34" charset="0"/>
                <a:cs typeface="Arial" panose="020B0604020202020204" pitchFamily="34" charset="0"/>
              </a:rPr>
              <a:t> generally aligns with a linear band of seismicity south of the </a:t>
            </a:r>
            <a:r>
              <a:rPr lang="en-US" sz="3600" dirty="0" err="1">
                <a:latin typeface="Arial" panose="020B0604020202020204" pitchFamily="34" charset="0"/>
                <a:ea typeface="Calibri" panose="020F0502020204030204" pitchFamily="34" charset="0"/>
                <a:cs typeface="Arial" panose="020B0604020202020204" pitchFamily="34" charset="0"/>
              </a:rPr>
              <a:t>CaCF</a:t>
            </a:r>
            <a:r>
              <a:rPr lang="en-US" sz="3600" dirty="0">
                <a:latin typeface="Arial" panose="020B0604020202020204" pitchFamily="34" charset="0"/>
                <a:ea typeface="Calibri" panose="020F0502020204030204" pitchFamily="34" charset="0"/>
                <a:cs typeface="Arial" panose="020B0604020202020204" pitchFamily="34" charset="0"/>
              </a:rPr>
              <a:t>, which contains many reverse fault focal mechanisms, consistent with modern reverse movement the </a:t>
            </a:r>
            <a:r>
              <a:rPr lang="en-US" sz="3600" dirty="0" err="1">
                <a:latin typeface="Arial" panose="020B0604020202020204" pitchFamily="34" charset="0"/>
                <a:ea typeface="Calibri" panose="020F0502020204030204" pitchFamily="34" charset="0"/>
                <a:cs typeface="Arial" panose="020B0604020202020204" pitchFamily="34" charset="0"/>
              </a:rPr>
              <a:t>CaCF</a:t>
            </a:r>
            <a:r>
              <a:rPr lang="en-US" sz="3600" dirty="0">
                <a:latin typeface="Arial" panose="020B0604020202020204" pitchFamily="34" charset="0"/>
                <a:ea typeface="Calibri" panose="020F0502020204030204" pitchFamily="34" charset="0"/>
                <a:cs typeface="Arial" panose="020B0604020202020204" pitchFamily="34" charset="0"/>
              </a:rPr>
              <a:t> and TLF. Because of the low magnitude and the diffuse nature of the earthquakes, the correlation of the </a:t>
            </a:r>
            <a:r>
              <a:rPr lang="en-US" sz="3600" dirty="0" err="1">
                <a:latin typeface="Arial" panose="020B0604020202020204" pitchFamily="34" charset="0"/>
                <a:ea typeface="Calibri" panose="020F0502020204030204" pitchFamily="34" charset="0"/>
                <a:cs typeface="Arial" panose="020B0604020202020204" pitchFamily="34" charset="0"/>
              </a:rPr>
              <a:t>CaCF</a:t>
            </a:r>
            <a:r>
              <a:rPr lang="en-US" sz="3600" dirty="0">
                <a:latin typeface="Arial" panose="020B0604020202020204" pitchFamily="34" charset="0"/>
                <a:ea typeface="Calibri" panose="020F0502020204030204" pitchFamily="34" charset="0"/>
                <a:cs typeface="Arial" panose="020B0604020202020204" pitchFamily="34" charset="0"/>
              </a:rPr>
              <a:t> and TLF with these recent quakes is deemed tentative and requires further study. </a:t>
            </a:r>
            <a:r>
              <a:rPr lang="en-US" sz="3600" kern="100" dirty="0">
                <a:latin typeface="Arial" panose="020B0604020202020204" pitchFamily="34" charset="0"/>
                <a:ea typeface="Calibri" panose="020F0502020204030204" pitchFamily="34" charset="0"/>
                <a:cs typeface="Arial" panose="020B0604020202020204" pitchFamily="34" charset="0"/>
              </a:rPr>
              <a:t> </a:t>
            </a:r>
          </a:p>
        </p:txBody>
      </p:sp>
      <p:sp>
        <p:nvSpPr>
          <p:cNvPr id="4" name="TextBox 3">
            <a:extLst>
              <a:ext uri="{FF2B5EF4-FFF2-40B4-BE49-F238E27FC236}">
                <a16:creationId xmlns:a16="http://schemas.microsoft.com/office/drawing/2014/main" id="{F51EBC0A-C7DA-4E28-CF79-BDC3ABC3A381}"/>
              </a:ext>
            </a:extLst>
          </p:cNvPr>
          <p:cNvSpPr txBox="1"/>
          <p:nvPr/>
        </p:nvSpPr>
        <p:spPr>
          <a:xfrm>
            <a:off x="1143001" y="10971425"/>
            <a:ext cx="25869896" cy="2754472"/>
          </a:xfrm>
          <a:prstGeom prst="rect">
            <a:avLst/>
          </a:prstGeom>
          <a:noFill/>
        </p:spPr>
        <p:txBody>
          <a:bodyPr wrap="square" rtlCol="0">
            <a:spAutoFit/>
          </a:bodyPr>
          <a:lstStyle/>
          <a:p>
            <a:pPr algn="ctr">
              <a:lnSpc>
                <a:spcPct val="107000"/>
              </a:lnSpc>
              <a:spcAft>
                <a:spcPts val="799"/>
              </a:spcAft>
            </a:pPr>
            <a:r>
              <a:rPr lang="en-US" sz="3600" b="1" kern="100" dirty="0">
                <a:latin typeface="Arial" panose="020B0604020202020204" pitchFamily="34" charset="0"/>
                <a:ea typeface="Calibri" panose="020F0502020204030204" pitchFamily="34" charset="0"/>
                <a:cs typeface="Arial" panose="020B0604020202020204" pitchFamily="34" charset="0"/>
              </a:rPr>
              <a:t>by Joe D. Dragovich</a:t>
            </a:r>
            <a:r>
              <a:rPr lang="en-US" sz="3600" b="1" kern="100" baseline="30000" dirty="0">
                <a:latin typeface="Arial" panose="020B0604020202020204" pitchFamily="34" charset="0"/>
                <a:ea typeface="Calibri" panose="020F0502020204030204" pitchFamily="34" charset="0"/>
                <a:cs typeface="Arial" panose="020B0604020202020204" pitchFamily="34" charset="0"/>
              </a:rPr>
              <a:t>1</a:t>
            </a:r>
            <a:r>
              <a:rPr lang="en-US" sz="3600" b="1" kern="100" dirty="0">
                <a:latin typeface="Arial" panose="020B0604020202020204" pitchFamily="34" charset="0"/>
                <a:ea typeface="Calibri" panose="020F0502020204030204" pitchFamily="34" charset="0"/>
                <a:cs typeface="Arial" panose="020B0604020202020204" pitchFamily="34" charset="0"/>
              </a:rPr>
              <a:t>, Megan L. Anderson</a:t>
            </a:r>
            <a:r>
              <a:rPr lang="en-US" sz="3600" b="1" kern="100" baseline="30000" dirty="0">
                <a:latin typeface="Arial" panose="020B0604020202020204" pitchFamily="34" charset="0"/>
                <a:ea typeface="Calibri" panose="020F0502020204030204" pitchFamily="34" charset="0"/>
                <a:cs typeface="Arial" panose="020B0604020202020204" pitchFamily="34" charset="0"/>
              </a:rPr>
              <a:t>2</a:t>
            </a:r>
            <a:r>
              <a:rPr lang="en-US" sz="3600" b="1" kern="100" dirty="0">
                <a:latin typeface="Arial" panose="020B0604020202020204" pitchFamily="34" charset="0"/>
                <a:ea typeface="Calibri" panose="020F0502020204030204" pitchFamily="34" charset="0"/>
                <a:cs typeface="Arial" panose="020B0604020202020204" pitchFamily="34" charset="0"/>
              </a:rPr>
              <a:t>, Recep Cakir</a:t>
            </a:r>
            <a:r>
              <a:rPr lang="en-US" sz="3600" b="1" kern="100" baseline="30000" dirty="0">
                <a:latin typeface="Arial" panose="020B0604020202020204" pitchFamily="34" charset="0"/>
                <a:ea typeface="Calibri" panose="020F0502020204030204" pitchFamily="34" charset="0"/>
                <a:cs typeface="Arial" panose="020B0604020202020204" pitchFamily="34" charset="0"/>
              </a:rPr>
              <a:t>2</a:t>
            </a:r>
            <a:r>
              <a:rPr lang="en-US" sz="3600" b="1" kern="100" dirty="0">
                <a:latin typeface="Arial" panose="020B0604020202020204" pitchFamily="34" charset="0"/>
                <a:ea typeface="Calibri" panose="020F0502020204030204" pitchFamily="34" charset="0"/>
                <a:cs typeface="Arial" panose="020B0604020202020204" pitchFamily="34" charset="0"/>
              </a:rPr>
              <a:t>, James</a:t>
            </a:r>
            <a:r>
              <a:rPr lang="ar-SA" sz="3600" b="1" kern="100" dirty="0">
                <a:latin typeface="Arial" panose="020B0604020202020204" pitchFamily="34" charset="0"/>
                <a:ea typeface="Calibri" panose="020F0502020204030204" pitchFamily="34" charset="0"/>
                <a:cs typeface="Arial" panose="020B0604020202020204" pitchFamily="34" charset="0"/>
              </a:rPr>
              <a:t> </a:t>
            </a:r>
            <a:r>
              <a:rPr lang="en-US" sz="3600" b="1" kern="100" dirty="0">
                <a:latin typeface="Arial" panose="020B0604020202020204" pitchFamily="34" charset="0"/>
                <a:ea typeface="Calibri" panose="020F0502020204030204" pitchFamily="34" charset="0"/>
                <a:cs typeface="Arial" panose="020B0604020202020204" pitchFamily="34" charset="0"/>
              </a:rPr>
              <a:t>H.</a:t>
            </a:r>
            <a:r>
              <a:rPr lang="ar-SA" sz="3600" b="1" kern="100" dirty="0">
                <a:latin typeface="Arial" panose="020B0604020202020204" pitchFamily="34" charset="0"/>
                <a:ea typeface="Calibri" panose="020F0502020204030204" pitchFamily="34" charset="0"/>
                <a:cs typeface="Arial" panose="020B0604020202020204" pitchFamily="34" charset="0"/>
              </a:rPr>
              <a:t> </a:t>
            </a:r>
            <a:r>
              <a:rPr lang="en-US" sz="3600" b="1" kern="100" dirty="0">
                <a:latin typeface="Arial" panose="020B0604020202020204" pitchFamily="34" charset="0"/>
                <a:ea typeface="Calibri" panose="020F0502020204030204" pitchFamily="34" charset="0"/>
                <a:cs typeface="Arial" panose="020B0604020202020204" pitchFamily="34" charset="0"/>
              </a:rPr>
              <a:t>MacDonald, Jr.</a:t>
            </a:r>
            <a:r>
              <a:rPr lang="en-US" sz="3600" b="1" kern="100" baseline="30000" dirty="0">
                <a:latin typeface="Arial" panose="020B0604020202020204" pitchFamily="34" charset="0"/>
                <a:ea typeface="Calibri" panose="020F0502020204030204" pitchFamily="34" charset="0"/>
                <a:cs typeface="Arial" panose="020B0604020202020204" pitchFamily="34" charset="0"/>
              </a:rPr>
              <a:t>3</a:t>
            </a:r>
            <a:r>
              <a:rPr lang="en-US" sz="3600" b="1" kern="100" dirty="0">
                <a:latin typeface="Arial" panose="020B0604020202020204" pitchFamily="34" charset="0"/>
                <a:ea typeface="Calibri" panose="020F0502020204030204" pitchFamily="34" charset="0"/>
                <a:cs typeface="Arial" panose="020B0604020202020204" pitchFamily="34" charset="0"/>
              </a:rPr>
              <a:t>, Shannon A. Mahan</a:t>
            </a:r>
            <a:r>
              <a:rPr lang="en-US" sz="3600" b="1" kern="100" baseline="30000" dirty="0">
                <a:latin typeface="Arial" panose="020B0604020202020204" pitchFamily="34" charset="0"/>
                <a:ea typeface="Calibri" panose="020F0502020204030204" pitchFamily="34" charset="0"/>
                <a:cs typeface="Arial" panose="020B0604020202020204" pitchFamily="34" charset="0"/>
              </a:rPr>
              <a:t>4</a:t>
            </a:r>
            <a:r>
              <a:rPr lang="en-US" sz="3600" b="1" kern="100" dirty="0">
                <a:latin typeface="Arial" panose="020B0604020202020204" pitchFamily="34" charset="0"/>
                <a:ea typeface="Calibri" panose="020F0502020204030204" pitchFamily="34" charset="0"/>
                <a:cs typeface="Arial" panose="020B0604020202020204" pitchFamily="34" charset="0"/>
              </a:rPr>
              <a:t>, Daniel T. Smith</a:t>
            </a:r>
            <a:r>
              <a:rPr lang="en-US" sz="3600" b="1" kern="100" baseline="30000" dirty="0">
                <a:latin typeface="Arial" panose="020B0604020202020204" pitchFamily="34" charset="0"/>
                <a:ea typeface="Calibri" panose="020F0502020204030204" pitchFamily="34" charset="0"/>
                <a:cs typeface="Arial" panose="020B0604020202020204" pitchFamily="34" charset="0"/>
              </a:rPr>
              <a:t>5   </a:t>
            </a:r>
            <a:r>
              <a:rPr lang="en-US" sz="3600" kern="100" baseline="30000" dirty="0">
                <a:latin typeface="Arial" panose="020B0604020202020204" pitchFamily="34" charset="0"/>
                <a:ea typeface="Calibri" panose="020F0502020204030204" pitchFamily="34" charset="0"/>
                <a:cs typeface="Arial" panose="020B0604020202020204" pitchFamily="34" charset="0"/>
              </a:rPr>
              <a:t>	</a:t>
            </a:r>
          </a:p>
          <a:p>
            <a:pPr algn="ctr">
              <a:lnSpc>
                <a:spcPct val="107000"/>
              </a:lnSpc>
              <a:spcAft>
                <a:spcPts val="799"/>
              </a:spcAft>
            </a:pPr>
            <a:r>
              <a:rPr lang="en-US" sz="2000" b="1" kern="100" baseline="30000" dirty="0">
                <a:latin typeface="Arial" panose="020B0604020202020204" pitchFamily="34" charset="0"/>
                <a:ea typeface="Calibri" panose="020F0502020204030204" pitchFamily="34" charset="0"/>
                <a:cs typeface="Arial" panose="020B0604020202020204" pitchFamily="34" charset="0"/>
              </a:rPr>
              <a:t>1 </a:t>
            </a:r>
            <a:r>
              <a:rPr lang="en-US" sz="2000" kern="100" dirty="0">
                <a:latin typeface="Arial" panose="020B0604020202020204" pitchFamily="34" charset="0"/>
                <a:ea typeface="Calibri" panose="020F0502020204030204" pitchFamily="34" charset="0"/>
                <a:cs typeface="Arial" panose="020B0604020202020204" pitchFamily="34" charset="0"/>
              </a:rPr>
              <a:t>Dragovich Geo-Consulting 3050 Carpenter Hills Loop SE, Lacey WA 98503; </a:t>
            </a:r>
            <a:r>
              <a:rPr lang="en-US" sz="2000" b="1" kern="100" baseline="30000" dirty="0">
                <a:latin typeface="Arial" panose="020B0604020202020204" pitchFamily="34" charset="0"/>
                <a:ea typeface="Calibri" panose="020F0502020204030204" pitchFamily="34" charset="0"/>
                <a:cs typeface="Arial" panose="020B0604020202020204" pitchFamily="34" charset="0"/>
              </a:rPr>
              <a:t>2</a:t>
            </a:r>
            <a:r>
              <a:rPr lang="en-US" sz="2000" kern="100" baseline="30000" dirty="0">
                <a:latin typeface="Arial" panose="020B0604020202020204" pitchFamily="34" charset="0"/>
                <a:ea typeface="Calibri" panose="020F0502020204030204" pitchFamily="34" charset="0"/>
                <a:cs typeface="Arial" panose="020B0604020202020204" pitchFamily="34" charset="0"/>
              </a:rPr>
              <a:t> </a:t>
            </a:r>
            <a:r>
              <a:rPr lang="en-US" sz="2000" kern="100" dirty="0">
                <a:latin typeface="Arial" panose="020B0604020202020204" pitchFamily="34" charset="0"/>
                <a:ea typeface="Calibri" panose="020F0502020204030204" pitchFamily="34" charset="0"/>
                <a:cs typeface="Arial" panose="020B0604020202020204" pitchFamily="34" charset="0"/>
              </a:rPr>
              <a:t>Washington State Department of Natural Resources Washington Geological Survey 1111 Washington St. SE, MS 47007 Olympia, WA 98504-7007;</a:t>
            </a:r>
            <a:r>
              <a:rPr lang="en-US" sz="2000" kern="100" baseline="30000" dirty="0">
                <a:latin typeface="Arial" panose="020B0604020202020204" pitchFamily="34" charset="0"/>
                <a:ea typeface="Calibri" panose="020F0502020204030204" pitchFamily="34" charset="0"/>
                <a:cs typeface="Arial" panose="020B0604020202020204" pitchFamily="34" charset="0"/>
              </a:rPr>
              <a:t> </a:t>
            </a:r>
            <a:r>
              <a:rPr lang="en-US" sz="2000" b="1" kern="100" baseline="30000" dirty="0">
                <a:latin typeface="Arial" panose="020B0604020202020204" pitchFamily="34" charset="0"/>
                <a:ea typeface="Calibri" panose="020F0502020204030204" pitchFamily="34" charset="0"/>
                <a:cs typeface="Arial" panose="020B0604020202020204" pitchFamily="34" charset="0"/>
              </a:rPr>
              <a:t>3 </a:t>
            </a:r>
            <a:r>
              <a:rPr lang="en-US" sz="2000" kern="100" dirty="0">
                <a:latin typeface="Arial" panose="020B0604020202020204" pitchFamily="34" charset="0"/>
                <a:ea typeface="Calibri" panose="020F0502020204030204" pitchFamily="34" charset="0"/>
                <a:cs typeface="Arial" panose="020B0604020202020204" pitchFamily="34" charset="0"/>
              </a:rPr>
              <a:t>Florida Gulf Coast University Environmental Geology Program Fort Myers, FL 33965;</a:t>
            </a:r>
            <a:r>
              <a:rPr lang="en-US" sz="2000" kern="100" baseline="30000" dirty="0">
                <a:latin typeface="Arial" panose="020B0604020202020204" pitchFamily="34" charset="0"/>
                <a:ea typeface="Calibri" panose="020F0502020204030204" pitchFamily="34" charset="0"/>
                <a:cs typeface="Arial" panose="020B0604020202020204" pitchFamily="34" charset="0"/>
              </a:rPr>
              <a:t> </a:t>
            </a:r>
            <a:r>
              <a:rPr lang="en-US" sz="2000" b="1" kern="100" baseline="30000" dirty="0">
                <a:latin typeface="Arial" panose="020B0604020202020204" pitchFamily="34" charset="0"/>
                <a:ea typeface="Calibri" panose="020F0502020204030204" pitchFamily="34" charset="0"/>
                <a:cs typeface="Arial" panose="020B0604020202020204" pitchFamily="34" charset="0"/>
              </a:rPr>
              <a:t>4</a:t>
            </a:r>
            <a:r>
              <a:rPr lang="en-US" sz="2000" kern="100" baseline="30000" dirty="0">
                <a:latin typeface="Arial" panose="020B0604020202020204" pitchFamily="34" charset="0"/>
                <a:ea typeface="Calibri" panose="020F0502020204030204" pitchFamily="34" charset="0"/>
                <a:cs typeface="Arial" panose="020B0604020202020204" pitchFamily="34" charset="0"/>
              </a:rPr>
              <a:t> </a:t>
            </a:r>
            <a:r>
              <a:rPr lang="en-US" sz="2000" kern="100" dirty="0">
                <a:latin typeface="Arial" panose="020B0604020202020204" pitchFamily="34" charset="0"/>
                <a:ea typeface="Calibri" panose="020F0502020204030204" pitchFamily="34" charset="0"/>
                <a:cs typeface="Arial" panose="020B0604020202020204" pitchFamily="34" charset="0"/>
              </a:rPr>
              <a:t>U.S. Geological Survey Box 25046, MS 974 Denver Federal Center, Denver, CO 80225-5046;</a:t>
            </a:r>
            <a:r>
              <a:rPr lang="en-US" sz="2000" kern="100" baseline="30000" dirty="0">
                <a:latin typeface="Arial" panose="020B0604020202020204" pitchFamily="34" charset="0"/>
                <a:ea typeface="Calibri" panose="020F0502020204030204" pitchFamily="34" charset="0"/>
                <a:cs typeface="Arial" panose="020B0604020202020204" pitchFamily="34" charset="0"/>
              </a:rPr>
              <a:t> </a:t>
            </a:r>
            <a:r>
              <a:rPr lang="en-US" sz="2000" b="1" kern="100" baseline="30000" dirty="0">
                <a:latin typeface="Arial" panose="020B0604020202020204" pitchFamily="34" charset="0"/>
                <a:ea typeface="Calibri" panose="020F0502020204030204" pitchFamily="34" charset="0"/>
                <a:cs typeface="Arial" panose="020B0604020202020204" pitchFamily="34" charset="0"/>
              </a:rPr>
              <a:t>5 </a:t>
            </a:r>
            <a:r>
              <a:rPr lang="en-US" sz="2000" kern="100" dirty="0">
                <a:latin typeface="Arial" panose="020B0604020202020204" pitchFamily="34" charset="0"/>
                <a:ea typeface="Calibri" panose="020F0502020204030204" pitchFamily="34" charset="0"/>
                <a:cs typeface="Arial" panose="020B0604020202020204" pitchFamily="34" charset="0"/>
              </a:rPr>
              <a:t>Retired, King County Department of Natural Resources and Parks, Water and Land Resource Division 201 S Jackson St Seattle, WA 98104.</a:t>
            </a:r>
          </a:p>
          <a:p>
            <a:pPr algn="ctr">
              <a:lnSpc>
                <a:spcPct val="107000"/>
              </a:lnSpc>
              <a:spcAft>
                <a:spcPts val="799"/>
              </a:spcAft>
            </a:pPr>
            <a:endParaRPr lang="en-US" sz="1801"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4A03D613-C4B1-1750-55BC-3CBE97483D13}"/>
              </a:ext>
            </a:extLst>
          </p:cNvPr>
          <p:cNvSpPr txBox="1"/>
          <p:nvPr/>
        </p:nvSpPr>
        <p:spPr>
          <a:xfrm>
            <a:off x="11443761" y="13725701"/>
            <a:ext cx="4544477" cy="1015663"/>
          </a:xfrm>
          <a:prstGeom prst="rect">
            <a:avLst/>
          </a:prstGeom>
          <a:noFill/>
        </p:spPr>
        <p:txBody>
          <a:bodyPr wrap="square" rtlCol="0">
            <a:spAutoFit/>
          </a:bodyPr>
          <a:lstStyle/>
          <a:p>
            <a:r>
              <a:rPr lang="en-US" sz="6000" b="1" dirty="0">
                <a:latin typeface="Arial" panose="020B0604020202020204" pitchFamily="34" charset="0"/>
                <a:cs typeface="Arial" panose="020B0604020202020204" pitchFamily="34" charset="0"/>
              </a:rPr>
              <a:t>ABSTRACT</a:t>
            </a:r>
          </a:p>
        </p:txBody>
      </p:sp>
      <p:sp>
        <p:nvSpPr>
          <p:cNvPr id="7" name="TextBox 6">
            <a:extLst>
              <a:ext uri="{FF2B5EF4-FFF2-40B4-BE49-F238E27FC236}">
                <a16:creationId xmlns:a16="http://schemas.microsoft.com/office/drawing/2014/main" id="{29422104-14A1-B74F-843A-0E0F9CE354A3}"/>
              </a:ext>
            </a:extLst>
          </p:cNvPr>
          <p:cNvSpPr txBox="1"/>
          <p:nvPr/>
        </p:nvSpPr>
        <p:spPr>
          <a:xfrm>
            <a:off x="14379290" y="26379421"/>
            <a:ext cx="12016155" cy="1938992"/>
          </a:xfrm>
          <a:prstGeom prst="rect">
            <a:avLst/>
          </a:prstGeom>
          <a:noFill/>
        </p:spPr>
        <p:txBody>
          <a:bodyPr wrap="square">
            <a:spAutoFit/>
          </a:bodyPr>
          <a:lstStyle/>
          <a:p>
            <a:pPr algn="ctr"/>
            <a:r>
              <a:rPr lang="en-US" sz="6000" b="1" dirty="0">
                <a:latin typeface="Arial" panose="020B0604020202020204" pitchFamily="34" charset="0"/>
                <a:cs typeface="Arial" panose="020B0604020202020204" pitchFamily="34" charset="0"/>
              </a:rPr>
              <a:t>SIMPLE CONJUGATE STRIKE-SLIP FAULT MODEL</a:t>
            </a:r>
          </a:p>
        </p:txBody>
      </p:sp>
      <p:sp>
        <p:nvSpPr>
          <p:cNvPr id="6" name="TextBox 5">
            <a:extLst>
              <a:ext uri="{FF2B5EF4-FFF2-40B4-BE49-F238E27FC236}">
                <a16:creationId xmlns:a16="http://schemas.microsoft.com/office/drawing/2014/main" id="{4C334281-B984-7CF9-070A-9FB566857A65}"/>
              </a:ext>
            </a:extLst>
          </p:cNvPr>
          <p:cNvSpPr txBox="1"/>
          <p:nvPr/>
        </p:nvSpPr>
        <p:spPr>
          <a:xfrm>
            <a:off x="12973048" y="37185546"/>
            <a:ext cx="14287502" cy="6388789"/>
          </a:xfrm>
          <a:prstGeom prst="rect">
            <a:avLst/>
          </a:prstGeom>
          <a:noFill/>
        </p:spPr>
        <p:txBody>
          <a:bodyPr wrap="square" rtlCol="0">
            <a:spAutoFit/>
          </a:bodyPr>
          <a:lstStyle/>
          <a:p>
            <a:r>
              <a:rPr lang="en-US" sz="3600" b="1" dirty="0">
                <a:latin typeface="Arial" panose="020B0604020202020204" pitchFamily="34" charset="0"/>
                <a:cs typeface="Arial" panose="020B0604020202020204" pitchFamily="34" charset="0"/>
              </a:rPr>
              <a:t>FIGURE 2</a:t>
            </a:r>
            <a:r>
              <a:rPr lang="en-US" sz="3600" dirty="0">
                <a:latin typeface="Arial" panose="020B0604020202020204" pitchFamily="34" charset="0"/>
                <a:cs typeface="Arial" panose="020B0604020202020204" pitchFamily="34" charset="0"/>
              </a:rPr>
              <a:t>. A simple conjugate strike slip model explains much of the fault and earthquake data presented here. The northwest trending Southern Whidbey Island Fault Zone (SWIF) is a northwest trending right-lateral strike slip fault system. Our previous mapping indicates that the northeast-trending Tokul Creek and Cherry Creek fault zones are conjugate to the SWIF. This is diagrammatically shown on the diagram with the </a:t>
            </a:r>
            <a:r>
              <a:rPr lang="en-US" sz="3600" dirty="0">
                <a:solidFill>
                  <a:schemeClr val="accent2">
                    <a:lumMod val="75000"/>
                  </a:schemeClr>
                </a:solidFill>
                <a:latin typeface="Arial" panose="020B0604020202020204" pitchFamily="34" charset="0"/>
                <a:cs typeface="Arial" panose="020B0604020202020204" pitchFamily="34" charset="0"/>
              </a:rPr>
              <a:t>orange</a:t>
            </a:r>
            <a:r>
              <a:rPr lang="en-US" sz="3600" dirty="0">
                <a:latin typeface="Arial" panose="020B0604020202020204" pitchFamily="34" charset="0"/>
                <a:cs typeface="Arial" panose="020B0604020202020204" pitchFamily="34" charset="0"/>
              </a:rPr>
              <a:t> NW trending faults conjugate to the </a:t>
            </a:r>
            <a:r>
              <a:rPr lang="en-US" sz="3600" dirty="0">
                <a:solidFill>
                  <a:schemeClr val="accent6">
                    <a:lumMod val="75000"/>
                  </a:schemeClr>
                </a:solidFill>
                <a:latin typeface="Arial" panose="020B0604020202020204" pitchFamily="34" charset="0"/>
                <a:cs typeface="Arial" panose="020B0604020202020204" pitchFamily="34" charset="0"/>
              </a:rPr>
              <a:t>green</a:t>
            </a:r>
            <a:r>
              <a:rPr lang="en-US" sz="3600" dirty="0">
                <a:latin typeface="Arial" panose="020B0604020202020204" pitchFamily="34" charset="0"/>
                <a:cs typeface="Arial" panose="020B0604020202020204" pitchFamily="34" charset="0"/>
              </a:rPr>
              <a:t> NE trending faults. Additionally, the Monroe, Carpenter Creek </a:t>
            </a:r>
            <a:r>
              <a:rPr lang="en-US" sz="3600" dirty="0">
                <a:effectLst/>
                <a:latin typeface="Arial" panose="020B0604020202020204" pitchFamily="34" charset="0"/>
                <a:ea typeface="MS Mincho" panose="02020609040205080304" pitchFamily="49" charset="-128"/>
                <a:cs typeface="Arial" panose="020B0604020202020204" pitchFamily="34" charset="0"/>
              </a:rPr>
              <a:t>Carpenter Creek, and Three Lake Hill reverse faults </a:t>
            </a:r>
            <a:r>
              <a:rPr lang="en-US" sz="3600" dirty="0">
                <a:latin typeface="Arial" panose="020B0604020202020204" pitchFamily="34" charset="0"/>
                <a:cs typeface="Arial" panose="020B0604020202020204" pitchFamily="34" charset="0"/>
              </a:rPr>
              <a:t>fault may be east-west trending compressional faults within this transpressional strike-slip system. (See thrust fault orientation on the diagram)</a:t>
            </a:r>
          </a:p>
        </p:txBody>
      </p:sp>
      <p:grpSp>
        <p:nvGrpSpPr>
          <p:cNvPr id="19" name="Group 18">
            <a:extLst>
              <a:ext uri="{FF2B5EF4-FFF2-40B4-BE49-F238E27FC236}">
                <a16:creationId xmlns:a16="http://schemas.microsoft.com/office/drawing/2014/main" id="{CF3B963E-5868-9B81-6A82-75686C3E7CD6}"/>
              </a:ext>
            </a:extLst>
          </p:cNvPr>
          <p:cNvGrpSpPr/>
          <p:nvPr/>
        </p:nvGrpSpPr>
        <p:grpSpPr>
          <a:xfrm rot="20004430">
            <a:off x="15680848" y="28660713"/>
            <a:ext cx="7609805" cy="7400713"/>
            <a:chOff x="712035" y="37615890"/>
            <a:chExt cx="5322425" cy="5582267"/>
          </a:xfrm>
        </p:grpSpPr>
        <p:pic>
          <p:nvPicPr>
            <p:cNvPr id="10" name="Picture 9" descr="A diagram of a compass&#10;&#10;Description automatically generated with medium confidence">
              <a:extLst>
                <a:ext uri="{FF2B5EF4-FFF2-40B4-BE49-F238E27FC236}">
                  <a16:creationId xmlns:a16="http://schemas.microsoft.com/office/drawing/2014/main" id="{C64377F1-6B8C-F76D-6D5B-B0050C7A26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2035" y="38880367"/>
              <a:ext cx="5322425" cy="4317790"/>
            </a:xfrm>
            <a:prstGeom prst="rect">
              <a:avLst/>
            </a:prstGeom>
          </p:spPr>
        </p:pic>
        <p:cxnSp>
          <p:nvCxnSpPr>
            <p:cNvPr id="11" name="Straight Connector 10">
              <a:extLst>
                <a:ext uri="{FF2B5EF4-FFF2-40B4-BE49-F238E27FC236}">
                  <a16:creationId xmlns:a16="http://schemas.microsoft.com/office/drawing/2014/main" id="{3AEFB245-FDEE-53D9-7348-FEAD570512F2}"/>
                </a:ext>
              </a:extLst>
            </p:cNvPr>
            <p:cNvCxnSpPr>
              <a:cxnSpLocks/>
            </p:cNvCxnSpPr>
            <p:nvPr/>
          </p:nvCxnSpPr>
          <p:spPr>
            <a:xfrm>
              <a:off x="3248025" y="39243000"/>
              <a:ext cx="276225" cy="3390900"/>
            </a:xfrm>
            <a:prstGeom prst="line">
              <a:avLst/>
            </a:prstGeom>
            <a:effectLst>
              <a:glow rad="139700">
                <a:schemeClr val="accent2">
                  <a:satMod val="175000"/>
                  <a:alpha val="40000"/>
                </a:schemeClr>
              </a:glow>
            </a:effectLst>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7888ECBA-412F-497F-7C53-455B2D8CAA92}"/>
                </a:ext>
              </a:extLst>
            </p:cNvPr>
            <p:cNvCxnSpPr>
              <a:cxnSpLocks/>
            </p:cNvCxnSpPr>
            <p:nvPr/>
          </p:nvCxnSpPr>
          <p:spPr>
            <a:xfrm flipH="1">
              <a:off x="1933575" y="39947850"/>
              <a:ext cx="2895600" cy="1962150"/>
            </a:xfrm>
            <a:prstGeom prst="line">
              <a:avLst/>
            </a:prstGeom>
            <a:effectLst>
              <a:glow rad="139700">
                <a:schemeClr val="accent6">
                  <a:satMod val="175000"/>
                  <a:alpha val="40000"/>
                </a:schemeClr>
              </a:glow>
            </a:effectLst>
          </p:spPr>
          <p:style>
            <a:lnRef idx="2">
              <a:schemeClr val="accent1"/>
            </a:lnRef>
            <a:fillRef idx="0">
              <a:schemeClr val="accent1"/>
            </a:fillRef>
            <a:effectRef idx="1">
              <a:schemeClr val="accent1"/>
            </a:effectRef>
            <a:fontRef idx="minor">
              <a:schemeClr val="tx1"/>
            </a:fontRef>
          </p:style>
        </p:cxnSp>
        <p:sp>
          <p:nvSpPr>
            <p:cNvPr id="17" name="Arrow: Up 16">
              <a:extLst>
                <a:ext uri="{FF2B5EF4-FFF2-40B4-BE49-F238E27FC236}">
                  <a16:creationId xmlns:a16="http://schemas.microsoft.com/office/drawing/2014/main" id="{989F22E8-BD9F-AD44-B054-D200FB55C130}"/>
                </a:ext>
              </a:extLst>
            </p:cNvPr>
            <p:cNvSpPr/>
            <p:nvPr/>
          </p:nvSpPr>
          <p:spPr>
            <a:xfrm rot="1672782">
              <a:off x="3949554" y="37615890"/>
              <a:ext cx="1097627" cy="2087606"/>
            </a:xfrm>
            <a:prstGeom prst="upArrow">
              <a:avLst/>
            </a:prstGeom>
            <a:noFill/>
            <a:ln w="76200"/>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AD9270CA-2B2E-D66D-59F8-878D839B53FA}"/>
                </a:ext>
              </a:extLst>
            </p:cNvPr>
            <p:cNvSpPr txBox="1"/>
            <p:nvPr/>
          </p:nvSpPr>
          <p:spPr>
            <a:xfrm rot="17948197">
              <a:off x="4149848" y="38284254"/>
              <a:ext cx="925638" cy="369332"/>
            </a:xfrm>
            <a:prstGeom prst="rect">
              <a:avLst/>
            </a:prstGeom>
            <a:noFill/>
          </p:spPr>
          <p:txBody>
            <a:bodyPr wrap="none" rtlCol="0">
              <a:spAutoFit/>
            </a:bodyPr>
            <a:lstStyle/>
            <a:p>
              <a:r>
                <a:rPr lang="en-US" dirty="0"/>
                <a:t>NORTH</a:t>
              </a:r>
            </a:p>
          </p:txBody>
        </p:sp>
      </p:grpSp>
      <p:sp>
        <p:nvSpPr>
          <p:cNvPr id="8" name="TextBox 7">
            <a:extLst>
              <a:ext uri="{FF2B5EF4-FFF2-40B4-BE49-F238E27FC236}">
                <a16:creationId xmlns:a16="http://schemas.microsoft.com/office/drawing/2014/main" id="{6214B56B-FA7E-BA26-AB91-CD61B555ADDB}"/>
              </a:ext>
            </a:extLst>
          </p:cNvPr>
          <p:cNvSpPr txBox="1"/>
          <p:nvPr/>
        </p:nvSpPr>
        <p:spPr>
          <a:xfrm>
            <a:off x="171450" y="38840657"/>
            <a:ext cx="12612610" cy="5047536"/>
          </a:xfrm>
          <a:prstGeom prst="rect">
            <a:avLst/>
          </a:prstGeom>
          <a:noFill/>
        </p:spPr>
        <p:txBody>
          <a:bodyPr wrap="square" rtlCol="0">
            <a:spAutoFit/>
          </a:bodyPr>
          <a:lstStyle/>
          <a:p>
            <a:pPr algn="just"/>
            <a:r>
              <a:rPr lang="en-US" sz="3200" b="1" dirty="0">
                <a:latin typeface="Arial" panose="020B0604020202020204" pitchFamily="34" charset="0"/>
                <a:cs typeface="Arial" panose="020B0604020202020204" pitchFamily="34" charset="0"/>
              </a:rPr>
              <a:t>FIGURE 1</a:t>
            </a:r>
            <a:r>
              <a:rPr lang="en-US" sz="3200" dirty="0">
                <a:latin typeface="Arial" panose="020B0604020202020204" pitchFamily="34" charset="0"/>
                <a:cs typeface="Arial" panose="020B0604020202020204" pitchFamily="34" charset="0"/>
              </a:rPr>
              <a:t>. Regional simplified fault map modified from Anderson and others (2024).  The purple box is the location of Figures 3 and 4. Note the Monroe fault (MF) and </a:t>
            </a:r>
            <a:r>
              <a:rPr lang="en-US" sz="3400" dirty="0">
                <a:latin typeface="Arial" panose="020B0604020202020204" pitchFamily="34" charset="0"/>
                <a:cs typeface="Arial" panose="020B0604020202020204" pitchFamily="34" charset="0"/>
              </a:rPr>
              <a:t>Southern</a:t>
            </a:r>
            <a:r>
              <a:rPr lang="en-US" sz="3200" dirty="0">
                <a:latin typeface="Arial" panose="020B0604020202020204" pitchFamily="34" charset="0"/>
                <a:cs typeface="Arial" panose="020B0604020202020204" pitchFamily="34" charset="0"/>
              </a:rPr>
              <a:t> Whidbey Island Fault Zone (SWIFZ) and the simple conjugate relationship of the of the Tokul Creek Fault Zone (TCFZ) and Cherry Creek Fault Zone (CCFZ) with the SWIFZ (Figure 2). During previous mapping we correlated the Rattlesnake Mountain Fault Zones (RMFZ) with the SWIFZ (Dragovich and others, 2009a,c and 2010B. The subsequently described faults are generally anastomosing fault zones with more than one fault strand.</a:t>
            </a:r>
          </a:p>
        </p:txBody>
      </p:sp>
      <p:grpSp>
        <p:nvGrpSpPr>
          <p:cNvPr id="29" name="Group 28">
            <a:extLst>
              <a:ext uri="{FF2B5EF4-FFF2-40B4-BE49-F238E27FC236}">
                <a16:creationId xmlns:a16="http://schemas.microsoft.com/office/drawing/2014/main" id="{F6743021-5D40-7C20-8305-9AADC8C1B38A}"/>
              </a:ext>
            </a:extLst>
          </p:cNvPr>
          <p:cNvGrpSpPr>
            <a:grpSpLocks noChangeAspect="1"/>
          </p:cNvGrpSpPr>
          <p:nvPr/>
        </p:nvGrpSpPr>
        <p:grpSpPr>
          <a:xfrm>
            <a:off x="409025" y="27817339"/>
            <a:ext cx="12462865" cy="10812427"/>
            <a:chOff x="802948" y="32135527"/>
            <a:chExt cx="8076181" cy="6211876"/>
          </a:xfrm>
        </p:grpSpPr>
        <p:pic>
          <p:nvPicPr>
            <p:cNvPr id="30" name="Picture 29">
              <a:extLst>
                <a:ext uri="{FF2B5EF4-FFF2-40B4-BE49-F238E27FC236}">
                  <a16:creationId xmlns:a16="http://schemas.microsoft.com/office/drawing/2014/main" id="{5391EEC0-1340-B3C6-8BCD-1F9118920010}"/>
                </a:ext>
              </a:extLst>
            </p:cNvPr>
            <p:cNvPicPr>
              <a:picLocks noChangeAspect="1"/>
            </p:cNvPicPr>
            <p:nvPr/>
          </p:nvPicPr>
          <p:blipFill>
            <a:blip r:embed="rId3"/>
            <a:stretch>
              <a:fillRect/>
            </a:stretch>
          </p:blipFill>
          <p:spPr>
            <a:xfrm>
              <a:off x="802948" y="32135527"/>
              <a:ext cx="8076181" cy="6211876"/>
            </a:xfrm>
            <a:prstGeom prst="rect">
              <a:avLst/>
            </a:prstGeom>
          </p:spPr>
        </p:pic>
        <p:sp>
          <p:nvSpPr>
            <p:cNvPr id="31" name="TextBox 30">
              <a:extLst>
                <a:ext uri="{FF2B5EF4-FFF2-40B4-BE49-F238E27FC236}">
                  <a16:creationId xmlns:a16="http://schemas.microsoft.com/office/drawing/2014/main" id="{E293E5D1-0061-8CD5-FF56-F62868A849FB}"/>
                </a:ext>
              </a:extLst>
            </p:cNvPr>
            <p:cNvSpPr txBox="1"/>
            <p:nvPr/>
          </p:nvSpPr>
          <p:spPr>
            <a:xfrm rot="17140328">
              <a:off x="7458075" y="34823400"/>
              <a:ext cx="709938" cy="369332"/>
            </a:xfrm>
            <a:prstGeom prst="rect">
              <a:avLst/>
            </a:prstGeom>
            <a:noFill/>
          </p:spPr>
          <p:txBody>
            <a:bodyPr wrap="none" rtlCol="0">
              <a:spAutoFit/>
            </a:bodyPr>
            <a:lstStyle/>
            <a:p>
              <a:r>
                <a:rPr lang="en-US" b="1" dirty="0"/>
                <a:t>TCFZ</a:t>
              </a:r>
            </a:p>
          </p:txBody>
        </p:sp>
        <p:sp>
          <p:nvSpPr>
            <p:cNvPr id="32" name="Rectangle 31">
              <a:extLst>
                <a:ext uri="{FF2B5EF4-FFF2-40B4-BE49-F238E27FC236}">
                  <a16:creationId xmlns:a16="http://schemas.microsoft.com/office/drawing/2014/main" id="{F7860A95-8EC9-C4C7-C5EE-63A72CFB1021}"/>
                </a:ext>
              </a:extLst>
            </p:cNvPr>
            <p:cNvSpPr/>
            <p:nvPr/>
          </p:nvSpPr>
          <p:spPr>
            <a:xfrm>
              <a:off x="6686550" y="32838203"/>
              <a:ext cx="1590675" cy="2785297"/>
            </a:xfrm>
            <a:prstGeom prst="rect">
              <a:avLst/>
            </a:prstGeom>
            <a:noFill/>
            <a:ln w="38100">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noFill/>
              </a:endParaRPr>
            </a:p>
          </p:txBody>
        </p:sp>
      </p:grpSp>
      <p:sp>
        <p:nvSpPr>
          <p:cNvPr id="34" name="TextBox 33">
            <a:extLst>
              <a:ext uri="{FF2B5EF4-FFF2-40B4-BE49-F238E27FC236}">
                <a16:creationId xmlns:a16="http://schemas.microsoft.com/office/drawing/2014/main" id="{445BC101-E41B-03F9-5743-1083CB2147AE}"/>
              </a:ext>
            </a:extLst>
          </p:cNvPr>
          <p:cNvSpPr txBox="1"/>
          <p:nvPr/>
        </p:nvSpPr>
        <p:spPr>
          <a:xfrm rot="10800000" flipV="1">
            <a:off x="620512" y="26460567"/>
            <a:ext cx="11714486" cy="1015663"/>
          </a:xfrm>
          <a:prstGeom prst="rect">
            <a:avLst/>
          </a:prstGeom>
          <a:noFill/>
        </p:spPr>
        <p:txBody>
          <a:bodyPr wrap="square">
            <a:spAutoFit/>
          </a:bodyPr>
          <a:lstStyle/>
          <a:p>
            <a:pPr algn="ctr"/>
            <a:r>
              <a:rPr lang="en-US" sz="6000" b="1" dirty="0">
                <a:latin typeface="Arial" panose="020B0604020202020204" pitchFamily="34" charset="0"/>
                <a:cs typeface="Arial" panose="020B0604020202020204" pitchFamily="34" charset="0"/>
              </a:rPr>
              <a:t>REGIONAL TECTONIC MAP</a:t>
            </a:r>
          </a:p>
        </p:txBody>
      </p:sp>
      <p:cxnSp>
        <p:nvCxnSpPr>
          <p:cNvPr id="35" name="Straight Connector 34">
            <a:extLst>
              <a:ext uri="{FF2B5EF4-FFF2-40B4-BE49-F238E27FC236}">
                <a16:creationId xmlns:a16="http://schemas.microsoft.com/office/drawing/2014/main" id="{1BD9F040-7AF7-B873-6876-3B5C4799EE41}"/>
              </a:ext>
            </a:extLst>
          </p:cNvPr>
          <p:cNvCxnSpPr>
            <a:cxnSpLocks/>
          </p:cNvCxnSpPr>
          <p:nvPr/>
        </p:nvCxnSpPr>
        <p:spPr>
          <a:xfrm>
            <a:off x="1828800" y="26249676"/>
            <a:ext cx="24079201" cy="0"/>
          </a:xfrm>
          <a:prstGeom prst="line">
            <a:avLst/>
          </a:prstGeom>
          <a:ln w="76200"/>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4163908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1129</TotalTime>
  <Words>865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Joe Dragovich</dc:creator>
  <cp:lastModifiedBy>Joe Dragovich</cp:lastModifiedBy>
  <cp:revision>24</cp:revision>
  <dcterms:created xsi:type="dcterms:W3CDTF">2024-04-15T18:21:22Z</dcterms:created>
  <dcterms:modified xsi:type="dcterms:W3CDTF">2024-05-10T20:49:33Z</dcterms:modified>
</cp:coreProperties>
</file>