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8" r:id="rId2"/>
  </p:sldIdLst>
  <p:sldSz cx="274320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87" autoAdjust="0"/>
    <p:restoredTop sz="94660"/>
  </p:normalViewPr>
  <p:slideViewPr>
    <p:cSldViewPr snapToGrid="0">
      <p:cViewPr varScale="1">
        <p:scale>
          <a:sx n="17" d="100"/>
          <a:sy n="17" d="100"/>
        </p:scale>
        <p:origin x="29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7183123"/>
            <a:ext cx="23317200" cy="15280640"/>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3429000" y="23053043"/>
            <a:ext cx="20574000" cy="10596877"/>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9F1633-7BBF-4F54-9634-1173BB56242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376611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F1633-7BBF-4F54-9634-1173BB56242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384129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2336800"/>
            <a:ext cx="5915025"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5952" y="2336800"/>
            <a:ext cx="17402175"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F1633-7BBF-4F54-9634-1173BB56242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307378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9F1633-7BBF-4F54-9634-1173BB56242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407609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10942333"/>
            <a:ext cx="23660100" cy="18257517"/>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1871664" y="29372573"/>
            <a:ext cx="23660100" cy="9601197"/>
          </a:xfrm>
        </p:spPr>
        <p:txBody>
          <a:bodyPr/>
          <a:lstStyle>
            <a:lvl1pPr marL="0" indent="0">
              <a:buNone/>
              <a:defRPr sz="7200">
                <a:solidFill>
                  <a:schemeClr val="tx1">
                    <a:tint val="82000"/>
                  </a:schemeClr>
                </a:solidFill>
              </a:defRPr>
            </a:lvl1pPr>
            <a:lvl2pPr marL="1371600" indent="0">
              <a:buNone/>
              <a:defRPr sz="6000">
                <a:solidFill>
                  <a:schemeClr val="tx1">
                    <a:tint val="82000"/>
                  </a:schemeClr>
                </a:solidFill>
              </a:defRPr>
            </a:lvl2pPr>
            <a:lvl3pPr marL="2743200" indent="0">
              <a:buNone/>
              <a:defRPr sz="5400">
                <a:solidFill>
                  <a:schemeClr val="tx1">
                    <a:tint val="82000"/>
                  </a:schemeClr>
                </a:solidFill>
              </a:defRPr>
            </a:lvl3pPr>
            <a:lvl4pPr marL="4114800" indent="0">
              <a:buNone/>
              <a:defRPr sz="4800">
                <a:solidFill>
                  <a:schemeClr val="tx1">
                    <a:tint val="82000"/>
                  </a:schemeClr>
                </a:solidFill>
              </a:defRPr>
            </a:lvl4pPr>
            <a:lvl5pPr marL="5486400" indent="0">
              <a:buNone/>
              <a:defRPr sz="4800">
                <a:solidFill>
                  <a:schemeClr val="tx1">
                    <a:tint val="82000"/>
                  </a:schemeClr>
                </a:solidFill>
              </a:defRPr>
            </a:lvl5pPr>
            <a:lvl6pPr marL="6858000" indent="0">
              <a:buNone/>
              <a:defRPr sz="4800">
                <a:solidFill>
                  <a:schemeClr val="tx1">
                    <a:tint val="82000"/>
                  </a:schemeClr>
                </a:solidFill>
              </a:defRPr>
            </a:lvl6pPr>
            <a:lvl7pPr marL="8229600" indent="0">
              <a:buNone/>
              <a:defRPr sz="4800">
                <a:solidFill>
                  <a:schemeClr val="tx1">
                    <a:tint val="82000"/>
                  </a:schemeClr>
                </a:solidFill>
              </a:defRPr>
            </a:lvl7pPr>
            <a:lvl8pPr marL="9601200" indent="0">
              <a:buNone/>
              <a:defRPr sz="4800">
                <a:solidFill>
                  <a:schemeClr val="tx1">
                    <a:tint val="82000"/>
                  </a:schemeClr>
                </a:solidFill>
              </a:defRPr>
            </a:lvl8pPr>
            <a:lvl9pPr marL="10972800" indent="0">
              <a:buNone/>
              <a:defRPr sz="4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9F1633-7BBF-4F54-9634-1173BB56242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248236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5950" y="11684000"/>
            <a:ext cx="1165860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887450" y="11684000"/>
            <a:ext cx="1165860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9F1633-7BBF-4F54-9634-1173BB562424}"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228745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336810"/>
            <a:ext cx="2366010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889526" y="10759443"/>
            <a:ext cx="11605020" cy="527303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4" name="Content Placeholder 3"/>
          <p:cNvSpPr>
            <a:spLocks noGrp="1"/>
          </p:cNvSpPr>
          <p:nvPr>
            <p:ph sz="half" idx="2"/>
          </p:nvPr>
        </p:nvSpPr>
        <p:spPr>
          <a:xfrm>
            <a:off x="1889526" y="16032480"/>
            <a:ext cx="11605020"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3887452" y="10759443"/>
            <a:ext cx="11662173" cy="5273037"/>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3887452" y="16032480"/>
            <a:ext cx="11662173"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9F1633-7BBF-4F54-9634-1173BB562424}"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397396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9F1633-7BBF-4F54-9634-1173BB562424}"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269239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F1633-7BBF-4F54-9634-1173BB562424}"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14023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926080"/>
            <a:ext cx="8847534" cy="1024128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1662173" y="6319530"/>
            <a:ext cx="13887450" cy="31191200"/>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9523" y="13167360"/>
            <a:ext cx="8847534" cy="24394163"/>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E59F1633-7BBF-4F54-9634-1173BB562424}"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165465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926080"/>
            <a:ext cx="8847534" cy="1024128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62173" y="6319530"/>
            <a:ext cx="13887450" cy="31191200"/>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1889523" y="13167360"/>
            <a:ext cx="8847534" cy="24394163"/>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Click to edit Master text styles</a:t>
            </a:r>
          </a:p>
        </p:txBody>
      </p:sp>
      <p:sp>
        <p:nvSpPr>
          <p:cNvPr id="5" name="Date Placeholder 4"/>
          <p:cNvSpPr>
            <a:spLocks noGrp="1"/>
          </p:cNvSpPr>
          <p:nvPr>
            <p:ph type="dt" sz="half" idx="10"/>
          </p:nvPr>
        </p:nvSpPr>
        <p:spPr/>
        <p:txBody>
          <a:bodyPr/>
          <a:lstStyle/>
          <a:p>
            <a:fld id="{E59F1633-7BBF-4F54-9634-1173BB562424}"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4CEEA-8257-44E3-902F-49A986356828}" type="slidenum">
              <a:rPr lang="en-US" smtClean="0"/>
              <a:t>‹#›</a:t>
            </a:fld>
            <a:endParaRPr lang="en-US"/>
          </a:p>
        </p:txBody>
      </p:sp>
    </p:spTree>
    <p:extLst>
      <p:ext uri="{BB962C8B-B14F-4D97-AF65-F5344CB8AC3E}">
        <p14:creationId xmlns:p14="http://schemas.microsoft.com/office/powerpoint/2010/main" val="342463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2336810"/>
            <a:ext cx="2366010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11684000"/>
            <a:ext cx="2366010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40680650"/>
            <a:ext cx="6172200" cy="2336800"/>
          </a:xfrm>
          <a:prstGeom prst="rect">
            <a:avLst/>
          </a:prstGeom>
        </p:spPr>
        <p:txBody>
          <a:bodyPr vert="horz" lIns="91440" tIns="45720" rIns="91440" bIns="45720" rtlCol="0" anchor="ctr"/>
          <a:lstStyle>
            <a:lvl1pPr algn="l">
              <a:defRPr sz="3600">
                <a:solidFill>
                  <a:schemeClr val="tx1">
                    <a:tint val="82000"/>
                  </a:schemeClr>
                </a:solidFill>
              </a:defRPr>
            </a:lvl1pPr>
          </a:lstStyle>
          <a:p>
            <a:fld id="{E59F1633-7BBF-4F54-9634-1173BB562424}" type="datetimeFigureOut">
              <a:rPr lang="en-US" smtClean="0"/>
              <a:t>5/10/2024</a:t>
            </a:fld>
            <a:endParaRPr lang="en-US"/>
          </a:p>
        </p:txBody>
      </p:sp>
      <p:sp>
        <p:nvSpPr>
          <p:cNvPr id="5" name="Footer Placeholder 4"/>
          <p:cNvSpPr>
            <a:spLocks noGrp="1"/>
          </p:cNvSpPr>
          <p:nvPr>
            <p:ph type="ftr" sz="quarter" idx="3"/>
          </p:nvPr>
        </p:nvSpPr>
        <p:spPr>
          <a:xfrm>
            <a:off x="9086850" y="40680650"/>
            <a:ext cx="9258300" cy="2336800"/>
          </a:xfrm>
          <a:prstGeom prst="rect">
            <a:avLst/>
          </a:prstGeom>
        </p:spPr>
        <p:txBody>
          <a:bodyPr vert="horz" lIns="91440" tIns="45720" rIns="91440" bIns="45720" rtlCol="0" anchor="ctr"/>
          <a:lstStyle>
            <a:lvl1pPr algn="ctr">
              <a:defRPr sz="3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9373850" y="40680650"/>
            <a:ext cx="6172200" cy="2336800"/>
          </a:xfrm>
          <a:prstGeom prst="rect">
            <a:avLst/>
          </a:prstGeom>
        </p:spPr>
        <p:txBody>
          <a:bodyPr vert="horz" lIns="91440" tIns="45720" rIns="91440" bIns="45720" rtlCol="0" anchor="ctr"/>
          <a:lstStyle>
            <a:lvl1pPr algn="r">
              <a:defRPr sz="3600">
                <a:solidFill>
                  <a:schemeClr val="tx1">
                    <a:tint val="82000"/>
                  </a:schemeClr>
                </a:solidFill>
              </a:defRPr>
            </a:lvl1pPr>
          </a:lstStyle>
          <a:p>
            <a:fld id="{F074CEEA-8257-44E3-902F-49A986356828}" type="slidenum">
              <a:rPr lang="en-US" smtClean="0"/>
              <a:t>‹#›</a:t>
            </a:fld>
            <a:endParaRPr lang="en-US"/>
          </a:p>
        </p:txBody>
      </p:sp>
    </p:spTree>
    <p:extLst>
      <p:ext uri="{BB962C8B-B14F-4D97-AF65-F5344CB8AC3E}">
        <p14:creationId xmlns:p14="http://schemas.microsoft.com/office/powerpoint/2010/main" val="34339268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1A88C3-05A2-28D3-ADDF-EC37DA19DC38}"/>
              </a:ext>
            </a:extLst>
          </p:cNvPr>
          <p:cNvSpPr txBox="1"/>
          <p:nvPr/>
        </p:nvSpPr>
        <p:spPr>
          <a:xfrm flipH="1">
            <a:off x="8523357" y="412988"/>
            <a:ext cx="18203458" cy="1938992"/>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TOKUL CREEK FAULT ZONE AND THE SNOQAULMIE EARTHQUAKES</a:t>
            </a:r>
          </a:p>
        </p:txBody>
      </p:sp>
      <p:sp>
        <p:nvSpPr>
          <p:cNvPr id="6" name="TextBox 5">
            <a:extLst>
              <a:ext uri="{FF2B5EF4-FFF2-40B4-BE49-F238E27FC236}">
                <a16:creationId xmlns:a16="http://schemas.microsoft.com/office/drawing/2014/main" id="{BB9A54B7-A752-51FE-0F51-5DBA103A09C6}"/>
              </a:ext>
            </a:extLst>
          </p:cNvPr>
          <p:cNvSpPr txBox="1"/>
          <p:nvPr/>
        </p:nvSpPr>
        <p:spPr>
          <a:xfrm>
            <a:off x="11639940" y="17688509"/>
            <a:ext cx="184731" cy="161263"/>
          </a:xfrm>
          <a:prstGeom prst="rect">
            <a:avLst/>
          </a:prstGeom>
          <a:noFill/>
        </p:spPr>
        <p:txBody>
          <a:bodyPr wrap="none" rtlCol="0">
            <a:spAutoFit/>
          </a:bodyPr>
          <a:lstStyle/>
          <a:p>
            <a:endParaRPr lang="en-US" sz="448" dirty="0"/>
          </a:p>
        </p:txBody>
      </p:sp>
      <p:sp>
        <p:nvSpPr>
          <p:cNvPr id="7" name="TextBox 6">
            <a:extLst>
              <a:ext uri="{FF2B5EF4-FFF2-40B4-BE49-F238E27FC236}">
                <a16:creationId xmlns:a16="http://schemas.microsoft.com/office/drawing/2014/main" id="{036DA88B-AF6A-23EA-7481-B46D206FD1A5}"/>
              </a:ext>
            </a:extLst>
          </p:cNvPr>
          <p:cNvSpPr txBox="1"/>
          <p:nvPr/>
        </p:nvSpPr>
        <p:spPr>
          <a:xfrm>
            <a:off x="269987" y="780634"/>
            <a:ext cx="8347041" cy="1938992"/>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FAULT AND MAIN QUAKE LOCATIONS</a:t>
            </a:r>
          </a:p>
        </p:txBody>
      </p:sp>
      <p:sp>
        <p:nvSpPr>
          <p:cNvPr id="9" name="TextBox 8">
            <a:extLst>
              <a:ext uri="{FF2B5EF4-FFF2-40B4-BE49-F238E27FC236}">
                <a16:creationId xmlns:a16="http://schemas.microsoft.com/office/drawing/2014/main" id="{1658C7A2-F176-4434-73A7-D7B7D39FC4F2}"/>
              </a:ext>
            </a:extLst>
          </p:cNvPr>
          <p:cNvSpPr txBox="1"/>
          <p:nvPr/>
        </p:nvSpPr>
        <p:spPr>
          <a:xfrm flipH="1">
            <a:off x="8657754" y="19445218"/>
            <a:ext cx="18202291" cy="1938992"/>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CHERRY CREEK FAULT ZONE (CCFZ) AND THE DUVALL EARTHQUAKE</a:t>
            </a:r>
          </a:p>
        </p:txBody>
      </p:sp>
      <p:sp>
        <p:nvSpPr>
          <p:cNvPr id="19" name="TextBox 18">
            <a:extLst>
              <a:ext uri="{FF2B5EF4-FFF2-40B4-BE49-F238E27FC236}">
                <a16:creationId xmlns:a16="http://schemas.microsoft.com/office/drawing/2014/main" id="{24509053-DF5A-A767-B6AC-7B3E8D13E551}"/>
              </a:ext>
            </a:extLst>
          </p:cNvPr>
          <p:cNvSpPr txBox="1"/>
          <p:nvPr/>
        </p:nvSpPr>
        <p:spPr>
          <a:xfrm>
            <a:off x="9025858" y="2438172"/>
            <a:ext cx="18120767" cy="4401205"/>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The Tokul Creek Fault Zone (TCFZ) was initially mapped by Tabor and others (1993) and Dragovich and others (2009a). This long and straight fault forms a strong northeast-trending lineament that extends for ~25 miles and like the CCFZ has a few NE-trending strands. The southern portion of the TCFZ likely merges with the SWIF (Figures 1-4). </a:t>
            </a:r>
            <a:r>
              <a:rPr lang="en-US" sz="2800" dirty="0">
                <a:latin typeface="Arial" panose="020B0604020202020204" pitchFamily="34" charset="0"/>
                <a:ea typeface="Calibri" panose="020F0502020204030204" pitchFamily="34" charset="0"/>
                <a:cs typeface="Arial" panose="020B0604020202020204" pitchFamily="34" charset="0"/>
              </a:rPr>
              <a:t>A series of earthquakes (M=3.8 max) likely occurred on the TCF general fault zone (8/8/2023). </a:t>
            </a:r>
            <a:r>
              <a:rPr lang="en-US" sz="2800" dirty="0">
                <a:latin typeface="Arial" panose="020B0604020202020204" pitchFamily="34" charset="0"/>
                <a:cs typeface="Arial" panose="020B0604020202020204" pitchFamily="34" charset="0"/>
              </a:rPr>
              <a:t>The TCFZ focal mechanisms associated with the Snoqualmie earthquake swarm mostly indicate strike-slip to oblique slip fault offset. This offset is consistent with the TCFZ being a left-lateral conjugate to the SWIF. Note the geometric, kinematic, and structural similarities between the TCFZ and the CCFZ. Focal mechanisms indicate oblique slip with “up” on the east consistent with the TCFZ accommodating uplift of the Cascades. </a:t>
            </a:r>
            <a:r>
              <a:rPr lang="en-US" sz="2800" i="1" dirty="0">
                <a:latin typeface="Arial" panose="020B0604020202020204" pitchFamily="34" charset="0"/>
                <a:cs typeface="Arial" panose="020B0604020202020204" pitchFamily="34" charset="0"/>
              </a:rPr>
              <a:t>We find the correlation of the TCFZ with the Snoqualmie earthquake swarm location and focal mechanisms as compelling and assign a moderately strong correlation between the SQ and the TCFZ structures.</a:t>
            </a:r>
          </a:p>
        </p:txBody>
      </p:sp>
      <p:grpSp>
        <p:nvGrpSpPr>
          <p:cNvPr id="24" name="Group 23">
            <a:extLst>
              <a:ext uri="{FF2B5EF4-FFF2-40B4-BE49-F238E27FC236}">
                <a16:creationId xmlns:a16="http://schemas.microsoft.com/office/drawing/2014/main" id="{0A23B9C4-978E-6177-4B22-7106718C7168}"/>
              </a:ext>
            </a:extLst>
          </p:cNvPr>
          <p:cNvGrpSpPr>
            <a:grpSpLocks noChangeAspect="1"/>
          </p:cNvGrpSpPr>
          <p:nvPr/>
        </p:nvGrpSpPr>
        <p:grpSpPr>
          <a:xfrm>
            <a:off x="755893" y="3135151"/>
            <a:ext cx="7461144" cy="7269833"/>
            <a:chOff x="797007" y="6096886"/>
            <a:chExt cx="5349240" cy="5212080"/>
          </a:xfrm>
        </p:grpSpPr>
        <p:grpSp>
          <p:nvGrpSpPr>
            <p:cNvPr id="18" name="Group 17">
              <a:extLst>
                <a:ext uri="{FF2B5EF4-FFF2-40B4-BE49-F238E27FC236}">
                  <a16:creationId xmlns:a16="http://schemas.microsoft.com/office/drawing/2014/main" id="{1B4BF753-DE89-6DBB-CC16-75E03E346EF7}"/>
                </a:ext>
              </a:extLst>
            </p:cNvPr>
            <p:cNvGrpSpPr/>
            <p:nvPr/>
          </p:nvGrpSpPr>
          <p:grpSpPr>
            <a:xfrm>
              <a:off x="797007" y="6096886"/>
              <a:ext cx="5349240" cy="5212080"/>
              <a:chOff x="797007" y="6096886"/>
              <a:chExt cx="5349240" cy="5212080"/>
            </a:xfrm>
          </p:grpSpPr>
          <p:grpSp>
            <p:nvGrpSpPr>
              <p:cNvPr id="11" name="Group 10">
                <a:extLst>
                  <a:ext uri="{FF2B5EF4-FFF2-40B4-BE49-F238E27FC236}">
                    <a16:creationId xmlns:a16="http://schemas.microsoft.com/office/drawing/2014/main" id="{69492A3D-2674-4DAE-2AB4-060A6A9F8EC4}"/>
                  </a:ext>
                </a:extLst>
              </p:cNvPr>
              <p:cNvGrpSpPr/>
              <p:nvPr/>
            </p:nvGrpSpPr>
            <p:grpSpPr>
              <a:xfrm>
                <a:off x="797007" y="6096886"/>
                <a:ext cx="5349240" cy="5212080"/>
                <a:chOff x="797007" y="6096886"/>
                <a:chExt cx="5349240" cy="5212080"/>
              </a:xfrm>
            </p:grpSpPr>
            <p:pic>
              <p:nvPicPr>
                <p:cNvPr id="2" name="Picture 1">
                  <a:extLst>
                    <a:ext uri="{FF2B5EF4-FFF2-40B4-BE49-F238E27FC236}">
                      <a16:creationId xmlns:a16="http://schemas.microsoft.com/office/drawing/2014/main" id="{5C53F000-773F-7DC6-A10D-F7D4F405AC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7007" y="6096886"/>
                  <a:ext cx="5349240" cy="5212080"/>
                </a:xfrm>
                <a:prstGeom prst="rect">
                  <a:avLst/>
                </a:prstGeom>
                <a:noFill/>
                <a:ln w="12700">
                  <a:solidFill>
                    <a:schemeClr val="tx1"/>
                  </a:solidFill>
                </a:ln>
              </p:spPr>
            </p:pic>
            <p:sp>
              <p:nvSpPr>
                <p:cNvPr id="4" name="Oval 3">
                  <a:extLst>
                    <a:ext uri="{FF2B5EF4-FFF2-40B4-BE49-F238E27FC236}">
                      <a16:creationId xmlns:a16="http://schemas.microsoft.com/office/drawing/2014/main" id="{6DCB494E-C0D5-3AD5-B45B-5C736FF9A131}"/>
                    </a:ext>
                  </a:extLst>
                </p:cNvPr>
                <p:cNvSpPr/>
                <p:nvPr/>
              </p:nvSpPr>
              <p:spPr>
                <a:xfrm>
                  <a:off x="3195858" y="8047318"/>
                  <a:ext cx="285944" cy="255444"/>
                </a:xfrm>
                <a:prstGeom prst="ellipse">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FEE6580F-0007-75BE-FE16-21951351FD3C}"/>
                  </a:ext>
                </a:extLst>
              </p:cNvPr>
              <p:cNvSpPr/>
              <p:nvPr/>
            </p:nvSpPr>
            <p:spPr>
              <a:xfrm>
                <a:off x="3938033" y="7207159"/>
                <a:ext cx="285944" cy="255444"/>
              </a:xfrm>
              <a:prstGeom prst="ellipse">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492E3B8-8F50-0557-E775-E7510D450804}"/>
                  </a:ext>
                </a:extLst>
              </p:cNvPr>
              <p:cNvSpPr/>
              <p:nvPr/>
            </p:nvSpPr>
            <p:spPr>
              <a:xfrm>
                <a:off x="4318508" y="8850620"/>
                <a:ext cx="235323" cy="210222"/>
              </a:xfrm>
              <a:prstGeom prst="ellipse">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C53AC73-E539-39C1-308B-7B5FFC4135E1}"/>
                  </a:ext>
                </a:extLst>
              </p:cNvPr>
              <p:cNvSpPr/>
              <p:nvPr/>
            </p:nvSpPr>
            <p:spPr>
              <a:xfrm>
                <a:off x="4660012" y="10123811"/>
                <a:ext cx="285944" cy="255444"/>
              </a:xfrm>
              <a:prstGeom prst="ellipse">
                <a:avLst/>
              </a:prstGeom>
              <a:solidFill>
                <a:srgbClr val="FFFF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BDF2B4EE-29CF-9A5C-77DF-1ADDAD74E789}"/>
                </a:ext>
              </a:extLst>
            </p:cNvPr>
            <p:cNvSpPr txBox="1"/>
            <p:nvPr/>
          </p:nvSpPr>
          <p:spPr>
            <a:xfrm>
              <a:off x="3081020" y="7726180"/>
              <a:ext cx="520953" cy="26479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MQ</a:t>
              </a:r>
            </a:p>
          </p:txBody>
        </p:sp>
        <p:sp>
          <p:nvSpPr>
            <p:cNvPr id="21" name="TextBox 20">
              <a:extLst>
                <a:ext uri="{FF2B5EF4-FFF2-40B4-BE49-F238E27FC236}">
                  <a16:creationId xmlns:a16="http://schemas.microsoft.com/office/drawing/2014/main" id="{BED60EDA-EDC8-2657-33B1-3CD1A19F2F04}"/>
                </a:ext>
              </a:extLst>
            </p:cNvPr>
            <p:cNvSpPr txBox="1"/>
            <p:nvPr/>
          </p:nvSpPr>
          <p:spPr>
            <a:xfrm>
              <a:off x="3855535" y="7486398"/>
              <a:ext cx="1103965" cy="26479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EQ</a:t>
              </a:r>
            </a:p>
          </p:txBody>
        </p:sp>
        <p:sp>
          <p:nvSpPr>
            <p:cNvPr id="22" name="TextBox 21">
              <a:extLst>
                <a:ext uri="{FF2B5EF4-FFF2-40B4-BE49-F238E27FC236}">
                  <a16:creationId xmlns:a16="http://schemas.microsoft.com/office/drawing/2014/main" id="{A67C6E88-CC4F-DE79-A009-802A637D7D1F}"/>
                </a:ext>
              </a:extLst>
            </p:cNvPr>
            <p:cNvSpPr txBox="1"/>
            <p:nvPr/>
          </p:nvSpPr>
          <p:spPr>
            <a:xfrm>
              <a:off x="4592165" y="10334034"/>
              <a:ext cx="725206" cy="26479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SQ</a:t>
              </a:r>
            </a:p>
          </p:txBody>
        </p:sp>
        <p:sp>
          <p:nvSpPr>
            <p:cNvPr id="23" name="TextBox 22">
              <a:extLst>
                <a:ext uri="{FF2B5EF4-FFF2-40B4-BE49-F238E27FC236}">
                  <a16:creationId xmlns:a16="http://schemas.microsoft.com/office/drawing/2014/main" id="{7253F2C3-4CD5-3C92-2C50-65B602EB1122}"/>
                </a:ext>
              </a:extLst>
            </p:cNvPr>
            <p:cNvSpPr txBox="1"/>
            <p:nvPr/>
          </p:nvSpPr>
          <p:spPr>
            <a:xfrm>
              <a:off x="3950259" y="8868198"/>
              <a:ext cx="413472" cy="26479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DQ</a:t>
              </a:r>
            </a:p>
          </p:txBody>
        </p:sp>
      </p:grpSp>
      <p:pic>
        <p:nvPicPr>
          <p:cNvPr id="10" name="Picture 9">
            <a:extLst>
              <a:ext uri="{FF2B5EF4-FFF2-40B4-BE49-F238E27FC236}">
                <a16:creationId xmlns:a16="http://schemas.microsoft.com/office/drawing/2014/main" id="{CD5671E9-20AE-8F22-946B-42D84FBB8A68}"/>
              </a:ext>
            </a:extLst>
          </p:cNvPr>
          <p:cNvPicPr>
            <a:picLocks noChangeAspect="1"/>
          </p:cNvPicPr>
          <p:nvPr/>
        </p:nvPicPr>
        <p:blipFill>
          <a:blip r:embed="rId3"/>
          <a:stretch>
            <a:fillRect/>
          </a:stretch>
        </p:blipFill>
        <p:spPr>
          <a:xfrm>
            <a:off x="481949" y="33555116"/>
            <a:ext cx="8543910" cy="6406308"/>
          </a:xfrm>
          <a:prstGeom prst="rect">
            <a:avLst/>
          </a:prstGeom>
        </p:spPr>
      </p:pic>
      <p:pic>
        <p:nvPicPr>
          <p:cNvPr id="27" name="Picture 26" descr="A map of the earthworms&#10;&#10;Description automatically generated with medium confidence">
            <a:extLst>
              <a:ext uri="{FF2B5EF4-FFF2-40B4-BE49-F238E27FC236}">
                <a16:creationId xmlns:a16="http://schemas.microsoft.com/office/drawing/2014/main" id="{B8397702-F7E4-6789-B83F-E023F88F9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28" y="16406627"/>
            <a:ext cx="7772400" cy="10058400"/>
          </a:xfrm>
          <a:prstGeom prst="rect">
            <a:avLst/>
          </a:prstGeom>
        </p:spPr>
      </p:pic>
      <p:sp>
        <p:nvSpPr>
          <p:cNvPr id="3" name="TextBox 2">
            <a:extLst>
              <a:ext uri="{FF2B5EF4-FFF2-40B4-BE49-F238E27FC236}">
                <a16:creationId xmlns:a16="http://schemas.microsoft.com/office/drawing/2014/main" id="{1020C92A-A8C0-3D22-3206-5F7A4A0A2376}"/>
              </a:ext>
            </a:extLst>
          </p:cNvPr>
          <p:cNvSpPr txBox="1"/>
          <p:nvPr/>
        </p:nvSpPr>
        <p:spPr>
          <a:xfrm>
            <a:off x="481949" y="10515948"/>
            <a:ext cx="8041408" cy="5509200"/>
          </a:xfrm>
          <a:prstGeom prst="rect">
            <a:avLst/>
          </a:prstGeom>
          <a:noFill/>
        </p:spPr>
        <p:txBody>
          <a:bodyPr wrap="square" rtlCol="0">
            <a:spAutoFit/>
          </a:bodyPr>
          <a:lstStyle/>
          <a:p>
            <a:pPr algn="just"/>
            <a:r>
              <a:rPr lang="en-US" sz="3200" b="1" dirty="0"/>
              <a:t>FIGURE 3</a:t>
            </a:r>
            <a:r>
              <a:rPr lang="en-US" sz="3200" dirty="0"/>
              <a:t>. Regional simplified geologic map showing simplified geologic units and faults. See Figure 3 for the fault zone and fold names and the location of the Explorer Falls Basin. </a:t>
            </a:r>
            <a:r>
              <a:rPr lang="en-US" sz="3200" dirty="0">
                <a:highlight>
                  <a:srgbClr val="FFFF00"/>
                </a:highlight>
              </a:rPr>
              <a:t>The yellow dots are the central locations of the earthquake swarms we discuss</a:t>
            </a:r>
            <a:r>
              <a:rPr lang="en-US" sz="3200" dirty="0"/>
              <a:t>. </a:t>
            </a:r>
            <a:r>
              <a:rPr lang="en-US" sz="3200" b="1" dirty="0">
                <a:solidFill>
                  <a:srgbClr val="FF0000"/>
                </a:solidFill>
              </a:rPr>
              <a:t>SQ</a:t>
            </a:r>
            <a:r>
              <a:rPr lang="en-US" sz="3200" dirty="0">
                <a:solidFill>
                  <a:srgbClr val="FF0000"/>
                </a:solidFill>
              </a:rPr>
              <a:t>,</a:t>
            </a:r>
            <a:r>
              <a:rPr lang="en-US" sz="3200" dirty="0"/>
              <a:t> the Snoqualmie earthquake; </a:t>
            </a:r>
            <a:r>
              <a:rPr lang="en-US" sz="3200" b="1" dirty="0">
                <a:solidFill>
                  <a:srgbClr val="FF0000"/>
                </a:solidFill>
              </a:rPr>
              <a:t>DQ</a:t>
            </a:r>
            <a:r>
              <a:rPr lang="en-US" sz="3200" dirty="0"/>
              <a:t>, the Duvall earthquake; </a:t>
            </a:r>
            <a:r>
              <a:rPr lang="en-US" sz="3200" b="1" dirty="0">
                <a:solidFill>
                  <a:srgbClr val="FF0000"/>
                </a:solidFill>
              </a:rPr>
              <a:t>MQ</a:t>
            </a:r>
            <a:r>
              <a:rPr lang="en-US" sz="3200" dirty="0"/>
              <a:t>, the Monroe earthquake; </a:t>
            </a:r>
            <a:r>
              <a:rPr lang="en-US" sz="3200" b="1" dirty="0">
                <a:solidFill>
                  <a:srgbClr val="FF0000"/>
                </a:solidFill>
              </a:rPr>
              <a:t>EQ</a:t>
            </a:r>
            <a:r>
              <a:rPr lang="en-US" sz="3200" dirty="0"/>
              <a:t>, Explorer Falls basin earthquakes. Also see Figure 4 for general earthquake locations.</a:t>
            </a:r>
          </a:p>
        </p:txBody>
      </p:sp>
      <p:sp>
        <p:nvSpPr>
          <p:cNvPr id="25" name="TextBox 24">
            <a:extLst>
              <a:ext uri="{FF2B5EF4-FFF2-40B4-BE49-F238E27FC236}">
                <a16:creationId xmlns:a16="http://schemas.microsoft.com/office/drawing/2014/main" id="{29D1C217-949F-22E3-CB99-9B181DF6D68E}"/>
              </a:ext>
            </a:extLst>
          </p:cNvPr>
          <p:cNvSpPr txBox="1"/>
          <p:nvPr/>
        </p:nvSpPr>
        <p:spPr>
          <a:xfrm>
            <a:off x="755893" y="26795197"/>
            <a:ext cx="7848655" cy="6001643"/>
          </a:xfrm>
          <a:prstGeom prst="rect">
            <a:avLst/>
          </a:prstGeom>
          <a:noFill/>
        </p:spPr>
        <p:txBody>
          <a:bodyPr wrap="square" rtlCol="0">
            <a:spAutoFit/>
          </a:bodyPr>
          <a:lstStyle/>
          <a:p>
            <a:pPr algn="just"/>
            <a:r>
              <a:rPr lang="en-US" sz="3200" b="1" dirty="0"/>
              <a:t>FIGURE 4</a:t>
            </a:r>
            <a:r>
              <a:rPr lang="en-US" sz="3200" dirty="0"/>
              <a:t>. Regional simplified geologic map showing simplified geologic units and faults. Also see Figure 2 for the fault zone and fold names and the location of the Explorer Falls Basin. The </a:t>
            </a:r>
            <a:r>
              <a:rPr lang="en-US" sz="3200" b="1" dirty="0">
                <a:solidFill>
                  <a:schemeClr val="tx2">
                    <a:lumMod val="75000"/>
                    <a:lumOff val="25000"/>
                  </a:schemeClr>
                </a:solidFill>
              </a:rPr>
              <a:t>blue dots </a:t>
            </a:r>
            <a:r>
              <a:rPr lang="en-US" sz="3200" dirty="0"/>
              <a:t>are the central locations of the earthquake swarms. </a:t>
            </a:r>
            <a:r>
              <a:rPr lang="en-US" sz="3200" b="1" dirty="0">
                <a:solidFill>
                  <a:srgbClr val="FF0000"/>
                </a:solidFill>
              </a:rPr>
              <a:t>MQ</a:t>
            </a:r>
            <a:r>
              <a:rPr lang="en-US" sz="3200" dirty="0"/>
              <a:t>, the Monroe earthquake</a:t>
            </a:r>
            <a:r>
              <a:rPr lang="en-US" sz="3200"/>
              <a:t>; </a:t>
            </a:r>
            <a:r>
              <a:rPr lang="en-US" sz="3200" b="1">
                <a:solidFill>
                  <a:srgbClr val="FF0000"/>
                </a:solidFill>
              </a:rPr>
              <a:t>EFS</a:t>
            </a:r>
            <a:r>
              <a:rPr lang="en-US" sz="3200" dirty="0"/>
              <a:t>, Explorer Falls basin earthquake swarm. Note the apparent conjugate relationship of the of the Tokul Creek and Cherry Creek faults with the Southern Whidbey Island fault zone (SWIF).</a:t>
            </a:r>
          </a:p>
        </p:txBody>
      </p:sp>
      <p:sp>
        <p:nvSpPr>
          <p:cNvPr id="29" name="TextBox 28">
            <a:extLst>
              <a:ext uri="{FF2B5EF4-FFF2-40B4-BE49-F238E27FC236}">
                <a16:creationId xmlns:a16="http://schemas.microsoft.com/office/drawing/2014/main" id="{4BA21779-C3F1-0A04-3C82-CB54DB6EF29B}"/>
              </a:ext>
            </a:extLst>
          </p:cNvPr>
          <p:cNvSpPr txBox="1"/>
          <p:nvPr/>
        </p:nvSpPr>
        <p:spPr>
          <a:xfrm>
            <a:off x="9334607" y="21466353"/>
            <a:ext cx="8210308" cy="11563886"/>
          </a:xfrm>
          <a:prstGeom prst="rect">
            <a:avLst/>
          </a:prstGeom>
          <a:noFill/>
        </p:spPr>
        <p:txBody>
          <a:bodyPr wrap="square" rtlCol="0">
            <a:spAutoFit/>
          </a:bodyPr>
          <a:lstStyle/>
          <a:p>
            <a:pPr algn="just"/>
            <a:r>
              <a:rPr lang="en-US" sz="3600" b="1" dirty="0">
                <a:latin typeface="Arial" panose="020B0604020202020204" pitchFamily="34" charset="0"/>
                <a:cs typeface="Arial" panose="020B0604020202020204" pitchFamily="34" charset="0"/>
              </a:rPr>
              <a:t>OVERVIEW--</a:t>
            </a:r>
            <a:r>
              <a:rPr lang="en-US" sz="3600" dirty="0">
                <a:latin typeface="Arial" panose="020B0604020202020204" pitchFamily="34" charset="0"/>
                <a:cs typeface="Arial" panose="020B0604020202020204" pitchFamily="34" charset="0"/>
              </a:rPr>
              <a:t>The CCFZ was mapped by Dragovich and others (2012, 2013, 2014a,b). This long and straight fault forms a strong northeast-trending lineament that extends for about 25 miles. The TCFZ and the CCFZ have several structural similarities. Like the TCF, the southern portion of the TCF likely merges with the SWIF. Also like the CCFZ, The TCF focal mechanisms mostly indicate left-lateral strike-slip offset (consistent with this fault zone being conjugate to the SWIF as shown on Figures 1-4). </a:t>
            </a:r>
            <a:r>
              <a:rPr lang="en-US" sz="3600" i="1" dirty="0">
                <a:latin typeface="Arial" panose="020B0604020202020204" pitchFamily="34" charset="0"/>
                <a:cs typeface="Arial" panose="020B0604020202020204" pitchFamily="34" charset="0"/>
              </a:rPr>
              <a:t>We find the correlation of the CCFZ structure with the </a:t>
            </a:r>
            <a:r>
              <a:rPr lang="en-US" sz="3400" i="1" dirty="0">
                <a:latin typeface="Arial" panose="020B0604020202020204" pitchFamily="34" charset="0"/>
                <a:cs typeface="Arial" panose="020B0604020202020204" pitchFamily="34" charset="0"/>
              </a:rPr>
              <a:t>kinematics</a:t>
            </a:r>
            <a:r>
              <a:rPr lang="en-US" sz="3600" i="1" dirty="0">
                <a:latin typeface="Arial" panose="020B0604020202020204" pitchFamily="34" charset="0"/>
                <a:cs typeface="Arial" panose="020B0604020202020204" pitchFamily="34" charset="0"/>
              </a:rPr>
              <a:t> and location of the Duvall earthquake swarm as compelling. As a result, we assign a moderately strong correlation between the DQ and the CCFZ structures.</a:t>
            </a:r>
          </a:p>
        </p:txBody>
      </p:sp>
      <p:sp>
        <p:nvSpPr>
          <p:cNvPr id="37" name="TextBox 36">
            <a:extLst>
              <a:ext uri="{FF2B5EF4-FFF2-40B4-BE49-F238E27FC236}">
                <a16:creationId xmlns:a16="http://schemas.microsoft.com/office/drawing/2014/main" id="{D0D2969D-A8DD-1D91-CDB1-88436D2A6431}"/>
              </a:ext>
            </a:extLst>
          </p:cNvPr>
          <p:cNvSpPr txBox="1"/>
          <p:nvPr/>
        </p:nvSpPr>
        <p:spPr>
          <a:xfrm>
            <a:off x="637328" y="40167548"/>
            <a:ext cx="8422647" cy="3046988"/>
          </a:xfrm>
          <a:prstGeom prst="rect">
            <a:avLst/>
          </a:prstGeom>
          <a:noFill/>
        </p:spPr>
        <p:txBody>
          <a:bodyPr wrap="square" rtlCol="0">
            <a:spAutoFit/>
          </a:bodyPr>
          <a:lstStyle/>
          <a:p>
            <a:pPr algn="just"/>
            <a:r>
              <a:rPr lang="en-US" sz="3200" b="1" dirty="0"/>
              <a:t>Figure 5A</a:t>
            </a:r>
            <a:r>
              <a:rPr lang="en-US" sz="3200" dirty="0"/>
              <a:t>.  The Duvall quake swarm (DQ) and 24K Geologic Mapping. The NE-trending main strands of the CCFZ are associated with the DQ and aftershocks. The red polygons are tectonized bedrock including thick gouge zones associated with the fault strands.</a:t>
            </a:r>
          </a:p>
        </p:txBody>
      </p:sp>
      <p:sp>
        <p:nvSpPr>
          <p:cNvPr id="38" name="TextBox 37">
            <a:extLst>
              <a:ext uri="{FF2B5EF4-FFF2-40B4-BE49-F238E27FC236}">
                <a16:creationId xmlns:a16="http://schemas.microsoft.com/office/drawing/2014/main" id="{2BFE0B81-3694-64D0-7531-4C2E2DC80205}"/>
              </a:ext>
            </a:extLst>
          </p:cNvPr>
          <p:cNvSpPr txBox="1"/>
          <p:nvPr/>
        </p:nvSpPr>
        <p:spPr>
          <a:xfrm>
            <a:off x="18633802" y="32470279"/>
            <a:ext cx="8528972" cy="11172289"/>
          </a:xfrm>
          <a:prstGeom prst="rect">
            <a:avLst/>
          </a:prstGeom>
          <a:noFill/>
        </p:spPr>
        <p:txBody>
          <a:bodyPr wrap="square" rtlCol="0">
            <a:spAutoFit/>
          </a:bodyPr>
          <a:lstStyle/>
          <a:p>
            <a:pPr marL="0" marR="0" indent="0" algn="just">
              <a:lnSpc>
                <a:spcPts val="3200"/>
              </a:lnSpc>
              <a:spcBef>
                <a:spcPts val="0"/>
              </a:spcBef>
              <a:spcAft>
                <a:spcPts val="0"/>
              </a:spcAft>
            </a:pPr>
            <a:r>
              <a:rPr lang="en-US" sz="2800" b="1" kern="0" dirty="0">
                <a:effectLst/>
                <a:latin typeface="Arial" panose="020B0604020202020204" pitchFamily="34" charset="0"/>
                <a:ea typeface="Times New Roman" panose="02020603050405020304" pitchFamily="18" charset="0"/>
                <a:cs typeface="Arial" panose="020B0604020202020204" pitchFamily="34" charset="0"/>
              </a:rPr>
              <a:t>Figure 5C</a:t>
            </a:r>
            <a:r>
              <a:rPr lang="en-US" sz="2800" kern="0" dirty="0">
                <a:effectLst/>
                <a:latin typeface="Arial" panose="020B0604020202020204" pitchFamily="34" charset="0"/>
                <a:ea typeface="Times New Roman" panose="02020603050405020304" pitchFamily="18" charset="0"/>
                <a:cs typeface="Arial" panose="020B0604020202020204" pitchFamily="34" charset="0"/>
              </a:rPr>
              <a:t>. The May 2, 1996 Duvall earthquake epicenters (max. M</a:t>
            </a:r>
            <a:r>
              <a:rPr lang="en-US" sz="2800" kern="0" baseline="-25000" dirty="0">
                <a:effectLst/>
                <a:latin typeface="Arial" panose="020B0604020202020204" pitchFamily="34" charset="0"/>
                <a:ea typeface="Times New Roman" panose="02020603050405020304" pitchFamily="18" charset="0"/>
                <a:cs typeface="Arial" panose="020B0604020202020204" pitchFamily="34" charset="0"/>
              </a:rPr>
              <a:t>L</a:t>
            </a:r>
            <a:r>
              <a:rPr lang="en-US" sz="2800" kern="0" dirty="0">
                <a:effectLst/>
                <a:latin typeface="Arial" panose="020B0604020202020204" pitchFamily="34" charset="0"/>
                <a:ea typeface="Times New Roman" panose="02020603050405020304" pitchFamily="18" charset="0"/>
                <a:cs typeface="Arial" panose="020B0604020202020204" pitchFamily="34" charset="0"/>
              </a:rPr>
              <a:t>=5.3 or Md=5.4) originated at a shallow depth (~2-8 km) along the CCFZ (Dragovich and others, 2010a,b, 2011). </a:t>
            </a:r>
            <a:r>
              <a:rPr lang="en-US" sz="2800" b="1" kern="0" dirty="0">
                <a:latin typeface="Arial" panose="020B0604020202020204" pitchFamily="34" charset="0"/>
                <a:ea typeface="Times New Roman" panose="02020603050405020304" pitchFamily="18" charset="0"/>
                <a:cs typeface="Arial" panose="020B0604020202020204" pitchFamily="34" charset="0"/>
              </a:rPr>
              <a:t>Figure above</a:t>
            </a:r>
            <a:r>
              <a:rPr lang="en-US" sz="2800" b="1"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kern="0" dirty="0">
                <a:effectLst/>
                <a:latin typeface="Arial" panose="020B0604020202020204" pitchFamily="34" charset="0"/>
                <a:ea typeface="Times New Roman" panose="02020603050405020304" pitchFamily="18" charset="0"/>
                <a:cs typeface="Arial" panose="020B0604020202020204" pitchFamily="34" charset="0"/>
              </a:rPr>
              <a:t>shows the Duvall earthquake swarm hypocenters and focal mechanisms in detail. The majority of the microearthquakes, including aftershocks of Duvall earthquake, occurred in a depth range of 2-8 km (relocated events)(Figure 5B). We interpret the focal mechanism data to indicate that these earthquakes occurred along several faults within a left-lateral strike-slip fault zone flower structure. In this scenario, fault displacements and strain are partitioned between both (1) </a:t>
            </a:r>
            <a:r>
              <a:rPr lang="en-US" sz="28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left-lateral, high-angle, northeast trending </a:t>
            </a:r>
            <a:r>
              <a:rPr lang="en-US" sz="2800" b="1" kern="0" dirty="0">
                <a:solidFill>
                  <a:srgbClr val="FF0000"/>
                </a:solidFill>
                <a:latin typeface="Arial" panose="020B0604020202020204" pitchFamily="34" charset="0"/>
                <a:ea typeface="Times New Roman" panose="02020603050405020304" pitchFamily="18" charset="0"/>
                <a:cs typeface="Arial" panose="020B0604020202020204" pitchFamily="34" charset="0"/>
              </a:rPr>
              <a:t>strike-slip to oblique </a:t>
            </a:r>
            <a:r>
              <a:rPr lang="en-US" sz="28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faults (RED BOXES figure above), </a:t>
            </a:r>
            <a:r>
              <a:rPr lang="en-US" sz="2800" i="1" kern="0" dirty="0">
                <a:effectLst/>
                <a:latin typeface="Arial" panose="020B0604020202020204" pitchFamily="34" charset="0"/>
                <a:ea typeface="Times New Roman" panose="02020603050405020304" pitchFamily="18" charset="0"/>
                <a:cs typeface="Arial" panose="020B0604020202020204" pitchFamily="34" charset="0"/>
              </a:rPr>
              <a:t>and</a:t>
            </a:r>
            <a:r>
              <a:rPr lang="en-US" sz="2800" kern="0" dirty="0">
                <a:effectLst/>
                <a:latin typeface="Arial" panose="020B0604020202020204" pitchFamily="34" charset="0"/>
                <a:ea typeface="Times New Roman" panose="02020603050405020304" pitchFamily="18" charset="0"/>
                <a:cs typeface="Arial" panose="020B0604020202020204" pitchFamily="34" charset="0"/>
              </a:rPr>
              <a:t> (2) lower angle northeast-trending reverse faults or thrusts in the CCFZ. We suspect the thrusts and reverse faults are anastomosing structures that link the high-angle faults. Thi</a:t>
            </a:r>
            <a:r>
              <a:rPr lang="en-US" sz="2800" kern="0" dirty="0">
                <a:latin typeface="Arial" panose="020B0604020202020204" pitchFamily="34" charset="0"/>
                <a:ea typeface="Times New Roman" panose="02020603050405020304" pitchFamily="18" charset="0"/>
                <a:cs typeface="Arial" panose="020B0604020202020204" pitchFamily="34" charset="0"/>
              </a:rPr>
              <a:t>s </a:t>
            </a:r>
            <a:r>
              <a:rPr lang="en-US" sz="2800" kern="0" dirty="0">
                <a:effectLst/>
                <a:latin typeface="Arial" panose="020B0604020202020204" pitchFamily="34" charset="0"/>
                <a:ea typeface="Times New Roman" panose="02020603050405020304" pitchFamily="18" charset="0"/>
                <a:cs typeface="Arial" panose="020B0604020202020204" pitchFamily="34" charset="0"/>
              </a:rPr>
              <a:t>is supported by the focal mechanism data, which shows that most displacements have either have a </a:t>
            </a:r>
            <a:r>
              <a:rPr lang="en-US" sz="2800" i="1" kern="0" dirty="0">
                <a:effectLst/>
                <a:latin typeface="Arial" panose="020B0604020202020204" pitchFamily="34" charset="0"/>
                <a:ea typeface="Times New Roman" panose="02020603050405020304" pitchFamily="18" charset="0"/>
                <a:cs typeface="Arial" panose="020B0604020202020204" pitchFamily="34" charset="0"/>
              </a:rPr>
              <a:t>left-lateral northeast- trending solution</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r>
              <a:rPr lang="en-US" sz="2800" i="1" kern="0" dirty="0">
                <a:effectLst/>
                <a:latin typeface="Arial" panose="020B0604020202020204" pitchFamily="34" charset="0"/>
                <a:ea typeface="Times New Roman" panose="02020603050405020304" pitchFamily="18" charset="0"/>
                <a:cs typeface="Arial" panose="020B0604020202020204" pitchFamily="34" charset="0"/>
              </a:rPr>
              <a:t>or</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 northeast-trending thrust solution. It is also supported by the field mapping and outcrop structures which show that the CCFZ is dominated by northeast-trending fault splays with strike-slip kinematics. (</a:t>
            </a:r>
            <a:r>
              <a:rPr lang="en-US" sz="2800" kern="0" dirty="0">
                <a:latin typeface="Arial" panose="020B0604020202020204" pitchFamily="34" charset="0"/>
                <a:ea typeface="Times New Roman" panose="02020603050405020304" pitchFamily="18" charset="0"/>
                <a:cs typeface="Arial" panose="020B0604020202020204" pitchFamily="34" charset="0"/>
              </a:rPr>
              <a:t>Dragovich  and others, 2010a,b)</a:t>
            </a:r>
            <a:r>
              <a:rPr lang="en-US" sz="28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800" kern="10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40" name="Straight Connector 39">
            <a:extLst>
              <a:ext uri="{FF2B5EF4-FFF2-40B4-BE49-F238E27FC236}">
                <a16:creationId xmlns:a16="http://schemas.microsoft.com/office/drawing/2014/main" id="{B79DC94F-5A35-BF3E-BF4A-3D43769E0CD8}"/>
              </a:ext>
            </a:extLst>
          </p:cNvPr>
          <p:cNvCxnSpPr>
            <a:cxnSpLocks/>
          </p:cNvCxnSpPr>
          <p:nvPr/>
        </p:nvCxnSpPr>
        <p:spPr>
          <a:xfrm>
            <a:off x="8604548" y="780634"/>
            <a:ext cx="455427" cy="32407863"/>
          </a:xfrm>
          <a:prstGeom prst="line">
            <a:avLst/>
          </a:prstGeom>
          <a:ln w="76200"/>
          <a:effectLst>
            <a:outerShdw blurRad="76200" dist="12700" dir="2700000" sy="-23000" kx="-800400" algn="b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cxnSp>
      <p:cxnSp>
        <p:nvCxnSpPr>
          <p:cNvPr id="42" name="Straight Connector 41">
            <a:extLst>
              <a:ext uri="{FF2B5EF4-FFF2-40B4-BE49-F238E27FC236}">
                <a16:creationId xmlns:a16="http://schemas.microsoft.com/office/drawing/2014/main" id="{92A81D5F-5BAD-538E-D5CD-62F70016EACE}"/>
              </a:ext>
            </a:extLst>
          </p:cNvPr>
          <p:cNvCxnSpPr>
            <a:cxnSpLocks/>
          </p:cNvCxnSpPr>
          <p:nvPr/>
        </p:nvCxnSpPr>
        <p:spPr>
          <a:xfrm>
            <a:off x="8911274" y="19179559"/>
            <a:ext cx="18520726" cy="160022"/>
          </a:xfrm>
          <a:prstGeom prst="line">
            <a:avLst/>
          </a:prstGeom>
          <a:ln w="76200"/>
          <a:effectLst>
            <a:outerShdw blurRad="76200" dist="12700" dir="2700000" sy="-23000" kx="-800400" algn="b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cxnSp>
      <p:cxnSp>
        <p:nvCxnSpPr>
          <p:cNvPr id="45" name="Straight Connector 44">
            <a:extLst>
              <a:ext uri="{FF2B5EF4-FFF2-40B4-BE49-F238E27FC236}">
                <a16:creationId xmlns:a16="http://schemas.microsoft.com/office/drawing/2014/main" id="{0EA3D91C-0739-8F4E-1785-039D15F8228F}"/>
              </a:ext>
            </a:extLst>
          </p:cNvPr>
          <p:cNvCxnSpPr>
            <a:cxnSpLocks/>
          </p:cNvCxnSpPr>
          <p:nvPr/>
        </p:nvCxnSpPr>
        <p:spPr>
          <a:xfrm>
            <a:off x="0" y="33030239"/>
            <a:ext cx="9059975" cy="0"/>
          </a:xfrm>
          <a:prstGeom prst="line">
            <a:avLst/>
          </a:prstGeom>
          <a:ln w="76200"/>
          <a:effectLst>
            <a:outerShdw blurRad="76200" dist="12700" dir="2700000" sy="-23000" kx="-800400" algn="bl" rotWithShape="0">
              <a:prstClr val="black">
                <a:alpha val="20000"/>
              </a:prstClr>
            </a:outerShdw>
          </a:effectLst>
        </p:spPr>
        <p:style>
          <a:lnRef idx="2">
            <a:schemeClr val="accent5"/>
          </a:lnRef>
          <a:fillRef idx="0">
            <a:schemeClr val="accent5"/>
          </a:fillRef>
          <a:effectRef idx="1">
            <a:schemeClr val="accent5"/>
          </a:effectRef>
          <a:fontRef idx="minor">
            <a:schemeClr val="tx1"/>
          </a:fontRef>
        </p:style>
      </p:cxnSp>
      <p:pic>
        <p:nvPicPr>
          <p:cNvPr id="55" name="Picture 54">
            <a:extLst>
              <a:ext uri="{FF2B5EF4-FFF2-40B4-BE49-F238E27FC236}">
                <a16:creationId xmlns:a16="http://schemas.microsoft.com/office/drawing/2014/main" id="{A8462CF2-CA2D-D83E-CD4B-2B8D1DC366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64547" y="33200032"/>
            <a:ext cx="9170651" cy="4551070"/>
          </a:xfrm>
          <a:prstGeom prst="rect">
            <a:avLst/>
          </a:prstGeom>
          <a:noFill/>
          <a:ln>
            <a:noFill/>
          </a:ln>
        </p:spPr>
      </p:pic>
      <p:sp>
        <p:nvSpPr>
          <p:cNvPr id="57" name="TextBox 56">
            <a:extLst>
              <a:ext uri="{FF2B5EF4-FFF2-40B4-BE49-F238E27FC236}">
                <a16:creationId xmlns:a16="http://schemas.microsoft.com/office/drawing/2014/main" id="{C7F3689A-4AA9-8452-C460-E5FA171F8BB7}"/>
              </a:ext>
            </a:extLst>
          </p:cNvPr>
          <p:cNvSpPr txBox="1"/>
          <p:nvPr/>
        </p:nvSpPr>
        <p:spPr>
          <a:xfrm>
            <a:off x="9364548" y="38117377"/>
            <a:ext cx="9007480" cy="5970865"/>
          </a:xfrm>
          <a:prstGeom prst="rect">
            <a:avLst/>
          </a:prstGeom>
          <a:noFill/>
        </p:spPr>
        <p:txBody>
          <a:bodyPr wrap="square" rtlCol="0">
            <a:spAutoFit/>
          </a:bodyPr>
          <a:lstStyle/>
          <a:p>
            <a:pPr algn="just"/>
            <a:r>
              <a:rPr lang="en-US" sz="2800" b="1" kern="0" dirty="0">
                <a:effectLst/>
                <a:latin typeface="Arial" panose="020B0604020202020204" pitchFamily="34" charset="0"/>
                <a:ea typeface="Times New Roman" panose="02020603050405020304" pitchFamily="18" charset="0"/>
                <a:cs typeface="Arial" panose="020B0604020202020204" pitchFamily="34" charset="0"/>
              </a:rPr>
              <a:t>Figure </a:t>
            </a:r>
            <a:r>
              <a:rPr lang="en-US" sz="2800" b="1" kern="0" dirty="0">
                <a:latin typeface="Arial" panose="020B0604020202020204" pitchFamily="34" charset="0"/>
                <a:ea typeface="Times New Roman" panose="02020603050405020304" pitchFamily="18" charset="0"/>
                <a:cs typeface="Arial" panose="020B0604020202020204" pitchFamily="34" charset="0"/>
              </a:rPr>
              <a:t>5B</a:t>
            </a:r>
            <a:r>
              <a:rPr lang="en-US" sz="2800" kern="0" dirty="0">
                <a:effectLst/>
                <a:latin typeface="Arial" panose="020B0604020202020204" pitchFamily="34" charset="0"/>
                <a:ea typeface="Times New Roman" panose="02020603050405020304" pitchFamily="18" charset="0"/>
                <a:cs typeface="Arial" panose="020B0604020202020204" pitchFamily="34" charset="0"/>
              </a:rPr>
              <a:t>. Duvall earthquake swarm information. </a:t>
            </a:r>
            <a:r>
              <a:rPr lang="en-US" sz="2800" kern="0" dirty="0">
                <a:latin typeface="Arial" panose="020B0604020202020204" pitchFamily="34" charset="0"/>
                <a:ea typeface="Times New Roman" panose="02020603050405020304" pitchFamily="18" charset="0"/>
                <a:cs typeface="Arial" panose="020B0604020202020204" pitchFamily="34" charset="0"/>
              </a:rPr>
              <a:t>A</a:t>
            </a:r>
            <a:r>
              <a:rPr lang="en-US" sz="2800" kern="0" dirty="0">
                <a:effectLst/>
                <a:latin typeface="Arial" panose="020B0604020202020204" pitchFamily="34" charset="0"/>
                <a:ea typeface="Times New Roman" panose="02020603050405020304" pitchFamily="18" charset="0"/>
                <a:cs typeface="Arial" panose="020B0604020202020204" pitchFamily="34" charset="0"/>
              </a:rPr>
              <a:t>ll the micro and moderate earthquakes in the swarm; Figure 2b only Duvall earthquakes with focal mechanisms. See Figure 5C for epicenter locations of the focal mechanisms within the CCFZ. Cross-sections are plotted using the ZMAP tool (Wyss and others, 2001). Ternary diagram showing the variation in focal mechanisms for the Duvall earthquake. </a:t>
            </a:r>
            <a:r>
              <a:rPr lang="en-US" sz="2800" kern="1000" dirty="0">
                <a:effectLst/>
                <a:latin typeface="Arial" panose="020B0604020202020204" pitchFamily="34" charset="0"/>
                <a:ea typeface="Times New Roman" panose="02020603050405020304" pitchFamily="18" charset="0"/>
                <a:cs typeface="Arial" panose="020B0604020202020204" pitchFamily="34" charset="0"/>
              </a:rPr>
              <a:t>The dominance of thrust and strike-slip focal mechanism on this ternary diagram suggests partitioning of displacements between thrust and strike-slip faults within a positive flower structure (Dragovich and others, 2011B Monroe data supplement). </a:t>
            </a:r>
          </a:p>
          <a:p>
            <a:endParaRPr lang="en-US" dirty="0">
              <a:latin typeface="Arial" panose="020B06040202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0AA887EB-BCF7-1F92-A30D-5095E77B9715}"/>
              </a:ext>
            </a:extLst>
          </p:cNvPr>
          <p:cNvGrpSpPr/>
          <p:nvPr/>
        </p:nvGrpSpPr>
        <p:grpSpPr>
          <a:xfrm>
            <a:off x="17923459" y="21466353"/>
            <a:ext cx="9269255" cy="11012267"/>
            <a:chOff x="18435122" y="21665366"/>
            <a:chExt cx="8757592" cy="10713900"/>
          </a:xfrm>
        </p:grpSpPr>
        <p:pic>
          <p:nvPicPr>
            <p:cNvPr id="26" name="Picture 25">
              <a:extLst>
                <a:ext uri="{FF2B5EF4-FFF2-40B4-BE49-F238E27FC236}">
                  <a16:creationId xmlns:a16="http://schemas.microsoft.com/office/drawing/2014/main" id="{A7C79532-D04F-4808-D4AE-F60016380020}"/>
                </a:ext>
              </a:extLst>
            </p:cNvPr>
            <p:cNvPicPr>
              <a:picLocks noChangeAspect="1"/>
            </p:cNvPicPr>
            <p:nvPr/>
          </p:nvPicPr>
          <p:blipFill>
            <a:blip r:embed="rId6"/>
            <a:stretch>
              <a:fillRect/>
            </a:stretch>
          </p:blipFill>
          <p:spPr>
            <a:xfrm>
              <a:off x="18435122" y="21665366"/>
              <a:ext cx="8757592" cy="10713900"/>
            </a:xfrm>
            <a:prstGeom prst="rect">
              <a:avLst/>
            </a:prstGeom>
          </p:spPr>
        </p:pic>
        <p:sp>
          <p:nvSpPr>
            <p:cNvPr id="39" name="Rectangle 38">
              <a:extLst>
                <a:ext uri="{FF2B5EF4-FFF2-40B4-BE49-F238E27FC236}">
                  <a16:creationId xmlns:a16="http://schemas.microsoft.com/office/drawing/2014/main" id="{1BE32603-EF5D-0CC5-34A4-27B5191F8898}"/>
                </a:ext>
              </a:extLst>
            </p:cNvPr>
            <p:cNvSpPr/>
            <p:nvPr/>
          </p:nvSpPr>
          <p:spPr>
            <a:xfrm>
              <a:off x="18535198" y="24642812"/>
              <a:ext cx="581477" cy="4365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7B07686-08F5-BD1D-9057-287113A8EE88}"/>
                </a:ext>
              </a:extLst>
            </p:cNvPr>
            <p:cNvSpPr/>
            <p:nvPr/>
          </p:nvSpPr>
          <p:spPr>
            <a:xfrm>
              <a:off x="26524147" y="24271015"/>
              <a:ext cx="581477" cy="4970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99BA644-330A-822F-970F-D08344229694}"/>
                </a:ext>
              </a:extLst>
            </p:cNvPr>
            <p:cNvSpPr/>
            <p:nvPr/>
          </p:nvSpPr>
          <p:spPr>
            <a:xfrm>
              <a:off x="19526250" y="22319159"/>
              <a:ext cx="581477" cy="5556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858C0EA-C631-0C70-931E-8E39C82BC247}"/>
                </a:ext>
              </a:extLst>
            </p:cNvPr>
            <p:cNvSpPr/>
            <p:nvPr/>
          </p:nvSpPr>
          <p:spPr>
            <a:xfrm>
              <a:off x="25355098" y="22317343"/>
              <a:ext cx="581477" cy="5556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D6CDB10-700B-2ADC-BC3D-08BBE3A13820}"/>
                </a:ext>
              </a:extLst>
            </p:cNvPr>
            <p:cNvSpPr/>
            <p:nvPr/>
          </p:nvSpPr>
          <p:spPr>
            <a:xfrm>
              <a:off x="18558402" y="25599424"/>
              <a:ext cx="558272" cy="5371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A50BC53-B32E-A10F-4D59-D29289028C3D}"/>
                </a:ext>
              </a:extLst>
            </p:cNvPr>
            <p:cNvSpPr/>
            <p:nvPr/>
          </p:nvSpPr>
          <p:spPr>
            <a:xfrm>
              <a:off x="26552721" y="29524841"/>
              <a:ext cx="610053" cy="4907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B9BEF7A-EEFF-A399-49E8-5BC42807CC70}"/>
                </a:ext>
              </a:extLst>
            </p:cNvPr>
            <p:cNvSpPr/>
            <p:nvPr/>
          </p:nvSpPr>
          <p:spPr>
            <a:xfrm>
              <a:off x="26524146" y="23125315"/>
              <a:ext cx="625023" cy="4970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4FA1EAA-ECB7-F08A-821A-CFFDCE9B584A}"/>
                </a:ext>
              </a:extLst>
            </p:cNvPr>
            <p:cNvSpPr/>
            <p:nvPr/>
          </p:nvSpPr>
          <p:spPr>
            <a:xfrm>
              <a:off x="26524146" y="28906320"/>
              <a:ext cx="638628" cy="5556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6869B-6BEA-92EE-0410-4421EF2AEDF4}"/>
                </a:ext>
              </a:extLst>
            </p:cNvPr>
            <p:cNvSpPr/>
            <p:nvPr/>
          </p:nvSpPr>
          <p:spPr>
            <a:xfrm>
              <a:off x="26524147" y="22575371"/>
              <a:ext cx="581477" cy="5556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3" name="Rectangle 52">
              <a:extLst>
                <a:ext uri="{FF2B5EF4-FFF2-40B4-BE49-F238E27FC236}">
                  <a16:creationId xmlns:a16="http://schemas.microsoft.com/office/drawing/2014/main" id="{073192D3-C3FE-15D2-5B0F-20DB1C8340DB}"/>
                </a:ext>
              </a:extLst>
            </p:cNvPr>
            <p:cNvSpPr/>
            <p:nvPr/>
          </p:nvSpPr>
          <p:spPr>
            <a:xfrm>
              <a:off x="18535196" y="29333308"/>
              <a:ext cx="581477" cy="4907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4" name="Rectangle 53">
              <a:extLst>
                <a:ext uri="{FF2B5EF4-FFF2-40B4-BE49-F238E27FC236}">
                  <a16:creationId xmlns:a16="http://schemas.microsoft.com/office/drawing/2014/main" id="{EC4F53EA-DA15-F723-35C8-B79FABE4487C}"/>
                </a:ext>
              </a:extLst>
            </p:cNvPr>
            <p:cNvSpPr/>
            <p:nvPr/>
          </p:nvSpPr>
          <p:spPr>
            <a:xfrm>
              <a:off x="18541298" y="27662608"/>
              <a:ext cx="581477" cy="4365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6" name="Rectangle 55">
              <a:extLst>
                <a:ext uri="{FF2B5EF4-FFF2-40B4-BE49-F238E27FC236}">
                  <a16:creationId xmlns:a16="http://schemas.microsoft.com/office/drawing/2014/main" id="{DE8E18F3-173F-B033-D9B5-3DC62CE6DDB0}"/>
                </a:ext>
              </a:extLst>
            </p:cNvPr>
            <p:cNvSpPr/>
            <p:nvPr/>
          </p:nvSpPr>
          <p:spPr>
            <a:xfrm>
              <a:off x="18535197" y="26770711"/>
              <a:ext cx="581477" cy="4365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pic>
        <p:nvPicPr>
          <p:cNvPr id="111" name="Picture 110">
            <a:extLst>
              <a:ext uri="{FF2B5EF4-FFF2-40B4-BE49-F238E27FC236}">
                <a16:creationId xmlns:a16="http://schemas.microsoft.com/office/drawing/2014/main" id="{4F1B6553-F7E2-2109-F176-458619CC6DA6}"/>
              </a:ext>
            </a:extLst>
          </p:cNvPr>
          <p:cNvPicPr>
            <a:picLocks noChangeAspect="1"/>
          </p:cNvPicPr>
          <p:nvPr/>
        </p:nvPicPr>
        <p:blipFill>
          <a:blip r:embed="rId7"/>
          <a:stretch>
            <a:fillRect/>
          </a:stretch>
        </p:blipFill>
        <p:spPr>
          <a:xfrm>
            <a:off x="9364547" y="6839377"/>
            <a:ext cx="10264112" cy="12197813"/>
          </a:xfrm>
          <a:prstGeom prst="rect">
            <a:avLst/>
          </a:prstGeom>
        </p:spPr>
      </p:pic>
      <p:sp>
        <p:nvSpPr>
          <p:cNvPr id="112" name="TextBox 111">
            <a:extLst>
              <a:ext uri="{FF2B5EF4-FFF2-40B4-BE49-F238E27FC236}">
                <a16:creationId xmlns:a16="http://schemas.microsoft.com/office/drawing/2014/main" id="{03828ED6-5704-9051-3A8F-8E98DCF6938C}"/>
              </a:ext>
            </a:extLst>
          </p:cNvPr>
          <p:cNvSpPr txBox="1"/>
          <p:nvPr/>
        </p:nvSpPr>
        <p:spPr>
          <a:xfrm>
            <a:off x="19110026" y="7792655"/>
            <a:ext cx="8082688" cy="10433625"/>
          </a:xfrm>
          <a:prstGeom prst="rect">
            <a:avLst/>
          </a:prstGeom>
          <a:noFill/>
        </p:spPr>
        <p:txBody>
          <a:bodyPr wrap="square" rtlCol="0">
            <a:spAutoFit/>
          </a:bodyPr>
          <a:lstStyle/>
          <a:p>
            <a:pPr algn="just"/>
            <a:r>
              <a:rPr lang="en-US" sz="3200" b="1" dirty="0">
                <a:latin typeface="Arial" panose="020B0604020202020204" pitchFamily="34" charset="0"/>
                <a:cs typeface="Arial" panose="020B0604020202020204" pitchFamily="34" charset="0"/>
              </a:rPr>
              <a:t>Figure 5D</a:t>
            </a:r>
            <a:r>
              <a:rPr lang="en-US" sz="3200" dirty="0">
                <a:latin typeface="Arial" panose="020B0604020202020204" pitchFamily="34" charset="0"/>
                <a:cs typeface="Arial" panose="020B0604020202020204" pitchFamily="34" charset="0"/>
              </a:rPr>
              <a:t>. Geologic map showing the two strands of the northeast-trending Tokul Creek fault zone. The shown earthquakes occur within the TCFZ represented by the two main NE-trending faults. Pre-Tertiary basement rocks occur direct east of the TCFZ suggestive of a component of uplift directly east of the faults as noted above. The earthquakes show left-lateral, strike slip to oblique slip offset on a northeast trending fault zone. A 2.4 M earthquake spatially associated with a northwest trending fault has a right-lateral strike-slip focal mechanism consistent with (1) offset on a TCFZ transfer fault; and (2) the simple conjugate model shown on Figure 2. As noted above the TCFZ and the CCFZ (Figure 3 and 4) have many similarities and together form an important NE trending, left-lateral displacement zone in the Cascade foot hills.</a:t>
            </a:r>
          </a:p>
        </p:txBody>
      </p:sp>
    </p:spTree>
    <p:extLst>
      <p:ext uri="{BB962C8B-B14F-4D97-AF65-F5344CB8AC3E}">
        <p14:creationId xmlns:p14="http://schemas.microsoft.com/office/powerpoint/2010/main" val="42264431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2079</TotalTime>
  <Words>1052</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Dragovich</dc:creator>
  <cp:lastModifiedBy>Joe Dragovich</cp:lastModifiedBy>
  <cp:revision>30</cp:revision>
  <dcterms:created xsi:type="dcterms:W3CDTF">2024-04-15T18:21:22Z</dcterms:created>
  <dcterms:modified xsi:type="dcterms:W3CDTF">2024-05-10T20:38:07Z</dcterms:modified>
</cp:coreProperties>
</file>