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2" r:id="rId4"/>
    <p:sldId id="269" r:id="rId5"/>
    <p:sldId id="280" r:id="rId6"/>
    <p:sldId id="274" r:id="rId7"/>
    <p:sldId id="270" r:id="rId8"/>
    <p:sldId id="273" r:id="rId9"/>
    <p:sldId id="268" r:id="rId10"/>
    <p:sldId id="271" r:id="rId11"/>
    <p:sldId id="275" r:id="rId12"/>
    <p:sldId id="276" r:id="rId13"/>
    <p:sldId id="259" r:id="rId14"/>
    <p:sldId id="264" r:id="rId15"/>
    <p:sldId id="260" r:id="rId16"/>
    <p:sldId id="265" r:id="rId17"/>
    <p:sldId id="261" r:id="rId18"/>
    <p:sldId id="266" r:id="rId19"/>
    <p:sldId id="262" r:id="rId20"/>
    <p:sldId id="267" r:id="rId21"/>
    <p:sldId id="263" r:id="rId22"/>
    <p:sldId id="277" r:id="rId23"/>
    <p:sldId id="278" r:id="rId24"/>
    <p:sldId id="281" r:id="rId25"/>
    <p:sldId id="27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3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1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1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4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4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0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7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3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1F34F-9F11-48BE-9445-03E88BC925E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045CB-855B-496E-9CA8-DF8EEFE81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13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03320-24E6-8F43-DD0A-4C8292B66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215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New material of the Hedgehog </a:t>
            </a:r>
            <a:r>
              <a:rPr lang="en-US" i="1" dirty="0" err="1"/>
              <a:t>Amphechinus</a:t>
            </a:r>
            <a:r>
              <a:rPr lang="en-US" dirty="0"/>
              <a:t> (</a:t>
            </a:r>
            <a:r>
              <a:rPr lang="en-US" dirty="0" err="1"/>
              <a:t>Erinaceidae</a:t>
            </a:r>
            <a:r>
              <a:rPr lang="en-US" dirty="0"/>
              <a:t>, </a:t>
            </a:r>
            <a:r>
              <a:rPr lang="en-US" dirty="0" err="1"/>
              <a:t>Eulipotyphla</a:t>
            </a:r>
            <a:r>
              <a:rPr lang="en-US" dirty="0"/>
              <a:t>) from the Oligocene of the Pacific Northwest, USA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0526B-F586-4BBF-75EF-C0CBCF874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13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Nicholas A. Famoso</a:t>
            </a:r>
          </a:p>
          <a:p>
            <a:r>
              <a:rPr lang="en-US" dirty="0"/>
              <a:t>Beth R. Carroll</a:t>
            </a:r>
          </a:p>
          <a:p>
            <a:r>
              <a:rPr lang="en-US" dirty="0"/>
              <a:t>Jennifer L. Cavin</a:t>
            </a:r>
          </a:p>
          <a:p>
            <a:r>
              <a:rPr lang="en-US"/>
              <a:t>Angela </a:t>
            </a:r>
            <a:r>
              <a:rPr lang="en-US" dirty="0"/>
              <a:t>S.P. Lin</a:t>
            </a:r>
          </a:p>
        </p:txBody>
      </p:sp>
      <p:pic>
        <p:nvPicPr>
          <p:cNvPr id="1026" name="Picture 2" descr="The National Park Service Arrowhead - Fort Stanwix National Monument (U.S.  National Park Service)">
            <a:extLst>
              <a:ext uri="{FF2B5EF4-FFF2-40B4-BE49-F238E27FC236}">
                <a16:creationId xmlns:a16="http://schemas.microsoft.com/office/drawing/2014/main" id="{42D37CF7-D99B-C88D-4F5F-CFF547D4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31" y="4129353"/>
            <a:ext cx="2331955" cy="257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imary Logo | University Communications">
            <a:extLst>
              <a:ext uri="{FF2B5EF4-FFF2-40B4-BE49-F238E27FC236}">
                <a16:creationId xmlns:a16="http://schemas.microsoft.com/office/drawing/2014/main" id="{B2F6711F-0D76-5ADE-61AF-F1F26FCC7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t="20714" r="14233" b="23943"/>
          <a:stretch/>
        </p:blipFill>
        <p:spPr bwMode="auto">
          <a:xfrm>
            <a:off x="8849797" y="4133089"/>
            <a:ext cx="3169910" cy="7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yal Tyrrell Museum - General Admission Tickets MUST PICK UP IN OFFICE -  Graduate Students' Association">
            <a:extLst>
              <a:ext uri="{FF2B5EF4-FFF2-40B4-BE49-F238E27FC236}">
                <a16:creationId xmlns:a16="http://schemas.microsoft.com/office/drawing/2014/main" id="{6CC25C30-D047-99CF-74EB-72F88648B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5" t="6015" r="24654" b="8208"/>
          <a:stretch/>
        </p:blipFill>
        <p:spPr bwMode="auto">
          <a:xfrm>
            <a:off x="9342205" y="5052966"/>
            <a:ext cx="2185094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3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C0C8D-A7D4-179A-8675-A052FB18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micro-CT scan</a:t>
            </a:r>
          </a:p>
        </p:txBody>
      </p:sp>
      <p:pic>
        <p:nvPicPr>
          <p:cNvPr id="11" name="Picture 10" descr="A close-up of a car engine&#10;&#10;Description automatically generated with medium confidence">
            <a:extLst>
              <a:ext uri="{FF2B5EF4-FFF2-40B4-BE49-F238E27FC236}">
                <a16:creationId xmlns:a16="http://schemas.microsoft.com/office/drawing/2014/main" id="{E4E6929B-3E47-9967-EEF4-1F6F965E9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6964" y="782965"/>
            <a:ext cx="6941890" cy="5208182"/>
          </a:xfrm>
          <a:prstGeom prst="rect">
            <a:avLst/>
          </a:prstGeom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EBDCBC2-6075-EC82-64DB-B7568FDCA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613532"/>
              </p:ext>
            </p:extLst>
          </p:nvPr>
        </p:nvGraphicFramePr>
        <p:xfrm>
          <a:off x="670420" y="5818786"/>
          <a:ext cx="595688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983">
                  <a:extLst>
                    <a:ext uri="{9D8B030D-6E8A-4147-A177-3AD203B41FA5}">
                      <a16:colId xmlns:a16="http://schemas.microsoft.com/office/drawing/2014/main" val="1691636710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114029802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1682780688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2512081581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1969916281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1825902149"/>
                    </a:ext>
                  </a:extLst>
                </a:gridCol>
                <a:gridCol w="850983">
                  <a:extLst>
                    <a:ext uri="{9D8B030D-6E8A-4147-A177-3AD203B41FA5}">
                      <a16:colId xmlns:a16="http://schemas.microsoft.com/office/drawing/2014/main" val="4235763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voxel size (um)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energy (kV)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(W)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objective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filter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binning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scan time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3948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33.861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4:26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020098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92D774C-0F22-9F8A-7315-BFFD252A009B}"/>
              </a:ext>
            </a:extLst>
          </p:cNvPr>
          <p:cNvSpPr txBox="1"/>
          <p:nvPr/>
        </p:nvSpPr>
        <p:spPr>
          <a:xfrm>
            <a:off x="2440497" y="5301843"/>
            <a:ext cx="2249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Zeiss </a:t>
            </a:r>
            <a:r>
              <a:rPr lang="en-US" dirty="0" err="1"/>
              <a:t>Xradia</a:t>
            </a:r>
            <a:r>
              <a:rPr lang="en-US" dirty="0"/>
              <a:t> 620 Versa</a:t>
            </a:r>
          </a:p>
        </p:txBody>
      </p:sp>
      <p:pic>
        <p:nvPicPr>
          <p:cNvPr id="17" name="Picture 16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7EC34DF-C3FA-9330-D58D-55DA91F6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9" y="1523294"/>
            <a:ext cx="45704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11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13E1-4B0B-77E9-5FE6-AD08526A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micro-CT scan</a:t>
            </a:r>
          </a:p>
        </p:txBody>
      </p:sp>
      <p:pic>
        <p:nvPicPr>
          <p:cNvPr id="5" name="Content Placeholder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E419977-8899-2179-5D89-DC06E21D7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" b="6866"/>
          <a:stretch/>
        </p:blipFill>
        <p:spPr>
          <a:xfrm>
            <a:off x="2258008" y="1520890"/>
            <a:ext cx="7529804" cy="4971985"/>
          </a:xfrm>
        </p:spPr>
      </p:pic>
    </p:spTree>
    <p:extLst>
      <p:ext uri="{BB962C8B-B14F-4D97-AF65-F5344CB8AC3E}">
        <p14:creationId xmlns:p14="http://schemas.microsoft.com/office/powerpoint/2010/main" val="261648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2B94-FFDD-6979-76AB-3FB37707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8A96-650A-C8C5-29D4-5B53ACDB2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DICOM Files</a:t>
            </a:r>
          </a:p>
          <a:p>
            <a:r>
              <a:rPr lang="en-US" dirty="0"/>
              <a:t>3D Slicer</a:t>
            </a:r>
          </a:p>
          <a:p>
            <a:r>
              <a:rPr lang="en-US" dirty="0"/>
              <a:t>.</a:t>
            </a:r>
            <a:r>
              <a:rPr lang="en-US" dirty="0" err="1"/>
              <a:t>stl</a:t>
            </a:r>
            <a:r>
              <a:rPr lang="en-US" dirty="0"/>
              <a:t> file for model</a:t>
            </a:r>
          </a:p>
        </p:txBody>
      </p:sp>
      <p:pic>
        <p:nvPicPr>
          <p:cNvPr id="1026" name="Picture 2" descr="3D Slicer Training - Kitware Europe">
            <a:extLst>
              <a:ext uri="{FF2B5EF4-FFF2-40B4-BE49-F238E27FC236}">
                <a16:creationId xmlns:a16="http://schemas.microsoft.com/office/drawing/2014/main" id="{3EB11A25-C558-2CF2-9080-416C60B1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249" y="510046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8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81334-55CA-7E8B-C0AC-749D550B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Lower Incisor </a:t>
            </a:r>
          </a:p>
        </p:txBody>
      </p:sp>
      <p:pic>
        <p:nvPicPr>
          <p:cNvPr id="5" name="Content Placeholder 4" descr="A picture containing text, image&#10;&#10;Description automatically generated">
            <a:extLst>
              <a:ext uri="{FF2B5EF4-FFF2-40B4-BE49-F238E27FC236}">
                <a16:creationId xmlns:a16="http://schemas.microsoft.com/office/drawing/2014/main" id="{7705BC3F-B8F5-C986-FCD5-CE0B32F30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51" y="1825625"/>
            <a:ext cx="7098098" cy="4351338"/>
          </a:xfrm>
        </p:spPr>
      </p:pic>
    </p:spTree>
    <p:extLst>
      <p:ext uri="{BB962C8B-B14F-4D97-AF65-F5344CB8AC3E}">
        <p14:creationId xmlns:p14="http://schemas.microsoft.com/office/powerpoint/2010/main" val="3287334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81334-55CA-7E8B-C0AC-749D550B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Lower Incisor </a:t>
            </a: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30872E9B-9DE4-902B-58C3-F9E5A7EFD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85" y="1825625"/>
            <a:ext cx="7112830" cy="4351338"/>
          </a:xfrm>
        </p:spPr>
      </p:pic>
    </p:spTree>
    <p:extLst>
      <p:ext uri="{BB962C8B-B14F-4D97-AF65-F5344CB8AC3E}">
        <p14:creationId xmlns:p14="http://schemas.microsoft.com/office/powerpoint/2010/main" val="249952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EF7A-4B0B-8FA1-FD2F-C95CDC29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lower molar</a:t>
            </a:r>
          </a:p>
        </p:txBody>
      </p:sp>
      <p:pic>
        <p:nvPicPr>
          <p:cNvPr id="5" name="Content Placeholder 4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E684BD41-57A1-C2AD-E588-2A90B5B8C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01" y="1825625"/>
            <a:ext cx="7091197" cy="4351338"/>
          </a:xfrm>
        </p:spPr>
      </p:pic>
    </p:spTree>
    <p:extLst>
      <p:ext uri="{BB962C8B-B14F-4D97-AF65-F5344CB8AC3E}">
        <p14:creationId xmlns:p14="http://schemas.microsoft.com/office/powerpoint/2010/main" val="3126736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EF7A-4B0B-8FA1-FD2F-C95CDC29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lower molar</a:t>
            </a:r>
          </a:p>
        </p:txBody>
      </p:sp>
      <p:pic>
        <p:nvPicPr>
          <p:cNvPr id="11" name="Content Placeholder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46EA4E3-4691-CB76-FC7F-3EC853A1E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1" r="22631" b="9223"/>
          <a:stretch/>
        </p:blipFill>
        <p:spPr>
          <a:xfrm rot="16200000">
            <a:off x="4154513" y="427287"/>
            <a:ext cx="4959103" cy="6997958"/>
          </a:xfrm>
        </p:spPr>
      </p:pic>
    </p:spTree>
    <p:extLst>
      <p:ext uri="{BB962C8B-B14F-4D97-AF65-F5344CB8AC3E}">
        <p14:creationId xmlns:p14="http://schemas.microsoft.com/office/powerpoint/2010/main" val="3912923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8547-F1BF-FD18-4BBE-4D8DCFF4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lower premolar</a:t>
            </a:r>
          </a:p>
        </p:txBody>
      </p:sp>
      <p:pic>
        <p:nvPicPr>
          <p:cNvPr id="5" name="Content Placeholder 4" descr="A close up of a fish&#10;&#10;Description automatically generated with medium confidence">
            <a:extLst>
              <a:ext uri="{FF2B5EF4-FFF2-40B4-BE49-F238E27FC236}">
                <a16:creationId xmlns:a16="http://schemas.microsoft.com/office/drawing/2014/main" id="{5982FF1E-D0F0-F72E-C929-75F67DD17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88" y="1825625"/>
            <a:ext cx="7117224" cy="4351338"/>
          </a:xfrm>
        </p:spPr>
      </p:pic>
    </p:spTree>
    <p:extLst>
      <p:ext uri="{BB962C8B-B14F-4D97-AF65-F5344CB8AC3E}">
        <p14:creationId xmlns:p14="http://schemas.microsoft.com/office/powerpoint/2010/main" val="29577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8547-F1BF-FD18-4BBE-4D8DCFF4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lower premolar</a:t>
            </a:r>
          </a:p>
        </p:txBody>
      </p:sp>
      <p:pic>
        <p:nvPicPr>
          <p:cNvPr id="7" name="Content Placeholder 6" descr="A picture containing green&#10;&#10;Description automatically generated">
            <a:extLst>
              <a:ext uri="{FF2B5EF4-FFF2-40B4-BE49-F238E27FC236}">
                <a16:creationId xmlns:a16="http://schemas.microsoft.com/office/drawing/2014/main" id="{05F570DA-7DE7-2006-0C5F-F0233C6DF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87" y="1825625"/>
            <a:ext cx="7096825" cy="4351338"/>
          </a:xfrm>
        </p:spPr>
      </p:pic>
    </p:spTree>
    <p:extLst>
      <p:ext uri="{BB962C8B-B14F-4D97-AF65-F5344CB8AC3E}">
        <p14:creationId xmlns:p14="http://schemas.microsoft.com/office/powerpoint/2010/main" val="80263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BEA9-3FEC-F2C0-EB6B-6A440BC56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fourth premolar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169955B-70A2-581A-1079-3853C77C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19" y="1825625"/>
            <a:ext cx="7113762" cy="4351338"/>
          </a:xfrm>
        </p:spPr>
      </p:pic>
    </p:spTree>
    <p:extLst>
      <p:ext uri="{BB962C8B-B14F-4D97-AF65-F5344CB8AC3E}">
        <p14:creationId xmlns:p14="http://schemas.microsoft.com/office/powerpoint/2010/main" val="111557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B927-26C3-43EF-6982-285BD1FA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</a:t>
            </a:r>
            <a:r>
              <a:rPr lang="en-US" dirty="0" err="1"/>
              <a:t>Erinaceidae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88C7AF-5EDD-57DE-020B-1091581DB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220" y="1785008"/>
            <a:ext cx="9775560" cy="4885149"/>
          </a:xfrm>
        </p:spPr>
      </p:pic>
    </p:spTree>
    <p:extLst>
      <p:ext uri="{BB962C8B-B14F-4D97-AF65-F5344CB8AC3E}">
        <p14:creationId xmlns:p14="http://schemas.microsoft.com/office/powerpoint/2010/main" val="645162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BEA9-3FEC-F2C0-EB6B-6A440BC56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fourth premolar</a:t>
            </a:r>
          </a:p>
        </p:txBody>
      </p:sp>
      <p:pic>
        <p:nvPicPr>
          <p:cNvPr id="7" name="Content Placeholder 6" descr="A picture containing map&#10;&#10;Description automatically generated">
            <a:extLst>
              <a:ext uri="{FF2B5EF4-FFF2-40B4-BE49-F238E27FC236}">
                <a16:creationId xmlns:a16="http://schemas.microsoft.com/office/drawing/2014/main" id="{A31D2353-EB3E-9B85-CD8E-69070B538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54" y="1825625"/>
            <a:ext cx="7114092" cy="4351338"/>
          </a:xfrm>
        </p:spPr>
      </p:pic>
    </p:spTree>
    <p:extLst>
      <p:ext uri="{BB962C8B-B14F-4D97-AF65-F5344CB8AC3E}">
        <p14:creationId xmlns:p14="http://schemas.microsoft.com/office/powerpoint/2010/main" val="2180936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4273-8C98-8CA7-92ED-0D600D7C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teeth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1EED3AB-8A7D-9631-9D05-E7F3403BD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9" y="1825625"/>
            <a:ext cx="7125402" cy="4351338"/>
          </a:xfrm>
        </p:spPr>
      </p:pic>
    </p:spTree>
    <p:extLst>
      <p:ext uri="{BB962C8B-B14F-4D97-AF65-F5344CB8AC3E}">
        <p14:creationId xmlns:p14="http://schemas.microsoft.com/office/powerpoint/2010/main" val="3837843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E274-AC22-1B4B-62B0-1EA81A1E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(mm)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4D9BCC4-104A-89CE-2876-E4AEE408D7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6573457"/>
              </p:ext>
            </p:extLst>
          </p:nvPr>
        </p:nvGraphicFramePr>
        <p:xfrm>
          <a:off x="223397" y="1690688"/>
          <a:ext cx="11745206" cy="4899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21">
                  <a:extLst>
                    <a:ext uri="{9D8B030D-6E8A-4147-A177-3AD203B41FA5}">
                      <a16:colId xmlns:a16="http://schemas.microsoft.com/office/drawing/2014/main" val="671200742"/>
                    </a:ext>
                  </a:extLst>
                </a:gridCol>
                <a:gridCol w="156776">
                  <a:extLst>
                    <a:ext uri="{9D8B030D-6E8A-4147-A177-3AD203B41FA5}">
                      <a16:colId xmlns:a16="http://schemas.microsoft.com/office/drawing/2014/main" val="4089454411"/>
                    </a:ext>
                  </a:extLst>
                </a:gridCol>
                <a:gridCol w="202504">
                  <a:extLst>
                    <a:ext uri="{9D8B030D-6E8A-4147-A177-3AD203B41FA5}">
                      <a16:colId xmlns:a16="http://schemas.microsoft.com/office/drawing/2014/main" val="3551850486"/>
                    </a:ext>
                  </a:extLst>
                </a:gridCol>
                <a:gridCol w="156776">
                  <a:extLst>
                    <a:ext uri="{9D8B030D-6E8A-4147-A177-3AD203B41FA5}">
                      <a16:colId xmlns:a16="http://schemas.microsoft.com/office/drawing/2014/main" val="1987335595"/>
                    </a:ext>
                  </a:extLst>
                </a:gridCol>
                <a:gridCol w="202504">
                  <a:extLst>
                    <a:ext uri="{9D8B030D-6E8A-4147-A177-3AD203B41FA5}">
                      <a16:colId xmlns:a16="http://schemas.microsoft.com/office/drawing/2014/main" val="2549759821"/>
                    </a:ext>
                  </a:extLst>
                </a:gridCol>
                <a:gridCol w="156776">
                  <a:extLst>
                    <a:ext uri="{9D8B030D-6E8A-4147-A177-3AD203B41FA5}">
                      <a16:colId xmlns:a16="http://schemas.microsoft.com/office/drawing/2014/main" val="829395881"/>
                    </a:ext>
                  </a:extLst>
                </a:gridCol>
                <a:gridCol w="202504">
                  <a:extLst>
                    <a:ext uri="{9D8B030D-6E8A-4147-A177-3AD203B41FA5}">
                      <a16:colId xmlns:a16="http://schemas.microsoft.com/office/drawing/2014/main" val="2515944156"/>
                    </a:ext>
                  </a:extLst>
                </a:gridCol>
                <a:gridCol w="182906">
                  <a:extLst>
                    <a:ext uri="{9D8B030D-6E8A-4147-A177-3AD203B41FA5}">
                      <a16:colId xmlns:a16="http://schemas.microsoft.com/office/drawing/2014/main" val="3054444535"/>
                    </a:ext>
                  </a:extLst>
                </a:gridCol>
                <a:gridCol w="228634">
                  <a:extLst>
                    <a:ext uri="{9D8B030D-6E8A-4147-A177-3AD203B41FA5}">
                      <a16:colId xmlns:a16="http://schemas.microsoft.com/office/drawing/2014/main" val="1616482144"/>
                    </a:ext>
                  </a:extLst>
                </a:gridCol>
                <a:gridCol w="182906">
                  <a:extLst>
                    <a:ext uri="{9D8B030D-6E8A-4147-A177-3AD203B41FA5}">
                      <a16:colId xmlns:a16="http://schemas.microsoft.com/office/drawing/2014/main" val="2234109781"/>
                    </a:ext>
                  </a:extLst>
                </a:gridCol>
                <a:gridCol w="228634">
                  <a:extLst>
                    <a:ext uri="{9D8B030D-6E8A-4147-A177-3AD203B41FA5}">
                      <a16:colId xmlns:a16="http://schemas.microsoft.com/office/drawing/2014/main" val="2119248908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214834985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4165630905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207816411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2949416370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380613350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536587192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843231137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2667728841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968850133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2741762921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769164198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597799905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386201249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1313220325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166138200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3689737162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2203509258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2582805552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1341145991"/>
                    </a:ext>
                  </a:extLst>
                </a:gridCol>
                <a:gridCol w="418072">
                  <a:extLst>
                    <a:ext uri="{9D8B030D-6E8A-4147-A177-3AD203B41FA5}">
                      <a16:colId xmlns:a16="http://schemas.microsoft.com/office/drawing/2014/main" val="729128179"/>
                    </a:ext>
                  </a:extLst>
                </a:gridCol>
                <a:gridCol w="731625">
                  <a:extLst>
                    <a:ext uri="{9D8B030D-6E8A-4147-A177-3AD203B41FA5}">
                      <a16:colId xmlns:a16="http://schemas.microsoft.com/office/drawing/2014/main" val="3989554166"/>
                    </a:ext>
                  </a:extLst>
                </a:gridCol>
              </a:tblGrid>
              <a:tr h="979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Specimen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I1L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I1W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I2L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I2W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I3L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I3W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C1L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C1W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P2L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P2W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P3L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P3W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P4L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P4W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M1L 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M1W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M2L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M2W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M3L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M3W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p3L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p3W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p4L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p4W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m1L 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m1W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m2L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m2W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m3L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>
                          <a:effectLst/>
                        </a:rPr>
                        <a:t>m3W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jaw depth p4-m1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ctr"/>
                </a:tc>
                <a:extLst>
                  <a:ext uri="{0D108BD9-81ED-4DB2-BD59-A6C34878D82A}">
                    <a16:rowId xmlns:a16="http://schemas.microsoft.com/office/drawing/2014/main" val="214399161"/>
                  </a:ext>
                </a:extLst>
              </a:tr>
              <a:tr h="979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JODA 18944 (L) </a:t>
                      </a:r>
                      <a:r>
                        <a:rPr lang="en-US" sz="1050" u="none" strike="noStrike" dirty="0" err="1">
                          <a:effectLst/>
                        </a:rPr>
                        <a:t>ct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2.783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4.008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3.058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4.709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extLst>
                  <a:ext uri="{0D108BD9-81ED-4DB2-BD59-A6C34878D82A}">
                    <a16:rowId xmlns:a16="http://schemas.microsoft.com/office/drawing/2014/main" val="2502184891"/>
                  </a:ext>
                </a:extLst>
              </a:tr>
              <a:tr h="979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JODA 18944 (R) </a:t>
                      </a:r>
                      <a:r>
                        <a:rPr lang="en-US" sz="1050" u="none" strike="noStrike" dirty="0" err="1">
                          <a:effectLst/>
                        </a:rPr>
                        <a:t>ct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1.966</a:t>
                      </a:r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1.581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4.033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3.603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2.863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1.418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3.077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4.651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3.265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0.9362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5.344</a:t>
                      </a:r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extLst>
                  <a:ext uri="{0D108BD9-81ED-4DB2-BD59-A6C34878D82A}">
                    <a16:rowId xmlns:a16="http://schemas.microsoft.com/office/drawing/2014/main" val="1900731869"/>
                  </a:ext>
                </a:extLst>
              </a:tr>
              <a:tr h="979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JODA 18944 (L)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4.24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3.84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3.92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2.41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3.68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3.34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4.78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3.08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extLst>
                  <a:ext uri="{0D108BD9-81ED-4DB2-BD59-A6C34878D82A}">
                    <a16:rowId xmlns:a16="http://schemas.microsoft.com/office/drawing/2014/main" val="1791478759"/>
                  </a:ext>
                </a:extLst>
              </a:tr>
              <a:tr h="9799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JODA 18944 (R)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2.77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1.75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4.651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2.46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3.57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>
                          <a:effectLst/>
                        </a:rPr>
                        <a:t>2.15</a:t>
                      </a:r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u="none" strike="noStrike" dirty="0">
                          <a:effectLst/>
                        </a:rPr>
                        <a:t>5.75</a:t>
                      </a:r>
                      <a:endParaRPr lang="en-US" sz="105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61" marR="5361" marT="5361" marB="0" anchor="b"/>
                </a:tc>
                <a:extLst>
                  <a:ext uri="{0D108BD9-81ED-4DB2-BD59-A6C34878D82A}">
                    <a16:rowId xmlns:a16="http://schemas.microsoft.com/office/drawing/2014/main" val="2357650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3378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CF3F-1A1E-EADC-71D6-306A6101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 - </a:t>
            </a:r>
            <a:r>
              <a:rPr lang="en-US" i="1" dirty="0" err="1"/>
              <a:t>Amphechinus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FEC636-98AA-D229-6057-FD1F04FF2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M1 long relative to width </a:t>
            </a:r>
          </a:p>
          <a:p>
            <a:r>
              <a:rPr lang="en-US" dirty="0"/>
              <a:t>M3 lacks metacone</a:t>
            </a:r>
          </a:p>
          <a:p>
            <a:r>
              <a:rPr lang="en-US" dirty="0"/>
              <a:t>p2 single-rooted</a:t>
            </a:r>
          </a:p>
          <a:p>
            <a:r>
              <a:rPr lang="en-US" dirty="0"/>
              <a:t>p4 </a:t>
            </a:r>
            <a:r>
              <a:rPr lang="en-US" dirty="0" err="1"/>
              <a:t>paraconid</a:t>
            </a:r>
            <a:r>
              <a:rPr lang="en-US" dirty="0"/>
              <a:t> slightly lower than protoconid</a:t>
            </a:r>
          </a:p>
          <a:p>
            <a:r>
              <a:rPr lang="en-US" dirty="0"/>
              <a:t>m1 trigonid A-P elongated</a:t>
            </a:r>
          </a:p>
          <a:p>
            <a:r>
              <a:rPr lang="en-US" dirty="0"/>
              <a:t>m3 lacks taloned/</a:t>
            </a:r>
            <a:r>
              <a:rPr lang="en-US" dirty="0" err="1"/>
              <a:t>postcingulum</a:t>
            </a:r>
            <a:endParaRPr lang="en-US" dirty="0"/>
          </a:p>
          <a:p>
            <a:r>
              <a:rPr lang="en-US" dirty="0"/>
              <a:t>Mandibular angle elongate</a:t>
            </a:r>
          </a:p>
          <a:p>
            <a:r>
              <a:rPr lang="en-US" dirty="0"/>
              <a:t>Anterior surface of ascending ramus posteriorly inclined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71E6B7-7A40-EC91-36A5-FC85F21B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47" y="23958"/>
            <a:ext cx="3549773" cy="33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4FE5D-F8A1-AC8E-C9A8-F8A0A517BD94}"/>
              </a:ext>
            </a:extLst>
          </p:cNvPr>
          <p:cNvSpPr txBox="1"/>
          <p:nvPr/>
        </p:nvSpPr>
        <p:spPr>
          <a:xfrm>
            <a:off x="9043289" y="3266673"/>
            <a:ext cx="245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Ziegler and Storch, 2007</a:t>
            </a:r>
          </a:p>
        </p:txBody>
      </p:sp>
    </p:spTree>
    <p:extLst>
      <p:ext uri="{BB962C8B-B14F-4D97-AF65-F5344CB8AC3E}">
        <p14:creationId xmlns:p14="http://schemas.microsoft.com/office/powerpoint/2010/main" val="324337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198F-8070-DD86-9A36-4064C117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Taxa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2CC4-1527-71EE-CFDE-6E33657E7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/>
              <a:t>Ocajila</a:t>
            </a:r>
            <a:endParaRPr lang="en-US" i="1" dirty="0"/>
          </a:p>
          <a:p>
            <a:pPr lvl="1"/>
            <a:r>
              <a:rPr lang="en-US" dirty="0"/>
              <a:t>Smaller </a:t>
            </a:r>
          </a:p>
          <a:p>
            <a:r>
              <a:rPr lang="en-US" i="1" dirty="0" err="1"/>
              <a:t>Stenoechinus</a:t>
            </a:r>
            <a:endParaRPr lang="en-US" i="1" dirty="0"/>
          </a:p>
          <a:p>
            <a:pPr lvl="1"/>
            <a:r>
              <a:rPr lang="en-US" dirty="0"/>
              <a:t>Similar size</a:t>
            </a:r>
          </a:p>
          <a:p>
            <a:r>
              <a:rPr lang="en-US" i="1" dirty="0" err="1"/>
              <a:t>Parvericius</a:t>
            </a:r>
            <a:endParaRPr lang="en-US" i="1" dirty="0"/>
          </a:p>
          <a:p>
            <a:pPr lvl="1"/>
            <a:r>
              <a:rPr lang="en-US" dirty="0"/>
              <a:t>Larger</a:t>
            </a:r>
          </a:p>
          <a:p>
            <a:r>
              <a:rPr lang="en-US" i="1" dirty="0" err="1"/>
              <a:t>Brachyerix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1BCCF-C0FC-0592-669B-9B2F240E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716" y="75587"/>
            <a:ext cx="1883455" cy="2451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72CAC-6176-5341-4B59-07ACE1FB5D43}"/>
              </a:ext>
            </a:extLst>
          </p:cNvPr>
          <p:cNvSpPr txBox="1"/>
          <p:nvPr/>
        </p:nvSpPr>
        <p:spPr>
          <a:xfrm>
            <a:off x="10067454" y="2477409"/>
            <a:ext cx="196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Ocajila</a:t>
            </a:r>
            <a:r>
              <a:rPr lang="en-US" dirty="0"/>
              <a:t>, </a:t>
            </a:r>
            <a:r>
              <a:rPr lang="en-US" dirty="0" err="1"/>
              <a:t>Korth</a:t>
            </a:r>
            <a:r>
              <a:rPr lang="en-US" dirty="0"/>
              <a:t>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E181D-04A4-6A9A-FEDC-130F4C66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960" y="3819707"/>
            <a:ext cx="3702211" cy="2492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7D1BE5-2B5F-A1E4-21E3-D3F164E17290}"/>
              </a:ext>
            </a:extLst>
          </p:cNvPr>
          <p:cNvSpPr txBox="1"/>
          <p:nvPr/>
        </p:nvSpPr>
        <p:spPr>
          <a:xfrm>
            <a:off x="8705461" y="6311900"/>
            <a:ext cx="310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Brachyerix</a:t>
            </a:r>
            <a:r>
              <a:rPr lang="en-US" dirty="0"/>
              <a:t>, Rich and Rich, 1971</a:t>
            </a:r>
          </a:p>
        </p:txBody>
      </p:sp>
      <p:pic>
        <p:nvPicPr>
          <p:cNvPr id="4098" name="Picture 2" descr="figure 1">
            <a:extLst>
              <a:ext uri="{FF2B5EF4-FFF2-40B4-BE49-F238E27FC236}">
                <a16:creationId xmlns:a16="http://schemas.microsoft.com/office/drawing/2014/main" id="{D95D3CEF-2CCD-4E49-9DF8-F39EC8BD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71" y="1205447"/>
            <a:ext cx="3105882" cy="41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1B3070-2E09-494A-B082-2886ACE22FB9}"/>
              </a:ext>
            </a:extLst>
          </p:cNvPr>
          <p:cNvSpPr txBox="1"/>
          <p:nvPr/>
        </p:nvSpPr>
        <p:spPr>
          <a:xfrm>
            <a:off x="4272453" y="5376231"/>
            <a:ext cx="29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Parvericius</a:t>
            </a:r>
            <a:r>
              <a:rPr lang="en-US" dirty="0"/>
              <a:t>, </a:t>
            </a:r>
            <a:r>
              <a:rPr lang="en-US" dirty="0" err="1"/>
              <a:t>Voyta</a:t>
            </a:r>
            <a:r>
              <a:rPr lang="en-US" dirty="0"/>
              <a:t> et al., 2022 </a:t>
            </a:r>
          </a:p>
        </p:txBody>
      </p:sp>
    </p:spTree>
    <p:extLst>
      <p:ext uri="{BB962C8B-B14F-4D97-AF65-F5344CB8AC3E}">
        <p14:creationId xmlns:p14="http://schemas.microsoft.com/office/powerpoint/2010/main" val="118473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F5B9345-9957-BEC4-4039-D467A678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661A20-6E0D-3076-4E09-BB13E58EB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JODA Paleo 2019 field crew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Bureau of Land Management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Ryan Griffin (BLM Prineville District Office)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 Welsh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26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23356-937E-0B84-D86C-69A9F488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PNW Fossils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593A0-31E1-4726-9E79-A190A5D88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John Day Formation (</a:t>
            </a:r>
            <a:r>
              <a:rPr lang="en-US" dirty="0" err="1"/>
              <a:t>Arikareean</a:t>
            </a:r>
            <a:r>
              <a:rPr lang="en-US" dirty="0"/>
              <a:t>)	</a:t>
            </a:r>
          </a:p>
          <a:p>
            <a:pPr lvl="1"/>
            <a:r>
              <a:rPr lang="en-US" dirty="0"/>
              <a:t>Turtle Cove Member (Sheep Rock Unit)</a:t>
            </a:r>
          </a:p>
          <a:p>
            <a:pPr lvl="2"/>
            <a:r>
              <a:rPr lang="en-US" dirty="0"/>
              <a:t>K1 – </a:t>
            </a:r>
            <a:r>
              <a:rPr lang="en-US" i="1" dirty="0" err="1"/>
              <a:t>Ocajila</a:t>
            </a:r>
            <a:r>
              <a:rPr lang="en-US" dirty="0"/>
              <a:t> sp.</a:t>
            </a:r>
          </a:p>
          <a:p>
            <a:pPr lvl="2"/>
            <a:r>
              <a:rPr lang="en-US" dirty="0"/>
              <a:t>K2 – </a:t>
            </a:r>
            <a:r>
              <a:rPr lang="en-US" i="1" dirty="0" err="1"/>
              <a:t>Ocajila</a:t>
            </a:r>
            <a:r>
              <a:rPr lang="en-US" dirty="0"/>
              <a:t> sp.</a:t>
            </a:r>
          </a:p>
          <a:p>
            <a:pPr lvl="1"/>
            <a:r>
              <a:rPr lang="en-US" dirty="0"/>
              <a:t>Kimberly Member (</a:t>
            </a:r>
            <a:r>
              <a:rPr lang="en-US" dirty="0" err="1"/>
              <a:t>Lonerock</a:t>
            </a:r>
            <a:r>
              <a:rPr lang="en-US" dirty="0"/>
              <a:t>)</a:t>
            </a:r>
          </a:p>
          <a:p>
            <a:pPr lvl="2"/>
            <a:r>
              <a:rPr lang="en-US" i="1" dirty="0"/>
              <a:t>cf</a:t>
            </a:r>
            <a:r>
              <a:rPr lang="en-US" dirty="0"/>
              <a:t>. </a:t>
            </a:r>
            <a:r>
              <a:rPr lang="en-US" i="1" dirty="0" err="1"/>
              <a:t>Amphechinus</a:t>
            </a:r>
            <a:r>
              <a:rPr lang="en-US" dirty="0"/>
              <a:t> sp. (isolated tooth)</a:t>
            </a:r>
          </a:p>
          <a:p>
            <a:r>
              <a:rPr lang="en-US" dirty="0"/>
              <a:t>Crooked River </a:t>
            </a:r>
            <a:r>
              <a:rPr lang="en-US" dirty="0" err="1"/>
              <a:t>Mascall</a:t>
            </a:r>
            <a:r>
              <a:rPr lang="en-US" dirty="0"/>
              <a:t> Formation (</a:t>
            </a:r>
            <a:r>
              <a:rPr lang="en-US" dirty="0" err="1"/>
              <a:t>Barstovian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Cave Basin</a:t>
            </a:r>
          </a:p>
          <a:p>
            <a:pPr lvl="2"/>
            <a:r>
              <a:rPr lang="en-US" i="1" dirty="0" err="1"/>
              <a:t>Lanthanotherium</a:t>
            </a:r>
            <a:r>
              <a:rPr lang="en-US" i="1" dirty="0"/>
              <a:t> </a:t>
            </a:r>
            <a:r>
              <a:rPr lang="en-US" i="1" dirty="0" err="1"/>
              <a:t>sawini</a:t>
            </a:r>
            <a:endParaRPr lang="en-US" i="1" dirty="0"/>
          </a:p>
          <a:p>
            <a:pPr lvl="2"/>
            <a:r>
              <a:rPr lang="en-US" i="1" dirty="0" err="1"/>
              <a:t>Lanthanotherium</a:t>
            </a:r>
            <a:r>
              <a:rPr lang="en-US" i="1" dirty="0"/>
              <a:t> </a:t>
            </a:r>
            <a:r>
              <a:rPr lang="en-US" i="1" dirty="0" err="1"/>
              <a:t>dehmi</a:t>
            </a:r>
            <a:endParaRPr lang="en-US" i="1" dirty="0"/>
          </a:p>
          <a:p>
            <a:r>
              <a:rPr lang="en-US" dirty="0"/>
              <a:t>Butte Creek Volcanic Sandstone (</a:t>
            </a:r>
            <a:r>
              <a:rPr lang="en-US" dirty="0" err="1"/>
              <a:t>Barstovian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Red Basin</a:t>
            </a:r>
          </a:p>
          <a:p>
            <a:pPr lvl="2"/>
            <a:r>
              <a:rPr lang="en-US" i="1" dirty="0" err="1"/>
              <a:t>Lanthanotherium</a:t>
            </a:r>
            <a:r>
              <a:rPr lang="en-US" dirty="0"/>
              <a:t> sp.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1B5F6-5BCA-DF5F-8E46-61513417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93" y="0"/>
            <a:ext cx="4365607" cy="6858000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5D61BAD8-B2DA-5872-874E-B6736A4BB2EE}"/>
              </a:ext>
            </a:extLst>
          </p:cNvPr>
          <p:cNvSpPr/>
          <p:nvPr/>
        </p:nvSpPr>
        <p:spPr>
          <a:xfrm>
            <a:off x="9815462" y="1001633"/>
            <a:ext cx="334875" cy="28591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01A8954A-E2C3-267C-27FB-C2896E8A95B1}"/>
              </a:ext>
            </a:extLst>
          </p:cNvPr>
          <p:cNvSpPr/>
          <p:nvPr/>
        </p:nvSpPr>
        <p:spPr>
          <a:xfrm>
            <a:off x="9815462" y="21830"/>
            <a:ext cx="334875" cy="28591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E042309-9733-5801-F7ED-11E6772C98C9}"/>
              </a:ext>
            </a:extLst>
          </p:cNvPr>
          <p:cNvSpPr/>
          <p:nvPr/>
        </p:nvSpPr>
        <p:spPr>
          <a:xfrm>
            <a:off x="9815462" y="3806847"/>
            <a:ext cx="334875" cy="28591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0787FE7-AB15-9A7E-1D9B-6A3D5FA64E20}"/>
              </a:ext>
            </a:extLst>
          </p:cNvPr>
          <p:cNvSpPr/>
          <p:nvPr/>
        </p:nvSpPr>
        <p:spPr>
          <a:xfrm>
            <a:off x="9815462" y="3403491"/>
            <a:ext cx="334875" cy="28591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6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382A-6F00-C04C-C2AC-D71172511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77E89-EA3F-D9C8-50B6-3487AFBA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9495" cy="4351338"/>
          </a:xfrm>
        </p:spPr>
        <p:txBody>
          <a:bodyPr/>
          <a:lstStyle/>
          <a:p>
            <a:r>
              <a:rPr lang="en-US" dirty="0"/>
              <a:t>JDNM-296, </a:t>
            </a:r>
            <a:r>
              <a:rPr lang="en-US" dirty="0" err="1"/>
              <a:t>Rudio</a:t>
            </a:r>
            <a:r>
              <a:rPr lang="en-US" dirty="0"/>
              <a:t> Creek 4</a:t>
            </a:r>
          </a:p>
          <a:p>
            <a:r>
              <a:rPr lang="en-US" dirty="0"/>
              <a:t>Grant County, Oregon</a:t>
            </a:r>
          </a:p>
          <a:p>
            <a:r>
              <a:rPr lang="en-US" dirty="0"/>
              <a:t>John Day Formation</a:t>
            </a:r>
          </a:p>
          <a:p>
            <a:pPr lvl="1"/>
            <a:r>
              <a:rPr lang="en-US" dirty="0"/>
              <a:t>Kimberly Member</a:t>
            </a:r>
          </a:p>
          <a:p>
            <a:r>
              <a:rPr lang="en-US" dirty="0"/>
              <a:t>Gray siltstone with concretions</a:t>
            </a:r>
          </a:p>
          <a:p>
            <a:r>
              <a:rPr lang="en-US" dirty="0"/>
              <a:t>Age estimate</a:t>
            </a:r>
          </a:p>
          <a:p>
            <a:pPr lvl="1"/>
            <a:r>
              <a:rPr lang="en-US" dirty="0"/>
              <a:t>26.601 +0.024/-0.095 to 25.527 + 0.687/-0.694 Ma</a:t>
            </a:r>
          </a:p>
        </p:txBody>
      </p:sp>
      <p:pic>
        <p:nvPicPr>
          <p:cNvPr id="11" name="Picture 10" descr="A picture containing tree, grass, outdoor, nature&#10;&#10;Description automatically generated">
            <a:extLst>
              <a:ext uri="{FF2B5EF4-FFF2-40B4-BE49-F238E27FC236}">
                <a16:creationId xmlns:a16="http://schemas.microsoft.com/office/drawing/2014/main" id="{241C9F41-8DE2-CB7F-CEE5-CC2D10CF7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13" y="1068354"/>
            <a:ext cx="2974848" cy="4572000"/>
          </a:xfrm>
          <a:prstGeom prst="rect">
            <a:avLst/>
          </a:prstGeom>
        </p:spPr>
      </p:pic>
      <p:pic>
        <p:nvPicPr>
          <p:cNvPr id="13" name="Picture 12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7B499E3-E156-1869-9D34-970AEFE9E1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0" t="2823" r="17425" b="16085"/>
          <a:stretch/>
        </p:blipFill>
        <p:spPr>
          <a:xfrm>
            <a:off x="7023325" y="1066815"/>
            <a:ext cx="2017288" cy="4572000"/>
          </a:xfrm>
          <a:prstGeom prst="rect">
            <a:avLst/>
          </a:prstGeom>
        </p:spPr>
      </p:pic>
      <p:pic>
        <p:nvPicPr>
          <p:cNvPr id="14" name="Picture 13" descr="Confederated Tribes of the Warm Springs">
            <a:extLst>
              <a:ext uri="{FF2B5EF4-FFF2-40B4-BE49-F238E27FC236}">
                <a16:creationId xmlns:a16="http://schemas.microsoft.com/office/drawing/2014/main" id="{6AE10A2C-DC26-97B3-DEA3-9916F545D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654" y="5654632"/>
            <a:ext cx="1364457" cy="10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he Confederated Tribes of the Umatilla Indian Reservation - CRITFC">
            <a:extLst>
              <a:ext uri="{FF2B5EF4-FFF2-40B4-BE49-F238E27FC236}">
                <a16:creationId xmlns:a16="http://schemas.microsoft.com/office/drawing/2014/main" id="{BE433CF9-6116-EFF1-AB55-F3318CAB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54" y="5647708"/>
            <a:ext cx="1593057" cy="105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PT – Burns Paiute Tribe web site.">
            <a:extLst>
              <a:ext uri="{FF2B5EF4-FFF2-40B4-BE49-F238E27FC236}">
                <a16:creationId xmlns:a16="http://schemas.microsoft.com/office/drawing/2014/main" id="{CE5DF154-3848-39F2-47CE-83F4416B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8" y="5864326"/>
            <a:ext cx="2283613" cy="62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7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B48D-097F-D72C-206E-68E2964B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B6802C-5362-AA95-5711-A57EAC083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870" y="1825625"/>
            <a:ext cx="10332260" cy="4351338"/>
          </a:xfr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6D7B4EDB-F7BE-20D8-E8A8-637E7CF9D75D}"/>
              </a:ext>
            </a:extLst>
          </p:cNvPr>
          <p:cNvSpPr/>
          <p:nvPr/>
        </p:nvSpPr>
        <p:spPr>
          <a:xfrm>
            <a:off x="9026554" y="3280095"/>
            <a:ext cx="167780" cy="148905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8D166-4EAC-73CC-8213-1FDD5557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24351-00A6-4168-1239-C75C81D77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BLM Permit</a:t>
            </a:r>
          </a:p>
          <a:p>
            <a:pPr lvl="1"/>
            <a:r>
              <a:rPr lang="en-US" dirty="0"/>
              <a:t>OR-50953</a:t>
            </a:r>
          </a:p>
          <a:p>
            <a:r>
              <a:rPr lang="en-US" dirty="0"/>
              <a:t>Surface Collected</a:t>
            </a:r>
          </a:p>
          <a:p>
            <a:pPr lvl="1"/>
            <a:r>
              <a:rPr lang="en-US" dirty="0"/>
              <a:t>June 27, 2019</a:t>
            </a:r>
          </a:p>
          <a:p>
            <a:r>
              <a:rPr lang="en-US" dirty="0"/>
              <a:t>BLM19NAF-006</a:t>
            </a:r>
          </a:p>
        </p:txBody>
      </p:sp>
      <p:pic>
        <p:nvPicPr>
          <p:cNvPr id="4" name="Content Placeholder 4" descr="A picture containing ground, outdoor, nature&#10;&#10;Description automatically generated">
            <a:extLst>
              <a:ext uri="{FF2B5EF4-FFF2-40B4-BE49-F238E27FC236}">
                <a16:creationId xmlns:a16="http://schemas.microsoft.com/office/drawing/2014/main" id="{1ABC28D4-C1CF-67A9-3D07-8BD83952E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77" y="1128794"/>
            <a:ext cx="6730892" cy="50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31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C7BE-30C1-B199-D491-CBB96AE55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Preparation</a:t>
            </a:r>
          </a:p>
        </p:txBody>
      </p:sp>
      <p:pic>
        <p:nvPicPr>
          <p:cNvPr id="5" name="Content Placeholder 4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BF711A9E-6FD8-9BE5-85BD-72A7CA596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2844"/>
            <a:ext cx="5801784" cy="4351338"/>
          </a:xfr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AF91BA-BA11-6F5E-8E90-02A281B2F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08" y="471899"/>
            <a:ext cx="4142792" cy="3107094"/>
          </a:xfrm>
          <a:prstGeom prst="rect">
            <a:avLst/>
          </a:prstGeom>
        </p:spPr>
      </p:pic>
      <p:pic>
        <p:nvPicPr>
          <p:cNvPr id="11" name="Picture 10" descr="A picture containing text, crossword puzzle&#10;&#10;Description automatically generated">
            <a:extLst>
              <a:ext uri="{FF2B5EF4-FFF2-40B4-BE49-F238E27FC236}">
                <a16:creationId xmlns:a16="http://schemas.microsoft.com/office/drawing/2014/main" id="{E52E8301-57C0-0BD2-1724-219BF951F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08" y="3578993"/>
            <a:ext cx="4142792" cy="310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90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1725E-F399-575F-ED80-16889162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6DFAD-F040-6C79-FBCD-AF8189C06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Pinvice</a:t>
            </a:r>
            <a:endParaRPr lang="en-US" dirty="0"/>
          </a:p>
          <a:p>
            <a:r>
              <a:rPr lang="en-US" dirty="0" err="1"/>
              <a:t>Microjack</a:t>
            </a:r>
            <a:r>
              <a:rPr lang="en-US" dirty="0"/>
              <a:t> 1, 2, 5</a:t>
            </a:r>
          </a:p>
          <a:p>
            <a:r>
              <a:rPr lang="en-US" dirty="0"/>
              <a:t>B-15 </a:t>
            </a:r>
            <a:r>
              <a:rPr lang="en-US" dirty="0" err="1"/>
              <a:t>Consolident</a:t>
            </a:r>
            <a:r>
              <a:rPr lang="en-US" dirty="0"/>
              <a:t> (PVA)</a:t>
            </a:r>
          </a:p>
          <a:p>
            <a:r>
              <a:rPr lang="en-US" dirty="0"/>
              <a:t>~15 </a:t>
            </a:r>
            <a:r>
              <a:rPr lang="en-US" dirty="0" err="1"/>
              <a:t>hrs</a:t>
            </a:r>
            <a:r>
              <a:rPr lang="en-US" dirty="0"/>
              <a:t> of prep</a:t>
            </a:r>
          </a:p>
          <a:p>
            <a:pPr lvl="1"/>
            <a:r>
              <a:rPr lang="en-US" dirty="0"/>
              <a:t>October 14, 2022 to December 9,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E133C-D58A-70E9-67D8-F4CCE71D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133" y="3040134"/>
            <a:ext cx="2973355" cy="80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CEE556-8067-22BE-3377-A07DA4EB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119" y="4311249"/>
            <a:ext cx="1818529" cy="1129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A3D9F-4DB2-50D2-D8B4-995C5512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258" y="1989540"/>
            <a:ext cx="3019230" cy="7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31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0C91-831B-5241-F300-DFA6D61C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JODA 18944</a:t>
            </a:r>
          </a:p>
        </p:txBody>
      </p:sp>
      <p:pic>
        <p:nvPicPr>
          <p:cNvPr id="7" name="Picture 6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634D2EC8-DE5B-3077-F239-0E058CEB1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15129" r="12644" b="21358"/>
          <a:stretch/>
        </p:blipFill>
        <p:spPr>
          <a:xfrm rot="16200000">
            <a:off x="9149087" y="820108"/>
            <a:ext cx="2313992" cy="2903792"/>
          </a:xfrm>
          <a:prstGeom prst="rect">
            <a:avLst/>
          </a:prstGeom>
        </p:spPr>
      </p:pic>
      <p:pic>
        <p:nvPicPr>
          <p:cNvPr id="9" name="Picture 8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36DB3BB4-853C-602B-C188-51FBCA1A18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4" r="16514" b="23359"/>
          <a:stretch/>
        </p:blipFill>
        <p:spPr>
          <a:xfrm rot="5400000">
            <a:off x="4822400" y="3912213"/>
            <a:ext cx="2547198" cy="2614127"/>
          </a:xfrm>
          <a:prstGeom prst="rect">
            <a:avLst/>
          </a:prstGeom>
        </p:spPr>
      </p:pic>
      <p:pic>
        <p:nvPicPr>
          <p:cNvPr id="11" name="Picture 10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BF86122D-2D46-0F0F-0FB1-CF81F8C85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476" y="3079291"/>
            <a:ext cx="3051048" cy="4572000"/>
          </a:xfrm>
          <a:prstGeom prst="rect">
            <a:avLst/>
          </a:prstGeom>
        </p:spPr>
      </p:pic>
      <p:pic>
        <p:nvPicPr>
          <p:cNvPr id="13" name="Picture 12" descr="A picture containing text, slice, eaten&#10;&#10;Description automatically generated">
            <a:extLst>
              <a:ext uri="{FF2B5EF4-FFF2-40B4-BE49-F238E27FC236}">
                <a16:creationId xmlns:a16="http://schemas.microsoft.com/office/drawing/2014/main" id="{F1C9B04C-5687-04C7-0697-1316A6D4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65" y="3638938"/>
            <a:ext cx="3774874" cy="2831155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E3C2160-3215-F71F-B7A3-1F0AB020A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t="17664" r="10709" b="25159"/>
          <a:stretch/>
        </p:blipFill>
        <p:spPr>
          <a:xfrm rot="5400000">
            <a:off x="5804839" y="946280"/>
            <a:ext cx="2276670" cy="2614127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FB3DBE4-8822-7DF9-054F-CA206731C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0" y="1467393"/>
            <a:ext cx="3069847" cy="230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30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404</TotalTime>
  <Words>436</Words>
  <Application>Microsoft Office PowerPoint</Application>
  <PresentationFormat>Widescreen</PresentationFormat>
  <Paragraphs>166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New material of the Hedgehog Amphechinus (Erinaceidae, Eulipotyphla) from the Oligocene of the Pacific Northwest, USA</vt:lpstr>
      <vt:lpstr>Distribution of Erinaceidae </vt:lpstr>
      <vt:lpstr>Known PNW Fossils</vt:lpstr>
      <vt:lpstr>Locality</vt:lpstr>
      <vt:lpstr>Locality</vt:lpstr>
      <vt:lpstr>Fieldwork</vt:lpstr>
      <vt:lpstr>Mechanical Preparation</vt:lpstr>
      <vt:lpstr>Mechanical Preparation</vt:lpstr>
      <vt:lpstr>JODA 18944</vt:lpstr>
      <vt:lpstr>micro-CT scan</vt:lpstr>
      <vt:lpstr>micro-CT scan</vt:lpstr>
      <vt:lpstr>3D Model</vt:lpstr>
      <vt:lpstr>First Lower Incisor </vt:lpstr>
      <vt:lpstr>First Lower Incisor </vt:lpstr>
      <vt:lpstr>Third lower molar</vt:lpstr>
      <vt:lpstr>Third lower molar</vt:lpstr>
      <vt:lpstr>Fourth lower premolar</vt:lpstr>
      <vt:lpstr>Fourth lower premolar</vt:lpstr>
      <vt:lpstr>Upper fourth premolar</vt:lpstr>
      <vt:lpstr>Upper fourth premolar</vt:lpstr>
      <vt:lpstr>Upper teeth</vt:lpstr>
      <vt:lpstr>Measurements (mm) </vt:lpstr>
      <vt:lpstr>Taxon - Amphechinus</vt:lpstr>
      <vt:lpstr>Other Taxa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material of the Hedgehog Amphechinus (Erinaceidae, Eulipotyphla) from the Oligocene of the Pacific Northwest, USA</dc:title>
  <dc:creator>Famoso, Nicholas A</dc:creator>
  <cp:lastModifiedBy>Famoso, Nicholas A</cp:lastModifiedBy>
  <cp:revision>22</cp:revision>
  <dcterms:created xsi:type="dcterms:W3CDTF">2024-05-07T00:13:56Z</dcterms:created>
  <dcterms:modified xsi:type="dcterms:W3CDTF">2024-05-22T00:44:41Z</dcterms:modified>
</cp:coreProperties>
</file>