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61" r:id="rId4"/>
    <p:sldId id="271" r:id="rId5"/>
    <p:sldId id="264" r:id="rId6"/>
    <p:sldId id="269" r:id="rId7"/>
    <p:sldId id="273" r:id="rId8"/>
    <p:sldId id="276" r:id="rId9"/>
    <p:sldId id="277" r:id="rId10"/>
    <p:sldId id="275" r:id="rId11"/>
    <p:sldId id="268" r:id="rId12"/>
    <p:sldId id="267" r:id="rId13"/>
    <p:sldId id="274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D42CA-CA16-4062-80CD-7EE465DE58B9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F5802-884C-4404-AD3E-EDC7F97AA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F5802-884C-4404-AD3E-EDC7F97AAF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87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3D4D-8CEF-013F-5515-BF6767A67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11276-9982-3CE9-A9F5-24E51649D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AEFA3-38F5-F97B-7156-D0C75430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02B2F-82FF-529B-D61F-3ADD5982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2922B-D115-1449-7C59-CC22535D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5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89F45-9649-E59C-8E9C-4EAE6B3EA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189BE7-DBD7-A746-88A4-39324B350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6B517-A90B-F584-DF6C-BF1F6435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06415-8594-33E4-FC63-AE39F04B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52D46-4B50-49DF-A42E-3E5B6EF3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0F6D6-4268-B388-82A0-FD9C88433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2E00F-F5C7-D0D0-E7FB-BB810F69E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7E6C4-40ED-145B-1E00-A38411F7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CBE94-CF3A-881D-7207-10D7C01D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F921-63CD-AA15-2993-6E35F85D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A0BD-7BB1-82A9-C12A-75F42DE1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5929-4359-ACF5-D0C7-C80DD0E04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6EB40-6B33-AD35-6663-58984E91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ECA2C-0B27-4A5A-420E-6E2A237D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3A16E-80EA-E8FE-E492-031F2718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8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D314E-1993-194F-0D70-FB141839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F7442-A494-B7D4-D2DA-A0605ED8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55AB6-B425-D839-5070-0CB52EBE7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FD73B-7351-0E6A-27E2-428B3E77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91FE-7ED6-F173-44C0-5BB3109A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5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7032-B5F1-271B-4EC2-330FB320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4DBA4-B973-0840-8C70-21AD9B911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B00A2-28FF-7A4B-D9CA-D17A37B3A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3F760-BAFC-BD80-1659-BF888738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AB9E1-15BE-4507-0D07-6A43423C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BB6B3-B624-50B5-5A96-934539E4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B9CCC-6B8A-E96D-4726-6680E007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25A76-7F8A-1281-DB09-06E53F29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D17C9-79FB-C515-D853-800F04D6F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3C7BD-184E-F5A5-D397-0E4EBAC00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8C9AE-F837-64D9-4608-B68B6E4D32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B962ED-8E86-6033-F477-3F3B02633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3574FF-B7F0-819A-E4F0-C6B4572F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4F8A6-F440-EC5E-6572-DFE30AA25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5B60-F1B5-6545-2AEF-6547553D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73968-1BBD-5A17-A731-E666232AD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41235-6B32-5EC0-CD61-DA44BEC3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5A745-387A-7239-C1BF-2F4CD9F0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9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9D291-D2C8-F577-15BC-8DBDFCA0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6A5F6-70E9-C742-43E9-F7CDF4EB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23DA0-6CB4-0674-E2B2-5103765C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CD01-CC4C-6D99-6D7F-2A7654B7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C381-491C-DEAD-D691-BBF15881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FDF4A-EC82-4CE6-2262-CB3BE88C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0BDA9-9B90-A5A8-C110-937C0F3D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99BA2-72F8-6551-6208-15FBD9FB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2287F-4497-D727-CD22-2DB9AD2CB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4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F807-DA74-10EB-99B2-94D5DA21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AC88F0-4F20-F88C-6BB1-C8F15BB77F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B064C-E8FB-6E4F-5823-5FCF7501B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9AA7F-9869-A14F-FE2A-3AEC4285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13303-B188-BFD2-BCD9-872546EA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BA32B-B82C-864B-B8A0-E79F152B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7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5CAFE-6A26-9F70-AC99-4A77FE46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5EDDD-5C71-BC4F-D574-C46CDC59E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6E6B-D079-6624-6136-F93FCC8B3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2B6C8-2315-4DC0-A25C-FDD9F24CAB3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8B887-DDBA-0F41-C37E-FEA7F7903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DB92D-DC44-F35A-3946-7F2928220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2DF953-6EDA-46E5-94DE-D6512608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914C-811E-1F91-DB1C-3933DCA6F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206" y="878523"/>
            <a:ext cx="9871587" cy="2387600"/>
          </a:xfrm>
        </p:spPr>
        <p:txBody>
          <a:bodyPr>
            <a:noAutofit/>
          </a:bodyPr>
          <a:lstStyle/>
          <a:p>
            <a:r>
              <a:rPr lang="en-US" b="1" dirty="0"/>
              <a:t>Case for &gt;1 Million-Year-Old, </a:t>
            </a:r>
            <a:br>
              <a:rPr lang="en-US" b="1" dirty="0"/>
            </a:br>
            <a:r>
              <a:rPr lang="en-US" b="1" dirty="0"/>
              <a:t>Ice-Age Megafloods in Eastern Washington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114D5-8C12-1217-3301-F9CAC0FCF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2158"/>
            <a:ext cx="9144000" cy="726122"/>
          </a:xfrm>
        </p:spPr>
        <p:txBody>
          <a:bodyPr>
            <a:noAutofit/>
          </a:bodyPr>
          <a:lstStyle/>
          <a:p>
            <a:r>
              <a:rPr lang="en-US" sz="3600" dirty="0"/>
              <a:t>Bruce Bjornstad</a:t>
            </a:r>
          </a:p>
          <a:p>
            <a:r>
              <a:rPr lang="en-US" i="1" dirty="0"/>
              <a:t>Ice Age Floodscapes</a:t>
            </a:r>
          </a:p>
        </p:txBody>
      </p:sp>
    </p:spTree>
    <p:extLst>
      <p:ext uri="{BB962C8B-B14F-4D97-AF65-F5344CB8AC3E}">
        <p14:creationId xmlns:p14="http://schemas.microsoft.com/office/powerpoint/2010/main" val="1617132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91D7-7D2A-1EEF-D4FC-02D2E9420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96" y="821780"/>
            <a:ext cx="6273706" cy="1325563"/>
          </a:xfrm>
        </p:spPr>
        <p:txBody>
          <a:bodyPr/>
          <a:lstStyle/>
          <a:p>
            <a:r>
              <a:rPr lang="en-US" b="1" dirty="0"/>
              <a:t>Lower Marengo Exposure</a:t>
            </a:r>
          </a:p>
        </p:txBody>
      </p:sp>
      <p:pic>
        <p:nvPicPr>
          <p:cNvPr id="9" name="Picture 8" descr="A person digging in a hole in the ground&#10;&#10;Description automatically generated">
            <a:extLst>
              <a:ext uri="{FF2B5EF4-FFF2-40B4-BE49-F238E27FC236}">
                <a16:creationId xmlns:a16="http://schemas.microsoft.com/office/drawing/2014/main" id="{58D0AA91-3FB0-BE17-D166-B37DDC259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b="9627"/>
          <a:stretch/>
        </p:blipFill>
        <p:spPr>
          <a:xfrm>
            <a:off x="7307686" y="205319"/>
            <a:ext cx="4676500" cy="3443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Content Placeholder 12" descr="A close-up of a soil layer&#10;&#10;Description automatically generated">
            <a:extLst>
              <a:ext uri="{FF2B5EF4-FFF2-40B4-BE49-F238E27FC236}">
                <a16:creationId xmlns:a16="http://schemas.microsoft.com/office/drawing/2014/main" id="{3376F2DA-85BB-8175-96DC-65974F606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24071"/>
          <a:stretch/>
        </p:blipFill>
        <p:spPr>
          <a:xfrm>
            <a:off x="185050" y="2604472"/>
            <a:ext cx="7055168" cy="3678690"/>
          </a:xfrm>
          <a:ln>
            <a:solidFill>
              <a:schemeClr val="tx1"/>
            </a:solidFill>
          </a:ln>
          <a:effectLst>
            <a:outerShdw blurRad="50800" dist="50800" dir="5400000" sx="7000" sy="7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2EA41-5302-6FF0-9A8A-CDD4001F65EC}"/>
              </a:ext>
            </a:extLst>
          </p:cNvPr>
          <p:cNvSpPr txBox="1"/>
          <p:nvPr/>
        </p:nvSpPr>
        <p:spPr>
          <a:xfrm>
            <a:off x="3383607" y="5504807"/>
            <a:ext cx="7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249D09-56F5-31EF-3052-2CE772F62807}"/>
              </a:ext>
            </a:extLst>
          </p:cNvPr>
          <p:cNvSpPr txBox="1"/>
          <p:nvPr/>
        </p:nvSpPr>
        <p:spPr>
          <a:xfrm>
            <a:off x="3277370" y="5067006"/>
            <a:ext cx="10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Calcrete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DE55C7-A8C9-BA05-BEA2-F537A9D081D9}"/>
              </a:ext>
            </a:extLst>
          </p:cNvPr>
          <p:cNvSpPr txBox="1"/>
          <p:nvPr/>
        </p:nvSpPr>
        <p:spPr>
          <a:xfrm>
            <a:off x="3070165" y="5976320"/>
            <a:ext cx="145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Flood gravel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104BBE-9FAA-78A3-8F4C-D136D6804849}"/>
              </a:ext>
            </a:extLst>
          </p:cNvPr>
          <p:cNvSpPr txBox="1"/>
          <p:nvPr/>
        </p:nvSpPr>
        <p:spPr>
          <a:xfrm>
            <a:off x="4975123" y="5573276"/>
            <a:ext cx="1595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interglacial?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F98422-51E3-4ACE-5418-26157ECBA941}"/>
              </a:ext>
            </a:extLst>
          </p:cNvPr>
          <p:cNvSpPr txBox="1"/>
          <p:nvPr/>
        </p:nvSpPr>
        <p:spPr>
          <a:xfrm>
            <a:off x="5033415" y="5119273"/>
            <a:ext cx="1226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(glacial?)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5E78C7-59A3-F845-D6E5-66379A28F8BA}"/>
              </a:ext>
            </a:extLst>
          </p:cNvPr>
          <p:cNvSpPr txBox="1"/>
          <p:nvPr/>
        </p:nvSpPr>
        <p:spPr>
          <a:xfrm>
            <a:off x="3411189" y="3978845"/>
            <a:ext cx="7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7E5F4A-0B67-CD6D-54F4-12B4E2D29428}"/>
              </a:ext>
            </a:extLst>
          </p:cNvPr>
          <p:cNvSpPr txBox="1"/>
          <p:nvPr/>
        </p:nvSpPr>
        <p:spPr>
          <a:xfrm>
            <a:off x="3411189" y="4813871"/>
            <a:ext cx="7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Loess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1AE1A9-385E-0116-1C88-E10D37502B92}"/>
              </a:ext>
            </a:extLst>
          </p:cNvPr>
          <p:cNvSpPr txBox="1"/>
          <p:nvPr/>
        </p:nvSpPr>
        <p:spPr>
          <a:xfrm>
            <a:off x="3383607" y="3626072"/>
            <a:ext cx="10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Calcrete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928EC-2AF7-8BA0-7969-E71290A03906}"/>
              </a:ext>
            </a:extLst>
          </p:cNvPr>
          <p:cNvSpPr txBox="1"/>
          <p:nvPr/>
        </p:nvSpPr>
        <p:spPr>
          <a:xfrm>
            <a:off x="3383607" y="4486152"/>
            <a:ext cx="10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Calcrete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3B6383-3357-AADD-7454-CEBB1260DBCC}"/>
              </a:ext>
            </a:extLst>
          </p:cNvPr>
          <p:cNvSpPr txBox="1"/>
          <p:nvPr/>
        </p:nvSpPr>
        <p:spPr>
          <a:xfrm>
            <a:off x="4848946" y="4074485"/>
            <a:ext cx="1595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interglacial?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8168A5-F125-AE20-AFAB-BE32A7B25815}"/>
              </a:ext>
            </a:extLst>
          </p:cNvPr>
          <p:cNvSpPr txBox="1"/>
          <p:nvPr/>
        </p:nvSpPr>
        <p:spPr>
          <a:xfrm>
            <a:off x="4854375" y="4855484"/>
            <a:ext cx="1595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interglacial?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D18BDA-4AA0-FF71-03E5-D921DA074251}"/>
              </a:ext>
            </a:extLst>
          </p:cNvPr>
          <p:cNvSpPr txBox="1"/>
          <p:nvPr/>
        </p:nvSpPr>
        <p:spPr>
          <a:xfrm>
            <a:off x="5005390" y="4522940"/>
            <a:ext cx="1226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(glacial?)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AF6770-EA5D-93E1-0892-755CED7BE33F}"/>
              </a:ext>
            </a:extLst>
          </p:cNvPr>
          <p:cNvSpPr txBox="1"/>
          <p:nvPr/>
        </p:nvSpPr>
        <p:spPr>
          <a:xfrm>
            <a:off x="5004780" y="3648878"/>
            <a:ext cx="1226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(glacial?)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E0959-B841-0555-A30F-61068616B4FB}"/>
              </a:ext>
            </a:extLst>
          </p:cNvPr>
          <p:cNvSpPr txBox="1"/>
          <p:nvPr/>
        </p:nvSpPr>
        <p:spPr>
          <a:xfrm>
            <a:off x="7307686" y="3954523"/>
            <a:ext cx="4928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Alternating sequences of loess and calcrete (Stage III-IV) likely represent climatic shifts between glacial and interglacial conditions.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3D5E6B-241C-C80D-9B46-A8412E2D2009}"/>
              </a:ext>
            </a:extLst>
          </p:cNvPr>
          <p:cNvSpPr txBox="1"/>
          <p:nvPr/>
        </p:nvSpPr>
        <p:spPr>
          <a:xfrm>
            <a:off x="7307686" y="5224816"/>
            <a:ext cx="4676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each glacial-interglacial cycle represents  ~100k </a:t>
            </a:r>
            <a:r>
              <a:rPr lang="en-US" dirty="0" err="1"/>
              <a:t>yrs</a:t>
            </a:r>
            <a:r>
              <a:rPr lang="en-US" dirty="0"/>
              <a:t>, then 300k </a:t>
            </a:r>
            <a:r>
              <a:rPr lang="en-US" dirty="0" err="1"/>
              <a:t>yrs</a:t>
            </a:r>
            <a:r>
              <a:rPr lang="en-US" dirty="0"/>
              <a:t> of loess/calcrete accumulation could be represented here above the flood gravel.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38B7-6BF9-DE07-1260-AC1C9805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33" y="287177"/>
            <a:ext cx="8373734" cy="1325563"/>
          </a:xfrm>
        </p:spPr>
        <p:txBody>
          <a:bodyPr/>
          <a:lstStyle/>
          <a:p>
            <a:r>
              <a:rPr lang="en-US" b="1" dirty="0" err="1"/>
              <a:t>Macall</a:t>
            </a:r>
            <a:r>
              <a:rPr lang="en-US" b="1" dirty="0"/>
              <a:t> Exposure Along Harder Rd.</a:t>
            </a:r>
            <a:endParaRPr lang="en-US" sz="3200" b="1" dirty="0"/>
          </a:p>
        </p:txBody>
      </p:sp>
      <p:pic>
        <p:nvPicPr>
          <p:cNvPr id="4" name="Content Placeholder 4" descr="A close up of a rock&#10;&#10;Description automatically generated">
            <a:extLst>
              <a:ext uri="{FF2B5EF4-FFF2-40B4-BE49-F238E27FC236}">
                <a16:creationId xmlns:a16="http://schemas.microsoft.com/office/drawing/2014/main" id="{F5C8354C-9EBC-FA3C-DF04-165575B82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6" y="1464040"/>
            <a:ext cx="11175768" cy="5029096"/>
          </a:xfrm>
          <a:noFill/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F5306-2A37-FDAD-08C6-24E2B60D0CC5}"/>
              </a:ext>
            </a:extLst>
          </p:cNvPr>
          <p:cNvSpPr txBox="1"/>
          <p:nvPr/>
        </p:nvSpPr>
        <p:spPr>
          <a:xfrm>
            <a:off x="4983983" y="3087003"/>
            <a:ext cx="402674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F63F0-CE1C-398B-2EBF-DC2288C2161A}"/>
              </a:ext>
            </a:extLst>
          </p:cNvPr>
          <p:cNvSpPr txBox="1"/>
          <p:nvPr/>
        </p:nvSpPr>
        <p:spPr>
          <a:xfrm>
            <a:off x="3748035" y="2467064"/>
            <a:ext cx="2558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Calcrete (Stage 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952DB-53C5-E538-4703-ADC461821D9E}"/>
              </a:ext>
            </a:extLst>
          </p:cNvPr>
          <p:cNvSpPr txBox="1"/>
          <p:nvPr/>
        </p:nvSpPr>
        <p:spPr>
          <a:xfrm>
            <a:off x="994787" y="3516923"/>
            <a:ext cx="178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Flood gravel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8946B-0E87-4369-DCF3-30894D944D63}"/>
              </a:ext>
            </a:extLst>
          </p:cNvPr>
          <p:cNvSpPr txBox="1"/>
          <p:nvPr/>
        </p:nvSpPr>
        <p:spPr>
          <a:xfrm>
            <a:off x="1686771" y="5327301"/>
            <a:ext cx="87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Talus</a:t>
            </a:r>
          </a:p>
        </p:txBody>
      </p:sp>
    </p:spTree>
    <p:extLst>
      <p:ext uri="{BB962C8B-B14F-4D97-AF65-F5344CB8AC3E}">
        <p14:creationId xmlns:p14="http://schemas.microsoft.com/office/powerpoint/2010/main" val="33368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C4FA4-9C39-DF76-3F5F-2FF4F200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875" y="3186264"/>
            <a:ext cx="4896556" cy="1325563"/>
          </a:xfrm>
        </p:spPr>
        <p:txBody>
          <a:bodyPr>
            <a:noAutofit/>
          </a:bodyPr>
          <a:lstStyle/>
          <a:p>
            <a:r>
              <a:rPr lang="en-US" b="1" dirty="0"/>
              <a:t>Revere Exposure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05B4C-DFC6-B894-51B7-8237561FE495}"/>
              </a:ext>
            </a:extLst>
          </p:cNvPr>
          <p:cNvSpPr txBox="1"/>
          <p:nvPr/>
        </p:nvSpPr>
        <p:spPr>
          <a:xfrm>
            <a:off x="8758313" y="1757914"/>
            <a:ext cx="29104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50800" dir="5400000" sx="11000" sy="11000" algn="ctr" rotWithShape="0">
                    <a:srgbClr val="000000">
                      <a:alpha val="43137"/>
                    </a:srgbClr>
                  </a:outerShdw>
                </a:effectLst>
              </a:rPr>
              <a:t>Interbedded loess and calcrete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6" name="Picture 35" descr="A close-up of a rocky cliff&#10;&#10;Description automatically generated">
            <a:extLst>
              <a:ext uri="{FF2B5EF4-FFF2-40B4-BE49-F238E27FC236}">
                <a16:creationId xmlns:a16="http://schemas.microsoft.com/office/drawing/2014/main" id="{0E0EB238-6A2A-2CE2-EEE3-B0BB1BFD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8" y="359852"/>
            <a:ext cx="4582229" cy="3069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1A75EA2-DC0B-408D-8820-4C7B30E5A7F7}"/>
              </a:ext>
            </a:extLst>
          </p:cNvPr>
          <p:cNvSpPr txBox="1"/>
          <p:nvPr/>
        </p:nvSpPr>
        <p:spPr>
          <a:xfrm>
            <a:off x="1637050" y="1573248"/>
            <a:ext cx="188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Flood gravel</a:t>
            </a:r>
          </a:p>
        </p:txBody>
      </p:sp>
      <p:pic>
        <p:nvPicPr>
          <p:cNvPr id="46" name="Picture 45" descr="A dirt field with white text&#10;&#10;Description automatically generated">
            <a:extLst>
              <a:ext uri="{FF2B5EF4-FFF2-40B4-BE49-F238E27FC236}">
                <a16:creationId xmlns:a16="http://schemas.microsoft.com/office/drawing/2014/main" id="{9B723AD4-91CC-CFBC-9BAB-06280042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1" y="4269090"/>
            <a:ext cx="11445988" cy="2445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Picture 43" descr="A close-up of a soil erosion&#10;&#10;Description automatically generated">
            <a:extLst>
              <a:ext uri="{FF2B5EF4-FFF2-40B4-BE49-F238E27FC236}">
                <a16:creationId xmlns:a16="http://schemas.microsoft.com/office/drawing/2014/main" id="{C71A39C4-A9CC-4E22-2482-B3CB3EF7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93" y="322047"/>
            <a:ext cx="3789432" cy="4279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3EE3B82-DC43-5F5C-2A9E-44F87D0FD7B1}"/>
              </a:ext>
            </a:extLst>
          </p:cNvPr>
          <p:cNvSpPr txBox="1"/>
          <p:nvPr/>
        </p:nvSpPr>
        <p:spPr>
          <a:xfrm>
            <a:off x="3799040" y="298326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1983?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D5BCC-8DA3-EDF0-1105-C6110C76452C}"/>
              </a:ext>
            </a:extLst>
          </p:cNvPr>
          <p:cNvSpPr txBox="1"/>
          <p:nvPr/>
        </p:nvSpPr>
        <p:spPr>
          <a:xfrm>
            <a:off x="10650463" y="243725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808433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C6C51EC-4DE0-CB1A-0CBA-D72E77F81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2" y="507776"/>
            <a:ext cx="10458412" cy="5814002"/>
          </a:xfrm>
        </p:spPr>
      </p:pic>
    </p:spTree>
    <p:extLst>
      <p:ext uri="{BB962C8B-B14F-4D97-AF65-F5344CB8AC3E}">
        <p14:creationId xmlns:p14="http://schemas.microsoft.com/office/powerpoint/2010/main" val="287082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soil layer&#10;&#10;Description automatically generated">
            <a:extLst>
              <a:ext uri="{FF2B5EF4-FFF2-40B4-BE49-F238E27FC236}">
                <a16:creationId xmlns:a16="http://schemas.microsoft.com/office/drawing/2014/main" id="{95AD07C8-CD88-04DE-8414-14EB548CB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12" y="1503511"/>
            <a:ext cx="8157409" cy="4587030"/>
          </a:xfr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9C510-5A05-6A3E-E618-51008B863368}"/>
              </a:ext>
            </a:extLst>
          </p:cNvPr>
          <p:cNvSpPr txBox="1"/>
          <p:nvPr/>
        </p:nvSpPr>
        <p:spPr>
          <a:xfrm>
            <a:off x="7193172" y="6107817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Marengo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49E0DE-02D4-2789-D982-703314A1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80" y="221875"/>
            <a:ext cx="9536640" cy="1091168"/>
          </a:xfrm>
        </p:spPr>
        <p:txBody>
          <a:bodyPr>
            <a:noAutofit/>
          </a:bodyPr>
          <a:lstStyle/>
          <a:p>
            <a:r>
              <a:rPr lang="en-US" b="1" u="sng" dirty="0"/>
              <a:t>&gt;</a:t>
            </a:r>
            <a:r>
              <a:rPr lang="en-US" b="1" dirty="0"/>
              <a:t> One-million-year-old scabland flood?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8AB15-C328-6B74-5CB9-C5DE99F999CF}"/>
              </a:ext>
            </a:extLst>
          </p:cNvPr>
          <p:cNvSpPr txBox="1"/>
          <p:nvPr/>
        </p:nvSpPr>
        <p:spPr>
          <a:xfrm>
            <a:off x="249298" y="1781089"/>
            <a:ext cx="3279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the uppermost calcrete-loess cycle at Marengo is of reversed polarity (&gt;780 ka), then it follows that the lowermost cycle and flood gravel are likely </a:t>
            </a:r>
            <a:r>
              <a:rPr lang="en-US" sz="2800" u="sng" dirty="0"/>
              <a:t>&gt;</a:t>
            </a:r>
            <a:r>
              <a:rPr lang="en-US" sz="2800" dirty="0"/>
              <a:t>1 Ma.</a:t>
            </a:r>
          </a:p>
        </p:txBody>
      </p:sp>
    </p:spTree>
    <p:extLst>
      <p:ext uri="{BB962C8B-B14F-4D97-AF65-F5344CB8AC3E}">
        <p14:creationId xmlns:p14="http://schemas.microsoft.com/office/powerpoint/2010/main" val="18894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C79A-484F-F069-02A4-BB7C78BB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19" y="67967"/>
            <a:ext cx="5754511" cy="1362075"/>
          </a:xfrm>
        </p:spPr>
        <p:txBody>
          <a:bodyPr>
            <a:normAutofit/>
          </a:bodyPr>
          <a:lstStyle/>
          <a:p>
            <a:r>
              <a:rPr lang="en-US" sz="4000" b="1" dirty="0"/>
              <a:t>Quaternary</a:t>
            </a:r>
            <a:r>
              <a:rPr lang="en-US" sz="3600" b="1" dirty="0"/>
              <a:t> </a:t>
            </a:r>
            <a:r>
              <a:rPr lang="en-US" sz="4000" b="1" dirty="0"/>
              <a:t>Magnetic-Polarity Time Scale</a:t>
            </a:r>
          </a:p>
        </p:txBody>
      </p:sp>
      <p:pic>
        <p:nvPicPr>
          <p:cNvPr id="5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4E40D9C-DEBD-8706-FC0C-F121D4931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23" y="122907"/>
            <a:ext cx="4542741" cy="6612185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230E3A-0642-FEFA-59BB-F9A69673081E}"/>
              </a:ext>
            </a:extLst>
          </p:cNvPr>
          <p:cNvSpPr/>
          <p:nvPr/>
        </p:nvSpPr>
        <p:spPr>
          <a:xfrm>
            <a:off x="9940555" y="2414247"/>
            <a:ext cx="1267098" cy="372529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1637D-5654-1795-F6A0-5FEFEA489F94}"/>
              </a:ext>
            </a:extLst>
          </p:cNvPr>
          <p:cNvSpPr txBox="1"/>
          <p:nvPr/>
        </p:nvSpPr>
        <p:spPr>
          <a:xfrm>
            <a:off x="309787" y="1557340"/>
            <a:ext cx="6321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Last period of reversed-magnetic polarity (Matuyama) ended 780 ka </a:t>
            </a:r>
            <a:r>
              <a:rPr lang="en-US" sz="2400" dirty="0" err="1"/>
              <a:t>yrs</a:t>
            </a:r>
            <a:r>
              <a:rPr lang="en-US" sz="2400" dirty="0"/>
              <a:t> ago.  This interval defines the early Pleistocene Epoch.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FA0CC-6605-681C-093F-769223CE5995}"/>
              </a:ext>
            </a:extLst>
          </p:cNvPr>
          <p:cNvSpPr txBox="1"/>
          <p:nvPr/>
        </p:nvSpPr>
        <p:spPr>
          <a:xfrm>
            <a:off x="308338" y="5059905"/>
            <a:ext cx="63565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Thus, the Matuyama reversed-polarity interval didn’t begin until Marine Isotope Stage 21 (</a:t>
            </a:r>
            <a:r>
              <a:rPr lang="en-US" sz="2400" b="1" dirty="0"/>
              <a:t>MIS 21).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2201DE-3424-7B86-CDA8-65FB9FA8DFB0}"/>
              </a:ext>
            </a:extLst>
          </p:cNvPr>
          <p:cNvGrpSpPr/>
          <p:nvPr/>
        </p:nvGrpSpPr>
        <p:grpSpPr>
          <a:xfrm>
            <a:off x="309787" y="2450591"/>
            <a:ext cx="8934551" cy="2548068"/>
            <a:chOff x="309787" y="2450591"/>
            <a:chExt cx="8934551" cy="25480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FB139C-1052-C9C7-A180-6D6AF64B6EA7}"/>
                </a:ext>
              </a:extLst>
            </p:cNvPr>
            <p:cNvSpPr txBox="1"/>
            <p:nvPr/>
          </p:nvSpPr>
          <p:spPr>
            <a:xfrm>
              <a:off x="8446960" y="3025419"/>
              <a:ext cx="7973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0000"/>
                  </a:solidFill>
                </a:rPr>
                <a:t>Marine-</a:t>
              </a:r>
            </a:p>
            <a:p>
              <a:r>
                <a:rPr lang="en-US" sz="1000" dirty="0">
                  <a:solidFill>
                    <a:srgbClr val="FF0000"/>
                  </a:solidFill>
                </a:rPr>
                <a:t>isotope </a:t>
              </a:r>
            </a:p>
            <a:p>
              <a:r>
                <a:rPr lang="en-US" sz="1000" dirty="0">
                  <a:solidFill>
                    <a:srgbClr val="FF0000"/>
                  </a:solidFill>
                </a:rPr>
                <a:t>stages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B9EA174-313B-0084-407E-8B9934B4358C}"/>
                </a:ext>
              </a:extLst>
            </p:cNvPr>
            <p:cNvSpPr/>
            <p:nvPr/>
          </p:nvSpPr>
          <p:spPr>
            <a:xfrm rot="16200000">
              <a:off x="8417769" y="2515497"/>
              <a:ext cx="614156" cy="48434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3CBC5C-032C-1D54-EDDC-FF997C809772}"/>
                </a:ext>
              </a:extLst>
            </p:cNvPr>
            <p:cNvSpPr txBox="1"/>
            <p:nvPr/>
          </p:nvSpPr>
          <p:spPr>
            <a:xfrm>
              <a:off x="309787" y="3428999"/>
              <a:ext cx="597336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Since 780 ka, each glacial-interglacial cycle lasted roughly 100,000 years based on marine O-18/O-16 variations. </a:t>
              </a:r>
            </a:p>
            <a:p>
              <a:r>
                <a:rPr lang="en-US" sz="2400" dirty="0"/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53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3767-F32C-713D-31B9-B0535348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46" y="-60582"/>
            <a:ext cx="11482593" cy="1325563"/>
          </a:xfrm>
        </p:spPr>
        <p:txBody>
          <a:bodyPr>
            <a:normAutofit/>
          </a:bodyPr>
          <a:lstStyle/>
          <a:p>
            <a:r>
              <a:rPr lang="en-US" b="1" dirty="0"/>
              <a:t>Loess Exposure near Washtucna </a:t>
            </a:r>
            <a:r>
              <a:rPr lang="en-US" sz="3200" b="1" dirty="0"/>
              <a:t>(</a:t>
            </a:r>
            <a:r>
              <a:rPr lang="en-US" sz="3200" b="1" dirty="0">
                <a:solidFill>
                  <a:srgbClr val="FF0000"/>
                </a:solidFill>
              </a:rPr>
              <a:t>above</a:t>
            </a:r>
            <a:r>
              <a:rPr lang="en-US" sz="3200" b="1" dirty="0"/>
              <a:t> flood level?)</a:t>
            </a:r>
            <a:endParaRPr lang="en-US" sz="3200" dirty="0"/>
          </a:p>
        </p:txBody>
      </p:sp>
      <p:pic>
        <p:nvPicPr>
          <p:cNvPr id="5" name="Content Placeholder 4" descr="A graph of a slope&#10;&#10;Description automatically generated">
            <a:extLst>
              <a:ext uri="{FF2B5EF4-FFF2-40B4-BE49-F238E27FC236}">
                <a16:creationId xmlns:a16="http://schemas.microsoft.com/office/drawing/2014/main" id="{4CEF974E-4089-41D0-89F9-D92E815AC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3" y="1105786"/>
            <a:ext cx="11214619" cy="43546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B5E50-37ED-5F65-F4A9-DBB096D21FD2}"/>
              </a:ext>
            </a:extLst>
          </p:cNvPr>
          <p:cNvSpPr txBox="1"/>
          <p:nvPr/>
        </p:nvSpPr>
        <p:spPr>
          <a:xfrm>
            <a:off x="7944009" y="935855"/>
            <a:ext cx="3406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Paleomagnetic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C89537-7D1D-537B-CBF2-DE4240831879}"/>
              </a:ext>
            </a:extLst>
          </p:cNvPr>
          <p:cNvSpPr txBox="1"/>
          <p:nvPr/>
        </p:nvSpPr>
        <p:spPr>
          <a:xfrm>
            <a:off x="7539220" y="5460480"/>
            <a:ext cx="42988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lower 2/3 of both transects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ALL</a:t>
            </a:r>
            <a:r>
              <a:rPr lang="en-US" sz="2000" b="1" dirty="0">
                <a:solidFill>
                  <a:srgbClr val="FF0000"/>
                </a:solidFill>
              </a:rPr>
              <a:t> of reversed polarity and thus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&gt; 780 ka (i.e., early Pleistocene).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161BE-3C48-A2D4-D629-104E9A46105B}"/>
              </a:ext>
            </a:extLst>
          </p:cNvPr>
          <p:cNvSpPr txBox="1"/>
          <p:nvPr/>
        </p:nvSpPr>
        <p:spPr>
          <a:xfrm>
            <a:off x="841738" y="4931480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Roadcut #3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322FE-2BE3-C1B4-9FAB-D531890B2B17}"/>
              </a:ext>
            </a:extLst>
          </p:cNvPr>
          <p:cNvSpPr txBox="1"/>
          <p:nvPr/>
        </p:nvSpPr>
        <p:spPr>
          <a:xfrm>
            <a:off x="11221833" y="2935159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780 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6C85C-299F-2981-F86F-C234C01AA938}"/>
              </a:ext>
            </a:extLst>
          </p:cNvPr>
          <p:cNvSpPr txBox="1"/>
          <p:nvPr/>
        </p:nvSpPr>
        <p:spPr>
          <a:xfrm>
            <a:off x="1328181" y="5460480"/>
            <a:ext cx="5912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sampled transects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 buried soils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 tephra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</a:t>
            </a:r>
            <a:r>
              <a:rPr lang="en-US" dirty="0" err="1"/>
              <a:t>paleomag</a:t>
            </a:r>
            <a:r>
              <a:rPr lang="en-US" dirty="0"/>
              <a:t> samples from each transect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6A865-CFE9-C417-71D9-9AC33E44B13E}"/>
              </a:ext>
            </a:extLst>
          </p:cNvPr>
          <p:cNvSpPr txBox="1"/>
          <p:nvPr/>
        </p:nvSpPr>
        <p:spPr>
          <a:xfrm>
            <a:off x="243381" y="1318131"/>
            <a:ext cx="256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(Foley 1982)</a:t>
            </a:r>
          </a:p>
        </p:txBody>
      </p:sp>
    </p:spTree>
    <p:extLst>
      <p:ext uri="{BB962C8B-B14F-4D97-AF65-F5344CB8AC3E}">
        <p14:creationId xmlns:p14="http://schemas.microsoft.com/office/powerpoint/2010/main" val="19856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A2C23A-F359-C26B-BA8F-39AD9CC1C747}"/>
              </a:ext>
            </a:extLst>
          </p:cNvPr>
          <p:cNvSpPr txBox="1">
            <a:spLocks/>
          </p:cNvSpPr>
          <p:nvPr/>
        </p:nvSpPr>
        <p:spPr>
          <a:xfrm>
            <a:off x="780253" y="145543"/>
            <a:ext cx="10631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Loess Exposure Near Benge </a:t>
            </a:r>
            <a:r>
              <a:rPr lang="en-US" sz="3500" b="1" dirty="0"/>
              <a:t>(</a:t>
            </a:r>
            <a:r>
              <a:rPr lang="en-US" sz="3500" b="1" dirty="0">
                <a:solidFill>
                  <a:srgbClr val="FF0000"/>
                </a:solidFill>
              </a:rPr>
              <a:t>within</a:t>
            </a:r>
            <a:r>
              <a:rPr lang="en-US" sz="3500" b="1" dirty="0"/>
              <a:t> flood levels)</a:t>
            </a:r>
            <a:r>
              <a:rPr lang="en-US" b="1" dirty="0"/>
              <a:t> </a:t>
            </a:r>
          </a:p>
          <a:p>
            <a:pPr algn="ctr"/>
            <a:endParaRPr lang="en-US" sz="2400" dirty="0"/>
          </a:p>
        </p:txBody>
      </p:sp>
      <p:pic>
        <p:nvPicPr>
          <p:cNvPr id="11" name="Content Placeholder 10" descr="A diagram of a river&#10;&#10;Description automatically generated with medium confidence">
            <a:extLst>
              <a:ext uri="{FF2B5EF4-FFF2-40B4-BE49-F238E27FC236}">
                <a16:creationId xmlns:a16="http://schemas.microsoft.com/office/drawing/2014/main" id="{14A7AA16-6C45-CF23-73A4-9973FD3D6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0" y="1136135"/>
            <a:ext cx="9624694" cy="415678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7B10D4-B1C8-2300-2868-3E62E344B717}"/>
              </a:ext>
            </a:extLst>
          </p:cNvPr>
          <p:cNvSpPr txBox="1"/>
          <p:nvPr/>
        </p:nvSpPr>
        <p:spPr>
          <a:xfrm>
            <a:off x="255638" y="6046927"/>
            <a:ext cx="1218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Basaltic sand lenses and rip-up clasts indicate periodic Ice Age floods occurred during early to middle Pleistocene.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DFAD5-F29F-6ED5-01B8-7A5F374846BB}"/>
              </a:ext>
            </a:extLst>
          </p:cNvPr>
          <p:cNvSpPr txBox="1"/>
          <p:nvPr/>
        </p:nvSpPr>
        <p:spPr>
          <a:xfrm>
            <a:off x="2428568" y="1240273"/>
            <a:ext cx="4316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(McDonald and </a:t>
            </a:r>
            <a:r>
              <a:rPr lang="en-US" sz="2400" dirty="0" err="1"/>
              <a:t>Busacca</a:t>
            </a:r>
            <a:r>
              <a:rPr lang="en-US" sz="2400" dirty="0"/>
              <a:t> 1988)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563D7-6911-B401-B931-1472465153D9}"/>
              </a:ext>
            </a:extLst>
          </p:cNvPr>
          <p:cNvSpPr txBox="1"/>
          <p:nvPr/>
        </p:nvSpPr>
        <p:spPr>
          <a:xfrm>
            <a:off x="255638" y="53970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Four, Ice-Age, flood-cut unconformities (heavy lines)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2F306-7494-2EFB-DDC2-026D53404255}"/>
              </a:ext>
            </a:extLst>
          </p:cNvPr>
          <p:cNvSpPr txBox="1"/>
          <p:nvPr/>
        </p:nvSpPr>
        <p:spPr>
          <a:xfrm>
            <a:off x="255638" y="5862261"/>
            <a:ext cx="7048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Reversed magnetic polarity exists beneath unconformity “C”.</a:t>
            </a:r>
          </a:p>
        </p:txBody>
      </p:sp>
    </p:spTree>
    <p:extLst>
      <p:ext uri="{BB962C8B-B14F-4D97-AF65-F5344CB8AC3E}">
        <p14:creationId xmlns:p14="http://schemas.microsoft.com/office/powerpoint/2010/main" val="505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37AA-CD5D-6A4F-2E49-3A370FB5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27082"/>
            <a:ext cx="11690359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Further Evidence for Early Pleistocene Floods (&gt;MIS 21) Within Cheney-Palouse Scabland Tract </a:t>
            </a:r>
            <a:r>
              <a:rPr lang="en-US" sz="3600" dirty="0"/>
              <a:t>(</a:t>
            </a:r>
            <a:r>
              <a:rPr lang="en-US" sz="2400" dirty="0"/>
              <a:t>Bjornstad et al. 2001, 2024</a:t>
            </a:r>
            <a:r>
              <a:rPr lang="en-US" sz="3600" dirty="0"/>
              <a:t>)</a:t>
            </a:r>
          </a:p>
        </p:txBody>
      </p:sp>
      <p:pic>
        <p:nvPicPr>
          <p:cNvPr id="5" name="Content Placeholder 4" descr="A map of a trail&#10;&#10;Description automatically generated with medium confidence">
            <a:extLst>
              <a:ext uri="{FF2B5EF4-FFF2-40B4-BE49-F238E27FC236}">
                <a16:creationId xmlns:a16="http://schemas.microsoft.com/office/drawing/2014/main" id="{FFC943E0-4A0D-9DD2-F752-F822CD9F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601" y="1967543"/>
            <a:ext cx="8770009" cy="46495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DCC679-0F7A-67D0-41EF-3CEE99847DCB}"/>
              </a:ext>
            </a:extLst>
          </p:cNvPr>
          <p:cNvSpPr txBox="1"/>
          <p:nvPr/>
        </p:nvSpPr>
        <p:spPr>
          <a:xfrm>
            <a:off x="0" y="1944614"/>
            <a:ext cx="3153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Three old-flood sites lie at the more-protected downstream ends of streamlined loess islands.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16DD5-0EF0-5CCD-F655-8A970574B00F}"/>
              </a:ext>
            </a:extLst>
          </p:cNvPr>
          <p:cNvSpPr txBox="1"/>
          <p:nvPr/>
        </p:nvSpPr>
        <p:spPr>
          <a:xfrm>
            <a:off x="5389170" y="1566510"/>
            <a:ext cx="411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Marengo, </a:t>
            </a:r>
            <a:r>
              <a:rPr lang="en-US" sz="2400" b="1" dirty="0" err="1"/>
              <a:t>Macall</a:t>
            </a:r>
            <a:r>
              <a:rPr lang="en-US" sz="2400" b="1" dirty="0"/>
              <a:t> and Revere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5A8AD-CBF3-8C0E-4028-B07DD8CABFF7}"/>
              </a:ext>
            </a:extLst>
          </p:cNvPr>
          <p:cNvSpPr txBox="1"/>
          <p:nvPr/>
        </p:nvSpPr>
        <p:spPr>
          <a:xfrm>
            <a:off x="0" y="3747794"/>
            <a:ext cx="29049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was likely once much more evidence of older floods in the region, which has since been buried in loess and/or stripped away by younger floods.</a:t>
            </a:r>
          </a:p>
        </p:txBody>
      </p:sp>
    </p:spTree>
    <p:extLst>
      <p:ext uri="{BB962C8B-B14F-4D97-AF65-F5344CB8AC3E}">
        <p14:creationId xmlns:p14="http://schemas.microsoft.com/office/powerpoint/2010/main" val="14303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9A6B-CC35-7F04-1105-6CE05A66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3964"/>
            <a:ext cx="10515601" cy="1325563"/>
          </a:xfrm>
        </p:spPr>
        <p:txBody>
          <a:bodyPr/>
          <a:lstStyle/>
          <a:p>
            <a:r>
              <a:rPr lang="en-US" b="1" dirty="0"/>
              <a:t>Relative Timing of Loess and Ice Age Floods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F37BA-3804-F7C4-63F9-D0F85CB25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812"/>
            <a:ext cx="10515600" cy="3228156"/>
          </a:xfrm>
        </p:spPr>
        <p:txBody>
          <a:bodyPr>
            <a:noAutofit/>
          </a:bodyPr>
          <a:lstStyle/>
          <a:p>
            <a:r>
              <a:rPr lang="en-US" sz="4000" dirty="0"/>
              <a:t>At one time many assumed wind-blown loess in the Palouse developed first and Ice-Age floods came later.</a:t>
            </a:r>
          </a:p>
          <a:p>
            <a:endParaRPr lang="en-US" sz="4000" dirty="0"/>
          </a:p>
          <a:p>
            <a:r>
              <a:rPr lang="en-US" sz="4000" dirty="0"/>
              <a:t>But Ice Age flood deposits interbedded with or beneath loess sequences indicate the two processes were both active, periodically, throughout the Pleistocene. </a:t>
            </a:r>
          </a:p>
        </p:txBody>
      </p:sp>
    </p:spTree>
    <p:extLst>
      <p:ext uri="{BB962C8B-B14F-4D97-AF65-F5344CB8AC3E}">
        <p14:creationId xmlns:p14="http://schemas.microsoft.com/office/powerpoint/2010/main" val="352262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367E-6D3D-5FF6-1A56-A733E54D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72" y="84749"/>
            <a:ext cx="7593855" cy="13733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Applicable Age-Dating Techniques on </a:t>
            </a:r>
            <a:br>
              <a:rPr lang="en-US" sz="3600" b="1" dirty="0"/>
            </a:br>
            <a:r>
              <a:rPr lang="en-US" sz="3600" b="1" dirty="0"/>
              <a:t>Ancient Megaflood Deposits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4D79C-DC9C-ECCE-DC3F-7AFCADE22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60" y="2782620"/>
            <a:ext cx="4453464" cy="2985911"/>
          </a:xfrm>
        </p:spPr>
        <p:txBody>
          <a:bodyPr>
            <a:normAutofit/>
          </a:bodyPr>
          <a:lstStyle/>
          <a:p>
            <a:r>
              <a:rPr lang="en-US" sz="2400" dirty="0"/>
              <a:t>Magnetic polarity of loess  (before or after 780 ka)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Ratio of Th-230/U-234 isotopes (i.e., initiation of carbonate-rind development on flood-gravel clasts and petrocalcic nodules)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6F606-9BB8-C9C2-4BBA-C0AD3C5BE95E}"/>
              </a:ext>
            </a:extLst>
          </p:cNvPr>
          <p:cNvSpPr txBox="1"/>
          <p:nvPr/>
        </p:nvSpPr>
        <p:spPr>
          <a:xfrm>
            <a:off x="1560211" y="2024829"/>
            <a:ext cx="298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Absolute Dating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6AD306-2BE6-6F67-CD6D-818D865CA448}"/>
              </a:ext>
            </a:extLst>
          </p:cNvPr>
          <p:cNvGrpSpPr/>
          <p:nvPr/>
        </p:nvGrpSpPr>
        <p:grpSpPr>
          <a:xfrm>
            <a:off x="6754835" y="2024829"/>
            <a:ext cx="4120445" cy="3158900"/>
            <a:chOff x="6946295" y="2023943"/>
            <a:chExt cx="4120445" cy="31589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81FB3-6C5E-DF73-D522-E15641CBBE61}"/>
                </a:ext>
              </a:extLst>
            </p:cNvPr>
            <p:cNvSpPr txBox="1"/>
            <p:nvPr/>
          </p:nvSpPr>
          <p:spPr>
            <a:xfrm>
              <a:off x="7646176" y="2023943"/>
              <a:ext cx="2825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Relative Dating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806E040-FFEA-D3D0-01E0-4EEA5FDEB355}"/>
                </a:ext>
              </a:extLst>
            </p:cNvPr>
            <p:cNvSpPr txBox="1">
              <a:spLocks/>
            </p:cNvSpPr>
            <p:nvPr/>
          </p:nvSpPr>
          <p:spPr>
            <a:xfrm>
              <a:off x="6946295" y="2867799"/>
              <a:ext cx="4120445" cy="23150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Degree/stage of calcic-soil development</a:t>
              </a:r>
            </a:p>
            <a:p>
              <a:endParaRPr lang="en-US" sz="2400" dirty="0"/>
            </a:p>
            <a:p>
              <a:r>
                <a:rPr lang="en-US" sz="2400" dirty="0"/>
                <a:t>Degree of weathering on basaltic, flood-gravel clasts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0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5F11-DEF0-9995-F069-23D8E662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437" y="325821"/>
            <a:ext cx="5993182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Radiometric (Th/U) Dating </a:t>
            </a:r>
            <a:br>
              <a:rPr lang="en-US" sz="4000" b="1" dirty="0"/>
            </a:br>
            <a:r>
              <a:rPr lang="en-US" sz="4000" b="1" dirty="0"/>
              <a:t>of Pedogenic Calcrete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2CAA-3124-EE3D-D28B-D0515BD9D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33" y="1573795"/>
            <a:ext cx="7819101" cy="1406167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Sampled in zones with the densest (Stage IV-V) calcrete.</a:t>
            </a:r>
          </a:p>
          <a:p>
            <a:endParaRPr lang="en-US" dirty="0"/>
          </a:p>
        </p:txBody>
      </p:sp>
      <p:pic>
        <p:nvPicPr>
          <p:cNvPr id="9" name="Picture 8" descr="A close-up of a rock wall&#10;&#10;Description automatically generated">
            <a:extLst>
              <a:ext uri="{FF2B5EF4-FFF2-40B4-BE49-F238E27FC236}">
                <a16:creationId xmlns:a16="http://schemas.microsoft.com/office/drawing/2014/main" id="{B458BCB6-F57F-40AE-FC7D-9151DF427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02" y="325821"/>
            <a:ext cx="2727635" cy="591240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825A50-D8B5-B99D-EED2-C6DCE7FA07C0}"/>
              </a:ext>
            </a:extLst>
          </p:cNvPr>
          <p:cNvSpPr txBox="1"/>
          <p:nvPr/>
        </p:nvSpPr>
        <p:spPr>
          <a:xfrm>
            <a:off x="9999574" y="6262095"/>
            <a:ext cx="85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Macall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A1D8FD-B061-F854-9FF8-4D0D02E09FBA}"/>
              </a:ext>
            </a:extLst>
          </p:cNvPr>
          <p:cNvSpPr/>
          <p:nvPr/>
        </p:nvSpPr>
        <p:spPr>
          <a:xfrm>
            <a:off x="10261940" y="2658776"/>
            <a:ext cx="805453" cy="4491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687F5A-16DE-8C00-E1E4-185091ADB087}"/>
              </a:ext>
            </a:extLst>
          </p:cNvPr>
          <p:cNvSpPr/>
          <p:nvPr/>
        </p:nvSpPr>
        <p:spPr>
          <a:xfrm>
            <a:off x="10426262" y="3894366"/>
            <a:ext cx="504497" cy="4491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A6117-B3C1-C2CC-19BB-3E9D9881131D}"/>
              </a:ext>
            </a:extLst>
          </p:cNvPr>
          <p:cNvSpPr txBox="1"/>
          <p:nvPr/>
        </p:nvSpPr>
        <p:spPr>
          <a:xfrm>
            <a:off x="706632" y="4821603"/>
            <a:ext cx="6097464" cy="55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Analyzed by Ku (USC) in 1980’s.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28559-3F81-A58D-CB9C-7BDB6EC27F76}"/>
              </a:ext>
            </a:extLst>
          </p:cNvPr>
          <p:cNvSpPr txBox="1"/>
          <p:nvPr/>
        </p:nvSpPr>
        <p:spPr>
          <a:xfrm>
            <a:off x="706632" y="2777137"/>
            <a:ext cx="76331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Analysis performed on the innermost (i.e., oldest) precipitated CaCO3 rind on basalt cobbles and nodules within calcrete paleosols.</a:t>
            </a:r>
          </a:p>
        </p:txBody>
      </p:sp>
    </p:spTree>
    <p:extLst>
      <p:ext uri="{BB962C8B-B14F-4D97-AF65-F5344CB8AC3E}">
        <p14:creationId xmlns:p14="http://schemas.microsoft.com/office/powerpoint/2010/main" val="17235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8B455-4447-BED4-E277-0529526D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254268"/>
            <a:ext cx="11349561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Advanced Stages of Weathering and Decomposition on Basaltic, Flood-Gravel Clasts at </a:t>
            </a:r>
            <a:r>
              <a:rPr lang="en-US" sz="3600" b="1" dirty="0" err="1"/>
              <a:t>Macall</a:t>
            </a:r>
            <a:endParaRPr lang="en-US" sz="3600" b="1" dirty="0"/>
          </a:p>
        </p:txBody>
      </p:sp>
      <p:pic>
        <p:nvPicPr>
          <p:cNvPr id="5" name="Content Placeholder 4" descr="A rock and a pen&#10;&#10;Description automatically generated">
            <a:extLst>
              <a:ext uri="{FF2B5EF4-FFF2-40B4-BE49-F238E27FC236}">
                <a16:creationId xmlns:a16="http://schemas.microsoft.com/office/drawing/2014/main" id="{B294D05F-A182-175F-C55E-D4866BD89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2" y="1855771"/>
            <a:ext cx="5604513" cy="4203385"/>
          </a:xfrm>
        </p:spPr>
      </p:pic>
      <p:pic>
        <p:nvPicPr>
          <p:cNvPr id="7" name="Picture 6" descr="A rock on the ground&#10;&#10;Description automatically generated">
            <a:extLst>
              <a:ext uri="{FF2B5EF4-FFF2-40B4-BE49-F238E27FC236}">
                <a16:creationId xmlns:a16="http://schemas.microsoft.com/office/drawing/2014/main" id="{4C301B1C-47DC-0F28-8FFD-0C1B32CB6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90" y="1845720"/>
            <a:ext cx="5604513" cy="42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19433</TotalTime>
  <Words>581</Words>
  <Application>Microsoft Office PowerPoint</Application>
  <PresentationFormat>Widescreen</PresentationFormat>
  <Paragraphs>84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Case for &gt;1 Million-Year-Old,  Ice-Age Megafloods in Eastern Washington</vt:lpstr>
      <vt:lpstr>Quaternary Magnetic-Polarity Time Scale</vt:lpstr>
      <vt:lpstr>Loess Exposure near Washtucna (above flood level?)</vt:lpstr>
      <vt:lpstr>PowerPoint Presentation</vt:lpstr>
      <vt:lpstr>Further Evidence for Early Pleistocene Floods (&gt;MIS 21) Within Cheney-Palouse Scabland Tract (Bjornstad et al. 2001, 2024)</vt:lpstr>
      <vt:lpstr>Relative Timing of Loess and Ice Age Floods</vt:lpstr>
      <vt:lpstr>Applicable Age-Dating Techniques on  Ancient Megaflood Deposits</vt:lpstr>
      <vt:lpstr>Radiometric (Th/U) Dating  of Pedogenic Calcrete</vt:lpstr>
      <vt:lpstr>Advanced Stages of Weathering and Decomposition on Basaltic, Flood-Gravel Clasts at Macall</vt:lpstr>
      <vt:lpstr>Lower Marengo Exposure</vt:lpstr>
      <vt:lpstr>Macall Exposure Along Harder Rd.</vt:lpstr>
      <vt:lpstr>Revere Exposure</vt:lpstr>
      <vt:lpstr>PowerPoint Presentation</vt:lpstr>
      <vt:lpstr>&gt; One-million-year-old scabland flood?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for &gt;1 Million-Year-Old,  Ice Age Megafloods in Eastern Washington</dc:title>
  <dc:creator>Bruce Bjornstad</dc:creator>
  <cp:lastModifiedBy>Bruce Bjornstad</cp:lastModifiedBy>
  <cp:revision>47</cp:revision>
  <dcterms:created xsi:type="dcterms:W3CDTF">2024-04-24T21:35:39Z</dcterms:created>
  <dcterms:modified xsi:type="dcterms:W3CDTF">2024-05-13T19:43:12Z</dcterms:modified>
</cp:coreProperties>
</file>