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9" r:id="rId5"/>
  </p:sldMasterIdLst>
  <p:notesMasterIdLst>
    <p:notesMasterId r:id="rId6"/>
  </p:notesMasterIdLst>
  <p:sldIdLst>
    <p:sldId id="256" r:id="rId7"/>
    <p:sldId id="257" r:id="rId8"/>
    <p:sldId id="258" r:id="rId9"/>
  </p:sldIdLst>
  <p:sldSz cy="32918400" cx="51206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0368">
          <p15:clr>
            <a:srgbClr val="000000"/>
          </p15:clr>
        </p15:guide>
        <p15:guide id="2" pos="16128">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941D72C-2CEE-4FFA-ADF6-F05EE1A82155}">
  <a:tblStyle styleId="{D941D72C-2CEE-4FFA-ADF6-F05EE1A82155}"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0368" orient="horz"/>
        <p:guide pos="16128"/>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 name="Shape 17"/>
        <p:cNvGrpSpPr/>
        <p:nvPr/>
      </p:nvGrpSpPr>
      <p:grpSpPr>
        <a:xfrm>
          <a:off x="0" y="0"/>
          <a:ext cx="0" cy="0"/>
          <a:chOff x="0" y="0"/>
          <a:chExt cx="0" cy="0"/>
        </a:xfrm>
      </p:grpSpPr>
      <p:sp>
        <p:nvSpPr>
          <p:cNvPr id="18" name="Google Shape;18;g2c547395e90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4000"/>
              <a:buFont typeface="Calibri"/>
              <a:buNone/>
            </a:pPr>
            <a:r>
              <a:rPr lang="en-US" sz="1400">
                <a:solidFill>
                  <a:schemeClr val="dk1"/>
                </a:solidFill>
                <a:latin typeface="Calibri"/>
                <a:ea typeface="Calibri"/>
                <a:cs typeface="Calibri"/>
                <a:sym typeface="Calibri"/>
              </a:rPr>
              <a:t>Your poster should include the following Sections/Headings:</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4000"/>
              <a:buFont typeface="Calibri"/>
              <a:buNone/>
            </a:pPr>
            <a:r>
              <a:rPr lang="en-US" sz="1400">
                <a:solidFill>
                  <a:schemeClr val="dk1"/>
                </a:solidFill>
                <a:latin typeface="Calibri"/>
                <a:ea typeface="Calibri"/>
                <a:cs typeface="Calibri"/>
                <a:sym typeface="Calibri"/>
              </a:rPr>
              <a:t>fix figure numbers </a:t>
            </a:r>
            <a:endParaRPr sz="1400">
              <a:solidFill>
                <a:schemeClr val="dk1"/>
              </a:solidFill>
              <a:latin typeface="Calibri"/>
              <a:ea typeface="Calibri"/>
              <a:cs typeface="Calibri"/>
              <a:sym typeface="Calibri"/>
            </a:endParaRPr>
          </a:p>
          <a:p>
            <a:pPr indent="-88900" lvl="1" marL="1203325" rtl="0" algn="l">
              <a:spcBef>
                <a:spcPts val="0"/>
              </a:spcBef>
              <a:spcAft>
                <a:spcPts val="0"/>
              </a:spcAft>
              <a:buClr>
                <a:schemeClr val="dk1"/>
              </a:buClr>
              <a:buSzPts val="1400"/>
              <a:buFont typeface="Calibri"/>
              <a:buChar char="•"/>
            </a:pPr>
            <a:r>
              <a:rPr lang="en-US" sz="1400">
                <a:solidFill>
                  <a:schemeClr val="dk1"/>
                </a:solidFill>
                <a:latin typeface="Calibri"/>
                <a:ea typeface="Calibri"/>
                <a:cs typeface="Calibri"/>
                <a:sym typeface="Calibri"/>
              </a:rPr>
              <a:t>Abstract</a:t>
            </a:r>
            <a:endParaRPr sz="1400">
              <a:solidFill>
                <a:schemeClr val="dk1"/>
              </a:solidFill>
            </a:endParaRPr>
          </a:p>
          <a:p>
            <a:pPr indent="-88900" lvl="1" marL="1203325" rtl="0" algn="l">
              <a:spcBef>
                <a:spcPts val="0"/>
              </a:spcBef>
              <a:spcAft>
                <a:spcPts val="0"/>
              </a:spcAft>
              <a:buClr>
                <a:schemeClr val="dk1"/>
              </a:buClr>
              <a:buSzPts val="1400"/>
              <a:buFont typeface="Calibri"/>
              <a:buChar char="•"/>
            </a:pPr>
            <a:r>
              <a:rPr lang="en-US" sz="1400">
                <a:solidFill>
                  <a:schemeClr val="dk1"/>
                </a:solidFill>
                <a:latin typeface="Calibri"/>
                <a:ea typeface="Calibri"/>
                <a:cs typeface="Calibri"/>
                <a:sym typeface="Calibri"/>
              </a:rPr>
              <a:t>Introduction</a:t>
            </a:r>
            <a:endParaRPr sz="1400">
              <a:solidFill>
                <a:schemeClr val="dk1"/>
              </a:solidFill>
            </a:endParaRPr>
          </a:p>
          <a:p>
            <a:pPr indent="-88900" lvl="1" marL="1203325" rtl="0" algn="l">
              <a:spcBef>
                <a:spcPts val="0"/>
              </a:spcBef>
              <a:spcAft>
                <a:spcPts val="0"/>
              </a:spcAft>
              <a:buClr>
                <a:schemeClr val="dk1"/>
              </a:buClr>
              <a:buSzPts val="1400"/>
              <a:buFont typeface="Calibri"/>
              <a:buChar char="•"/>
            </a:pPr>
            <a:r>
              <a:rPr lang="en-US" sz="1400">
                <a:solidFill>
                  <a:schemeClr val="dk1"/>
                </a:solidFill>
                <a:latin typeface="Calibri"/>
                <a:ea typeface="Calibri"/>
                <a:cs typeface="Calibri"/>
                <a:sym typeface="Calibri"/>
              </a:rPr>
              <a:t>Background</a:t>
            </a:r>
            <a:endParaRPr sz="1400">
              <a:solidFill>
                <a:schemeClr val="dk1"/>
              </a:solidFill>
            </a:endParaRPr>
          </a:p>
          <a:p>
            <a:pPr indent="-88900" lvl="1" marL="1203325" rtl="0" algn="l">
              <a:spcBef>
                <a:spcPts val="0"/>
              </a:spcBef>
              <a:spcAft>
                <a:spcPts val="0"/>
              </a:spcAft>
              <a:buClr>
                <a:schemeClr val="dk1"/>
              </a:buClr>
              <a:buSzPts val="1400"/>
              <a:buFont typeface="Calibri"/>
              <a:buChar char="•"/>
            </a:pPr>
            <a:r>
              <a:rPr lang="en-US" sz="1400">
                <a:solidFill>
                  <a:schemeClr val="dk1"/>
                </a:solidFill>
                <a:latin typeface="Calibri"/>
                <a:ea typeface="Calibri"/>
                <a:cs typeface="Calibri"/>
                <a:sym typeface="Calibri"/>
              </a:rPr>
              <a:t>Methods</a:t>
            </a:r>
            <a:endParaRPr sz="1400">
              <a:solidFill>
                <a:schemeClr val="dk1"/>
              </a:solidFill>
            </a:endParaRPr>
          </a:p>
          <a:p>
            <a:pPr indent="-88900" lvl="1" marL="1203325" rtl="0" algn="l">
              <a:spcBef>
                <a:spcPts val="0"/>
              </a:spcBef>
              <a:spcAft>
                <a:spcPts val="0"/>
              </a:spcAft>
              <a:buClr>
                <a:schemeClr val="dk1"/>
              </a:buClr>
              <a:buSzPts val="1400"/>
              <a:buFont typeface="Calibri"/>
              <a:buChar char="•"/>
            </a:pPr>
            <a:r>
              <a:rPr lang="en-US" sz="1400">
                <a:solidFill>
                  <a:schemeClr val="dk1"/>
                </a:solidFill>
                <a:latin typeface="Calibri"/>
                <a:ea typeface="Calibri"/>
                <a:cs typeface="Calibri"/>
                <a:sym typeface="Calibri"/>
              </a:rPr>
              <a:t>Results (includes figures)</a:t>
            </a:r>
            <a:endParaRPr sz="1400">
              <a:solidFill>
                <a:schemeClr val="dk1"/>
              </a:solidFill>
            </a:endParaRPr>
          </a:p>
          <a:p>
            <a:pPr indent="-88900" lvl="1" marL="1203325" rtl="0" algn="l">
              <a:spcBef>
                <a:spcPts val="0"/>
              </a:spcBef>
              <a:spcAft>
                <a:spcPts val="0"/>
              </a:spcAft>
              <a:buClr>
                <a:schemeClr val="dk1"/>
              </a:buClr>
              <a:buSzPts val="1400"/>
              <a:buFont typeface="Calibri"/>
              <a:buChar char="•"/>
            </a:pPr>
            <a:r>
              <a:rPr lang="en-US" sz="1400">
                <a:solidFill>
                  <a:schemeClr val="dk1"/>
                </a:solidFill>
                <a:latin typeface="Calibri"/>
                <a:ea typeface="Calibri"/>
                <a:cs typeface="Calibri"/>
                <a:sym typeface="Calibri"/>
              </a:rPr>
              <a:t>Conclusions/Future Work</a:t>
            </a:r>
            <a:endParaRPr sz="1400">
              <a:solidFill>
                <a:schemeClr val="dk1"/>
              </a:solidFill>
            </a:endParaRPr>
          </a:p>
          <a:p>
            <a:pPr indent="-88900" lvl="1" marL="1203325" rtl="0" algn="l">
              <a:spcBef>
                <a:spcPts val="0"/>
              </a:spcBef>
              <a:spcAft>
                <a:spcPts val="0"/>
              </a:spcAft>
              <a:buClr>
                <a:schemeClr val="dk1"/>
              </a:buClr>
              <a:buSzPts val="1400"/>
              <a:buFont typeface="Calibri"/>
              <a:buChar char="•"/>
            </a:pPr>
            <a:r>
              <a:rPr lang="en-US" sz="1400">
                <a:solidFill>
                  <a:schemeClr val="dk1"/>
                </a:solidFill>
                <a:latin typeface="Calibri"/>
                <a:ea typeface="Calibri"/>
                <a:cs typeface="Calibri"/>
                <a:sym typeface="Calibri"/>
              </a:rPr>
              <a:t>Acknowledgements &amp; References</a:t>
            </a:r>
            <a:endParaRPr sz="1400">
              <a:solidFill>
                <a:schemeClr val="dk1"/>
              </a:solidFill>
            </a:endParaRPr>
          </a:p>
          <a:p>
            <a:pPr indent="0" lvl="1" marL="1203325" rtl="0" algn="l">
              <a:spcBef>
                <a:spcPts val="0"/>
              </a:spcBef>
              <a:spcAft>
                <a:spcPts val="0"/>
              </a:spcAft>
              <a:buClr>
                <a:schemeClr val="dk1"/>
              </a:buClr>
              <a:buSzPts val="4000"/>
              <a:buFont typeface="Arial"/>
              <a:buNone/>
            </a:pPr>
            <a:r>
              <a:t/>
            </a:r>
            <a:endParaRPr sz="1400">
              <a:solidFill>
                <a:schemeClr val="dk1"/>
              </a:solidFill>
              <a:latin typeface="Calibri"/>
              <a:ea typeface="Calibri"/>
              <a:cs typeface="Calibri"/>
              <a:sym typeface="Calibri"/>
            </a:endParaRPr>
          </a:p>
          <a:p>
            <a:pPr indent="0" lvl="1" marL="1203325" rtl="0" algn="l">
              <a:spcBef>
                <a:spcPts val="0"/>
              </a:spcBef>
              <a:spcAft>
                <a:spcPts val="0"/>
              </a:spcAft>
              <a:buClr>
                <a:schemeClr val="dk1"/>
              </a:buClr>
              <a:buSzPts val="4000"/>
              <a:buFont typeface="Calibri"/>
              <a:buNone/>
            </a:pPr>
            <a:r>
              <a:rPr lang="en-US" sz="1400">
                <a:solidFill>
                  <a:schemeClr val="dk1"/>
                </a:solidFill>
                <a:latin typeface="Calibri"/>
                <a:ea typeface="Calibri"/>
                <a:cs typeface="Calibri"/>
                <a:sym typeface="Calibri"/>
              </a:rPr>
              <a:t>The design and layout are up to each group. However, you should review the “Strategies for Posters” (in Moodle) to help you consider how to construct a quality, scientific poster.</a:t>
            </a:r>
            <a:endParaRPr sz="1400">
              <a:solidFill>
                <a:schemeClr val="dk1"/>
              </a:solidFill>
              <a:latin typeface="Calibri"/>
              <a:ea typeface="Calibri"/>
              <a:cs typeface="Calibri"/>
              <a:sym typeface="Calibri"/>
            </a:endParaRPr>
          </a:p>
          <a:p>
            <a:pPr indent="0" lvl="1" marL="1203325" rtl="0" algn="l">
              <a:spcBef>
                <a:spcPts val="0"/>
              </a:spcBef>
              <a:spcAft>
                <a:spcPts val="0"/>
              </a:spcAft>
              <a:buClr>
                <a:schemeClr val="dk1"/>
              </a:buClr>
              <a:buSzPts val="4000"/>
              <a:buFont typeface="Calibri"/>
              <a:buNone/>
            </a:pPr>
            <a:r>
              <a:t/>
            </a:r>
            <a:endParaRPr sz="1400">
              <a:solidFill>
                <a:schemeClr val="dk1"/>
              </a:solidFill>
              <a:latin typeface="Calibri"/>
              <a:ea typeface="Calibri"/>
              <a:cs typeface="Calibri"/>
              <a:sym typeface="Calibri"/>
            </a:endParaRPr>
          </a:p>
          <a:p>
            <a:pPr indent="0" lvl="1" marL="0" rtl="0" algn="l">
              <a:spcBef>
                <a:spcPts val="0"/>
              </a:spcBef>
              <a:spcAft>
                <a:spcPts val="0"/>
              </a:spcAft>
              <a:buClr>
                <a:schemeClr val="dk1"/>
              </a:buClr>
              <a:buSzPts val="4000"/>
              <a:buFont typeface="Calibri"/>
              <a:buNone/>
            </a:pPr>
            <a:r>
              <a:rPr lang="en-US" sz="1400">
                <a:solidFill>
                  <a:schemeClr val="dk1"/>
                </a:solidFill>
                <a:latin typeface="Calibri"/>
                <a:ea typeface="Calibri"/>
                <a:cs typeface="Calibri"/>
                <a:sym typeface="Calibri"/>
              </a:rPr>
              <a:t>Questions: should abstract state hypothesis is we have that in our introduction and highlighted?</a:t>
            </a:r>
            <a:endParaRPr sz="1400">
              <a:solidFill>
                <a:schemeClr val="dk1"/>
              </a:solidFill>
              <a:latin typeface="Calibri"/>
              <a:ea typeface="Calibri"/>
              <a:cs typeface="Calibri"/>
              <a:sym typeface="Calibri"/>
            </a:endParaRPr>
          </a:p>
          <a:p>
            <a:pPr indent="0" lvl="1" marL="0" rtl="0" algn="l">
              <a:spcBef>
                <a:spcPts val="0"/>
              </a:spcBef>
              <a:spcAft>
                <a:spcPts val="0"/>
              </a:spcAft>
              <a:buClr>
                <a:schemeClr val="dk1"/>
              </a:buClr>
              <a:buSzPts val="4000"/>
              <a:buFont typeface="Calibri"/>
              <a:buNone/>
            </a:pPr>
            <a:r>
              <a:rPr lang="en-US" sz="1400">
                <a:solidFill>
                  <a:schemeClr val="dk1"/>
                </a:solidFill>
                <a:latin typeface="Calibri"/>
                <a:ea typeface="Calibri"/>
                <a:cs typeface="Calibri"/>
                <a:sym typeface="Calibri"/>
              </a:rPr>
              <a:t>	         Should we include captions if the captions state what's on the figure?</a:t>
            </a:r>
            <a:endParaRPr sz="1400">
              <a:solidFill>
                <a:schemeClr val="dk1"/>
              </a:solidFill>
              <a:latin typeface="Calibri"/>
              <a:ea typeface="Calibri"/>
              <a:cs typeface="Calibri"/>
              <a:sym typeface="Calibri"/>
            </a:endParaRPr>
          </a:p>
          <a:p>
            <a:pPr indent="0" lvl="1" marL="0" rtl="0" algn="l">
              <a:spcBef>
                <a:spcPts val="0"/>
              </a:spcBef>
              <a:spcAft>
                <a:spcPts val="0"/>
              </a:spcAft>
              <a:buClr>
                <a:schemeClr val="dk1"/>
              </a:buClr>
              <a:buSzPts val="4000"/>
              <a:buFont typeface="Calibri"/>
              <a:buNone/>
            </a:pPr>
            <a:r>
              <a:t/>
            </a:r>
            <a:endParaRPr sz="1400">
              <a:solidFill>
                <a:schemeClr val="dk1"/>
              </a:solidFill>
              <a:latin typeface="Calibri"/>
              <a:ea typeface="Calibri"/>
              <a:cs typeface="Calibri"/>
              <a:sym typeface="Calibri"/>
            </a:endParaRPr>
          </a:p>
          <a:p>
            <a:pPr indent="0" lvl="1" marL="0" rtl="0" algn="l">
              <a:spcBef>
                <a:spcPts val="0"/>
              </a:spcBef>
              <a:spcAft>
                <a:spcPts val="0"/>
              </a:spcAft>
              <a:buClr>
                <a:schemeClr val="dk1"/>
              </a:buClr>
              <a:buSzPts val="4000"/>
              <a:buFont typeface="Calibri"/>
              <a:buNone/>
            </a:pPr>
            <a:r>
              <a:rPr lang="en-US" sz="1400">
                <a:solidFill>
                  <a:schemeClr val="dk1"/>
                </a:solidFill>
                <a:latin typeface="Calibri"/>
                <a:ea typeface="Calibri"/>
                <a:cs typeface="Calibri"/>
                <a:sym typeface="Calibri"/>
              </a:rPr>
              <a:t>problem and why it is important and where it is done. Summary of results, our work shows that there are high concentrations of Lead, Zinc, and Copper.</a:t>
            </a:r>
            <a:endParaRPr sz="1400">
              <a:solidFill>
                <a:schemeClr val="dk1"/>
              </a:solidFill>
              <a:latin typeface="Calibri"/>
              <a:ea typeface="Calibri"/>
              <a:cs typeface="Calibri"/>
              <a:sym typeface="Calibri"/>
            </a:endParaRPr>
          </a:p>
          <a:p>
            <a:pPr indent="0" lvl="1" marL="0" rtl="0" algn="l">
              <a:spcBef>
                <a:spcPts val="0"/>
              </a:spcBef>
              <a:spcAft>
                <a:spcPts val="0"/>
              </a:spcAft>
              <a:buClr>
                <a:schemeClr val="dk1"/>
              </a:buClr>
              <a:buSzPts val="4000"/>
              <a:buFont typeface="Calibri"/>
              <a:buNone/>
            </a:pPr>
            <a:r>
              <a:t/>
            </a:r>
            <a:endParaRPr sz="1400">
              <a:solidFill>
                <a:schemeClr val="dk1"/>
              </a:solidFill>
              <a:latin typeface="Calibri"/>
              <a:ea typeface="Calibri"/>
              <a:cs typeface="Calibri"/>
              <a:sym typeface="Calibri"/>
            </a:endParaRPr>
          </a:p>
          <a:p>
            <a:pPr indent="0" lvl="1" marL="0" rtl="0" algn="l">
              <a:spcBef>
                <a:spcPts val="0"/>
              </a:spcBef>
              <a:spcAft>
                <a:spcPts val="0"/>
              </a:spcAft>
              <a:buClr>
                <a:schemeClr val="dk1"/>
              </a:buClr>
              <a:buSzPts val="4000"/>
              <a:buFont typeface="Calibri"/>
              <a:buNone/>
            </a:pPr>
            <a:r>
              <a:rPr lang="en-US" sz="1400">
                <a:solidFill>
                  <a:schemeClr val="dk1"/>
                </a:solidFill>
                <a:latin typeface="Calibri"/>
                <a:ea typeface="Calibri"/>
                <a:cs typeface="Calibri"/>
                <a:sym typeface="Calibri"/>
              </a:rPr>
              <a:t>Note: add the map on intro to background. Can introduction not have an image.</a:t>
            </a:r>
            <a:endParaRPr sz="1400">
              <a:solidFill>
                <a:schemeClr val="dk1"/>
              </a:solidFill>
              <a:latin typeface="Calibri"/>
              <a:ea typeface="Calibri"/>
              <a:cs typeface="Calibri"/>
              <a:sym typeface="Calibri"/>
            </a:endParaRPr>
          </a:p>
        </p:txBody>
      </p:sp>
      <p:sp>
        <p:nvSpPr>
          <p:cNvPr id="19" name="Google Shape;19;g2c547395e90_0_1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c7673fb9b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4000"/>
              <a:buFont typeface="Calibri"/>
              <a:buNone/>
            </a:pPr>
            <a:r>
              <a:rPr lang="en-US" sz="1400">
                <a:solidFill>
                  <a:schemeClr val="dk1"/>
                </a:solidFill>
                <a:latin typeface="Calibri"/>
                <a:ea typeface="Calibri"/>
                <a:cs typeface="Calibri"/>
                <a:sym typeface="Calibri"/>
              </a:rPr>
              <a:t>Your poster should include the following Sections/Headings:</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4000"/>
              <a:buFont typeface="Calibri"/>
              <a:buNone/>
            </a:pPr>
            <a:r>
              <a:rPr lang="en-US" sz="1400">
                <a:solidFill>
                  <a:schemeClr val="dk1"/>
                </a:solidFill>
                <a:latin typeface="Calibri"/>
                <a:ea typeface="Calibri"/>
                <a:cs typeface="Calibri"/>
                <a:sym typeface="Calibri"/>
              </a:rPr>
              <a:t>fix figure numbers </a:t>
            </a:r>
            <a:endParaRPr sz="1400">
              <a:solidFill>
                <a:schemeClr val="dk1"/>
              </a:solidFill>
              <a:latin typeface="Calibri"/>
              <a:ea typeface="Calibri"/>
              <a:cs typeface="Calibri"/>
              <a:sym typeface="Calibri"/>
            </a:endParaRPr>
          </a:p>
          <a:p>
            <a:pPr indent="-88900" lvl="1" marL="1203325" rtl="0" algn="l">
              <a:spcBef>
                <a:spcPts val="0"/>
              </a:spcBef>
              <a:spcAft>
                <a:spcPts val="0"/>
              </a:spcAft>
              <a:buClr>
                <a:schemeClr val="dk1"/>
              </a:buClr>
              <a:buSzPts val="1400"/>
              <a:buFont typeface="Calibri"/>
              <a:buChar char="•"/>
            </a:pPr>
            <a:r>
              <a:rPr lang="en-US" sz="1400">
                <a:solidFill>
                  <a:schemeClr val="dk1"/>
                </a:solidFill>
                <a:latin typeface="Calibri"/>
                <a:ea typeface="Calibri"/>
                <a:cs typeface="Calibri"/>
                <a:sym typeface="Calibri"/>
              </a:rPr>
              <a:t>Abstract</a:t>
            </a:r>
            <a:endParaRPr sz="1400">
              <a:solidFill>
                <a:schemeClr val="dk1"/>
              </a:solidFill>
            </a:endParaRPr>
          </a:p>
          <a:p>
            <a:pPr indent="-88900" lvl="1" marL="1203325" rtl="0" algn="l">
              <a:spcBef>
                <a:spcPts val="0"/>
              </a:spcBef>
              <a:spcAft>
                <a:spcPts val="0"/>
              </a:spcAft>
              <a:buClr>
                <a:schemeClr val="dk1"/>
              </a:buClr>
              <a:buSzPts val="1400"/>
              <a:buFont typeface="Calibri"/>
              <a:buChar char="•"/>
            </a:pPr>
            <a:r>
              <a:rPr lang="en-US" sz="1400">
                <a:solidFill>
                  <a:schemeClr val="dk1"/>
                </a:solidFill>
                <a:latin typeface="Calibri"/>
                <a:ea typeface="Calibri"/>
                <a:cs typeface="Calibri"/>
                <a:sym typeface="Calibri"/>
              </a:rPr>
              <a:t>Introduction</a:t>
            </a:r>
            <a:endParaRPr sz="1400">
              <a:solidFill>
                <a:schemeClr val="dk1"/>
              </a:solidFill>
            </a:endParaRPr>
          </a:p>
          <a:p>
            <a:pPr indent="-88900" lvl="1" marL="1203325" rtl="0" algn="l">
              <a:spcBef>
                <a:spcPts val="0"/>
              </a:spcBef>
              <a:spcAft>
                <a:spcPts val="0"/>
              </a:spcAft>
              <a:buClr>
                <a:schemeClr val="dk1"/>
              </a:buClr>
              <a:buSzPts val="1400"/>
              <a:buFont typeface="Calibri"/>
              <a:buChar char="•"/>
            </a:pPr>
            <a:r>
              <a:rPr lang="en-US" sz="1400">
                <a:solidFill>
                  <a:schemeClr val="dk1"/>
                </a:solidFill>
                <a:latin typeface="Calibri"/>
                <a:ea typeface="Calibri"/>
                <a:cs typeface="Calibri"/>
                <a:sym typeface="Calibri"/>
              </a:rPr>
              <a:t>Background</a:t>
            </a:r>
            <a:endParaRPr sz="1400">
              <a:solidFill>
                <a:schemeClr val="dk1"/>
              </a:solidFill>
            </a:endParaRPr>
          </a:p>
          <a:p>
            <a:pPr indent="-88900" lvl="1" marL="1203325" rtl="0" algn="l">
              <a:spcBef>
                <a:spcPts val="0"/>
              </a:spcBef>
              <a:spcAft>
                <a:spcPts val="0"/>
              </a:spcAft>
              <a:buClr>
                <a:schemeClr val="dk1"/>
              </a:buClr>
              <a:buSzPts val="1400"/>
              <a:buFont typeface="Calibri"/>
              <a:buChar char="•"/>
            </a:pPr>
            <a:r>
              <a:rPr lang="en-US" sz="1400">
                <a:solidFill>
                  <a:schemeClr val="dk1"/>
                </a:solidFill>
                <a:latin typeface="Calibri"/>
                <a:ea typeface="Calibri"/>
                <a:cs typeface="Calibri"/>
                <a:sym typeface="Calibri"/>
              </a:rPr>
              <a:t>Methods</a:t>
            </a:r>
            <a:endParaRPr sz="1400">
              <a:solidFill>
                <a:schemeClr val="dk1"/>
              </a:solidFill>
            </a:endParaRPr>
          </a:p>
          <a:p>
            <a:pPr indent="-88900" lvl="1" marL="1203325" rtl="0" algn="l">
              <a:spcBef>
                <a:spcPts val="0"/>
              </a:spcBef>
              <a:spcAft>
                <a:spcPts val="0"/>
              </a:spcAft>
              <a:buClr>
                <a:schemeClr val="dk1"/>
              </a:buClr>
              <a:buSzPts val="1400"/>
              <a:buFont typeface="Calibri"/>
              <a:buChar char="•"/>
            </a:pPr>
            <a:r>
              <a:rPr lang="en-US" sz="1400">
                <a:solidFill>
                  <a:schemeClr val="dk1"/>
                </a:solidFill>
                <a:latin typeface="Calibri"/>
                <a:ea typeface="Calibri"/>
                <a:cs typeface="Calibri"/>
                <a:sym typeface="Calibri"/>
              </a:rPr>
              <a:t>Results (includes figures)</a:t>
            </a:r>
            <a:endParaRPr sz="1400">
              <a:solidFill>
                <a:schemeClr val="dk1"/>
              </a:solidFill>
            </a:endParaRPr>
          </a:p>
          <a:p>
            <a:pPr indent="-88900" lvl="1" marL="1203325" rtl="0" algn="l">
              <a:spcBef>
                <a:spcPts val="0"/>
              </a:spcBef>
              <a:spcAft>
                <a:spcPts val="0"/>
              </a:spcAft>
              <a:buClr>
                <a:schemeClr val="dk1"/>
              </a:buClr>
              <a:buSzPts val="1400"/>
              <a:buFont typeface="Calibri"/>
              <a:buChar char="•"/>
            </a:pPr>
            <a:r>
              <a:rPr lang="en-US" sz="1400">
                <a:solidFill>
                  <a:schemeClr val="dk1"/>
                </a:solidFill>
                <a:latin typeface="Calibri"/>
                <a:ea typeface="Calibri"/>
                <a:cs typeface="Calibri"/>
                <a:sym typeface="Calibri"/>
              </a:rPr>
              <a:t>Conclusions/Future Work</a:t>
            </a:r>
            <a:endParaRPr sz="1400">
              <a:solidFill>
                <a:schemeClr val="dk1"/>
              </a:solidFill>
            </a:endParaRPr>
          </a:p>
          <a:p>
            <a:pPr indent="-88900" lvl="1" marL="1203325" rtl="0" algn="l">
              <a:spcBef>
                <a:spcPts val="0"/>
              </a:spcBef>
              <a:spcAft>
                <a:spcPts val="0"/>
              </a:spcAft>
              <a:buClr>
                <a:schemeClr val="dk1"/>
              </a:buClr>
              <a:buSzPts val="1400"/>
              <a:buFont typeface="Calibri"/>
              <a:buChar char="•"/>
            </a:pPr>
            <a:r>
              <a:rPr lang="en-US" sz="1400">
                <a:solidFill>
                  <a:schemeClr val="dk1"/>
                </a:solidFill>
                <a:latin typeface="Calibri"/>
                <a:ea typeface="Calibri"/>
                <a:cs typeface="Calibri"/>
                <a:sym typeface="Calibri"/>
              </a:rPr>
              <a:t>Acknowledgements &amp; References</a:t>
            </a:r>
            <a:endParaRPr sz="1400">
              <a:solidFill>
                <a:schemeClr val="dk1"/>
              </a:solidFill>
            </a:endParaRPr>
          </a:p>
          <a:p>
            <a:pPr indent="0" lvl="1" marL="1203325" rtl="0" algn="l">
              <a:spcBef>
                <a:spcPts val="0"/>
              </a:spcBef>
              <a:spcAft>
                <a:spcPts val="0"/>
              </a:spcAft>
              <a:buClr>
                <a:schemeClr val="dk1"/>
              </a:buClr>
              <a:buSzPts val="4000"/>
              <a:buFont typeface="Arial"/>
              <a:buNone/>
            </a:pPr>
            <a:r>
              <a:t/>
            </a:r>
            <a:endParaRPr sz="1400">
              <a:solidFill>
                <a:schemeClr val="dk1"/>
              </a:solidFill>
              <a:latin typeface="Calibri"/>
              <a:ea typeface="Calibri"/>
              <a:cs typeface="Calibri"/>
              <a:sym typeface="Calibri"/>
            </a:endParaRPr>
          </a:p>
          <a:p>
            <a:pPr indent="0" lvl="1" marL="1203325" rtl="0" algn="l">
              <a:spcBef>
                <a:spcPts val="0"/>
              </a:spcBef>
              <a:spcAft>
                <a:spcPts val="0"/>
              </a:spcAft>
              <a:buClr>
                <a:schemeClr val="dk1"/>
              </a:buClr>
              <a:buSzPts val="4000"/>
              <a:buFont typeface="Calibri"/>
              <a:buNone/>
            </a:pPr>
            <a:r>
              <a:rPr lang="en-US" sz="1400">
                <a:solidFill>
                  <a:schemeClr val="dk1"/>
                </a:solidFill>
                <a:latin typeface="Calibri"/>
                <a:ea typeface="Calibri"/>
                <a:cs typeface="Calibri"/>
                <a:sym typeface="Calibri"/>
              </a:rPr>
              <a:t>The design and layout are up to each group. However, you should review the “Strategies for Posters” (in Moodle) to help you consider how to construct a quality, scientific poster.</a:t>
            </a:r>
            <a:endParaRPr sz="1400">
              <a:solidFill>
                <a:schemeClr val="dk1"/>
              </a:solidFill>
              <a:latin typeface="Calibri"/>
              <a:ea typeface="Calibri"/>
              <a:cs typeface="Calibri"/>
              <a:sym typeface="Calibri"/>
            </a:endParaRPr>
          </a:p>
          <a:p>
            <a:pPr indent="0" lvl="1" marL="1203325" rtl="0" algn="l">
              <a:spcBef>
                <a:spcPts val="0"/>
              </a:spcBef>
              <a:spcAft>
                <a:spcPts val="0"/>
              </a:spcAft>
              <a:buClr>
                <a:schemeClr val="dk1"/>
              </a:buClr>
              <a:buSzPts val="4000"/>
              <a:buFont typeface="Calibri"/>
              <a:buNone/>
            </a:pPr>
            <a:r>
              <a:t/>
            </a:r>
            <a:endParaRPr sz="1400">
              <a:solidFill>
                <a:schemeClr val="dk1"/>
              </a:solidFill>
              <a:latin typeface="Calibri"/>
              <a:ea typeface="Calibri"/>
              <a:cs typeface="Calibri"/>
              <a:sym typeface="Calibri"/>
            </a:endParaRPr>
          </a:p>
          <a:p>
            <a:pPr indent="0" lvl="1" marL="0" rtl="0" algn="l">
              <a:spcBef>
                <a:spcPts val="0"/>
              </a:spcBef>
              <a:spcAft>
                <a:spcPts val="0"/>
              </a:spcAft>
              <a:buClr>
                <a:schemeClr val="dk1"/>
              </a:buClr>
              <a:buSzPts val="4000"/>
              <a:buFont typeface="Calibri"/>
              <a:buNone/>
            </a:pPr>
            <a:r>
              <a:rPr lang="en-US" sz="1400">
                <a:solidFill>
                  <a:schemeClr val="dk1"/>
                </a:solidFill>
                <a:latin typeface="Calibri"/>
                <a:ea typeface="Calibri"/>
                <a:cs typeface="Calibri"/>
                <a:sym typeface="Calibri"/>
              </a:rPr>
              <a:t>Questions: should abstract state hypothesis is we have that in our introduction and highlighted?</a:t>
            </a:r>
            <a:endParaRPr sz="1400">
              <a:solidFill>
                <a:schemeClr val="dk1"/>
              </a:solidFill>
              <a:latin typeface="Calibri"/>
              <a:ea typeface="Calibri"/>
              <a:cs typeface="Calibri"/>
              <a:sym typeface="Calibri"/>
            </a:endParaRPr>
          </a:p>
          <a:p>
            <a:pPr indent="0" lvl="1" marL="0" rtl="0" algn="l">
              <a:spcBef>
                <a:spcPts val="0"/>
              </a:spcBef>
              <a:spcAft>
                <a:spcPts val="0"/>
              </a:spcAft>
              <a:buClr>
                <a:schemeClr val="dk1"/>
              </a:buClr>
              <a:buSzPts val="4000"/>
              <a:buFont typeface="Calibri"/>
              <a:buNone/>
            </a:pPr>
            <a:r>
              <a:rPr lang="en-US" sz="1400">
                <a:solidFill>
                  <a:schemeClr val="dk1"/>
                </a:solidFill>
                <a:latin typeface="Calibri"/>
                <a:ea typeface="Calibri"/>
                <a:cs typeface="Calibri"/>
                <a:sym typeface="Calibri"/>
              </a:rPr>
              <a:t>	         Should we include captions if the captions state what's on the figure?</a:t>
            </a:r>
            <a:endParaRPr sz="1400">
              <a:solidFill>
                <a:schemeClr val="dk1"/>
              </a:solidFill>
              <a:latin typeface="Calibri"/>
              <a:ea typeface="Calibri"/>
              <a:cs typeface="Calibri"/>
              <a:sym typeface="Calibri"/>
            </a:endParaRPr>
          </a:p>
          <a:p>
            <a:pPr indent="0" lvl="1" marL="0" rtl="0" algn="l">
              <a:spcBef>
                <a:spcPts val="0"/>
              </a:spcBef>
              <a:spcAft>
                <a:spcPts val="0"/>
              </a:spcAft>
              <a:buClr>
                <a:schemeClr val="dk1"/>
              </a:buClr>
              <a:buSzPts val="4000"/>
              <a:buFont typeface="Calibri"/>
              <a:buNone/>
            </a:pPr>
            <a:r>
              <a:t/>
            </a:r>
            <a:endParaRPr sz="1400">
              <a:solidFill>
                <a:schemeClr val="dk1"/>
              </a:solidFill>
              <a:latin typeface="Calibri"/>
              <a:ea typeface="Calibri"/>
              <a:cs typeface="Calibri"/>
              <a:sym typeface="Calibri"/>
            </a:endParaRPr>
          </a:p>
          <a:p>
            <a:pPr indent="0" lvl="1" marL="0" rtl="0" algn="l">
              <a:spcBef>
                <a:spcPts val="0"/>
              </a:spcBef>
              <a:spcAft>
                <a:spcPts val="0"/>
              </a:spcAft>
              <a:buClr>
                <a:schemeClr val="dk1"/>
              </a:buClr>
              <a:buSzPts val="4000"/>
              <a:buFont typeface="Calibri"/>
              <a:buNone/>
            </a:pPr>
            <a:r>
              <a:rPr lang="en-US" sz="1400">
                <a:solidFill>
                  <a:schemeClr val="dk1"/>
                </a:solidFill>
                <a:latin typeface="Calibri"/>
                <a:ea typeface="Calibri"/>
                <a:cs typeface="Calibri"/>
                <a:sym typeface="Calibri"/>
              </a:rPr>
              <a:t>problem and why it is important and where it is done. Summary of results, our work shows that there are high concentrations of Lead, Zinc, and Copper.</a:t>
            </a:r>
            <a:endParaRPr sz="1400">
              <a:solidFill>
                <a:schemeClr val="dk1"/>
              </a:solidFill>
              <a:latin typeface="Calibri"/>
              <a:ea typeface="Calibri"/>
              <a:cs typeface="Calibri"/>
              <a:sym typeface="Calibri"/>
            </a:endParaRPr>
          </a:p>
          <a:p>
            <a:pPr indent="0" lvl="1" marL="0" rtl="0" algn="l">
              <a:spcBef>
                <a:spcPts val="0"/>
              </a:spcBef>
              <a:spcAft>
                <a:spcPts val="0"/>
              </a:spcAft>
              <a:buClr>
                <a:schemeClr val="dk1"/>
              </a:buClr>
              <a:buSzPts val="4000"/>
              <a:buFont typeface="Calibri"/>
              <a:buNone/>
            </a:pPr>
            <a:r>
              <a:t/>
            </a:r>
            <a:endParaRPr sz="1400">
              <a:solidFill>
                <a:schemeClr val="dk1"/>
              </a:solidFill>
              <a:latin typeface="Calibri"/>
              <a:ea typeface="Calibri"/>
              <a:cs typeface="Calibri"/>
              <a:sym typeface="Calibri"/>
            </a:endParaRPr>
          </a:p>
          <a:p>
            <a:pPr indent="0" lvl="1" marL="0" rtl="0" algn="l">
              <a:spcBef>
                <a:spcPts val="0"/>
              </a:spcBef>
              <a:spcAft>
                <a:spcPts val="0"/>
              </a:spcAft>
              <a:buClr>
                <a:schemeClr val="dk1"/>
              </a:buClr>
              <a:buSzPts val="4000"/>
              <a:buFont typeface="Calibri"/>
              <a:buNone/>
            </a:pPr>
            <a:r>
              <a:rPr lang="en-US" sz="1400">
                <a:solidFill>
                  <a:schemeClr val="dk1"/>
                </a:solidFill>
                <a:latin typeface="Calibri"/>
                <a:ea typeface="Calibri"/>
                <a:cs typeface="Calibri"/>
                <a:sym typeface="Calibri"/>
              </a:rPr>
              <a:t>Note: add the map on intro to background. Can introduction not have an image.</a:t>
            </a:r>
            <a:endParaRPr sz="1400">
              <a:solidFill>
                <a:schemeClr val="dk1"/>
              </a:solidFill>
              <a:latin typeface="Calibri"/>
              <a:ea typeface="Calibri"/>
              <a:cs typeface="Calibri"/>
              <a:sym typeface="Calibri"/>
            </a:endParaRPr>
          </a:p>
        </p:txBody>
      </p:sp>
      <p:sp>
        <p:nvSpPr>
          <p:cNvPr id="180" name="Google Shape;180;g2c7673fb9b8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8e5267a67c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4000"/>
              <a:buFont typeface="Calibri"/>
              <a:buNone/>
            </a:pPr>
            <a:r>
              <a:rPr lang="en-US" sz="1400">
                <a:solidFill>
                  <a:schemeClr val="dk1"/>
                </a:solidFill>
                <a:latin typeface="Calibri"/>
                <a:ea typeface="Calibri"/>
                <a:cs typeface="Calibri"/>
                <a:sym typeface="Calibri"/>
              </a:rPr>
              <a:t>Your poster should include the following Sections/Headings:</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4000"/>
              <a:buFont typeface="Calibri"/>
              <a:buNone/>
            </a:pPr>
            <a:r>
              <a:rPr lang="en-US" sz="1400">
                <a:solidFill>
                  <a:schemeClr val="dk1"/>
                </a:solidFill>
                <a:latin typeface="Calibri"/>
                <a:ea typeface="Calibri"/>
                <a:cs typeface="Calibri"/>
                <a:sym typeface="Calibri"/>
              </a:rPr>
              <a:t>fix figure </a:t>
            </a:r>
            <a:r>
              <a:rPr lang="en-US" sz="1400">
                <a:solidFill>
                  <a:schemeClr val="dk1"/>
                </a:solidFill>
                <a:latin typeface="Calibri"/>
                <a:ea typeface="Calibri"/>
                <a:cs typeface="Calibri"/>
                <a:sym typeface="Calibri"/>
              </a:rPr>
              <a:t>numbers</a:t>
            </a:r>
            <a:r>
              <a:rPr lang="en-US"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a:p>
            <a:pPr indent="-88900" lvl="1" marL="1203325" rtl="0" algn="l">
              <a:spcBef>
                <a:spcPts val="0"/>
              </a:spcBef>
              <a:spcAft>
                <a:spcPts val="0"/>
              </a:spcAft>
              <a:buClr>
                <a:schemeClr val="dk1"/>
              </a:buClr>
              <a:buSzPts val="1400"/>
              <a:buFont typeface="Calibri"/>
              <a:buChar char="•"/>
            </a:pPr>
            <a:r>
              <a:rPr lang="en-US" sz="1400">
                <a:solidFill>
                  <a:schemeClr val="dk1"/>
                </a:solidFill>
                <a:latin typeface="Calibri"/>
                <a:ea typeface="Calibri"/>
                <a:cs typeface="Calibri"/>
                <a:sym typeface="Calibri"/>
              </a:rPr>
              <a:t>Abstract</a:t>
            </a:r>
            <a:endParaRPr sz="1400">
              <a:solidFill>
                <a:schemeClr val="dk1"/>
              </a:solidFill>
            </a:endParaRPr>
          </a:p>
          <a:p>
            <a:pPr indent="-88900" lvl="1" marL="1203325" rtl="0" algn="l">
              <a:spcBef>
                <a:spcPts val="0"/>
              </a:spcBef>
              <a:spcAft>
                <a:spcPts val="0"/>
              </a:spcAft>
              <a:buClr>
                <a:schemeClr val="dk1"/>
              </a:buClr>
              <a:buSzPts val="1400"/>
              <a:buFont typeface="Calibri"/>
              <a:buChar char="•"/>
            </a:pPr>
            <a:r>
              <a:rPr lang="en-US" sz="1400">
                <a:solidFill>
                  <a:schemeClr val="dk1"/>
                </a:solidFill>
                <a:latin typeface="Calibri"/>
                <a:ea typeface="Calibri"/>
                <a:cs typeface="Calibri"/>
                <a:sym typeface="Calibri"/>
              </a:rPr>
              <a:t>Introduction</a:t>
            </a:r>
            <a:endParaRPr sz="1400">
              <a:solidFill>
                <a:schemeClr val="dk1"/>
              </a:solidFill>
            </a:endParaRPr>
          </a:p>
          <a:p>
            <a:pPr indent="-88900" lvl="1" marL="1203325" rtl="0" algn="l">
              <a:spcBef>
                <a:spcPts val="0"/>
              </a:spcBef>
              <a:spcAft>
                <a:spcPts val="0"/>
              </a:spcAft>
              <a:buClr>
                <a:schemeClr val="dk1"/>
              </a:buClr>
              <a:buSzPts val="1400"/>
              <a:buFont typeface="Calibri"/>
              <a:buChar char="•"/>
            </a:pPr>
            <a:r>
              <a:rPr lang="en-US" sz="1400">
                <a:solidFill>
                  <a:schemeClr val="dk1"/>
                </a:solidFill>
                <a:latin typeface="Calibri"/>
                <a:ea typeface="Calibri"/>
                <a:cs typeface="Calibri"/>
                <a:sym typeface="Calibri"/>
              </a:rPr>
              <a:t>Background</a:t>
            </a:r>
            <a:endParaRPr sz="1400">
              <a:solidFill>
                <a:schemeClr val="dk1"/>
              </a:solidFill>
            </a:endParaRPr>
          </a:p>
          <a:p>
            <a:pPr indent="-88900" lvl="1" marL="1203325" rtl="0" algn="l">
              <a:spcBef>
                <a:spcPts val="0"/>
              </a:spcBef>
              <a:spcAft>
                <a:spcPts val="0"/>
              </a:spcAft>
              <a:buClr>
                <a:schemeClr val="dk1"/>
              </a:buClr>
              <a:buSzPts val="1400"/>
              <a:buFont typeface="Calibri"/>
              <a:buChar char="•"/>
            </a:pPr>
            <a:r>
              <a:rPr lang="en-US" sz="1400">
                <a:solidFill>
                  <a:schemeClr val="dk1"/>
                </a:solidFill>
                <a:latin typeface="Calibri"/>
                <a:ea typeface="Calibri"/>
                <a:cs typeface="Calibri"/>
                <a:sym typeface="Calibri"/>
              </a:rPr>
              <a:t>Methods</a:t>
            </a:r>
            <a:endParaRPr sz="1400">
              <a:solidFill>
                <a:schemeClr val="dk1"/>
              </a:solidFill>
            </a:endParaRPr>
          </a:p>
          <a:p>
            <a:pPr indent="-88900" lvl="1" marL="1203325" rtl="0" algn="l">
              <a:spcBef>
                <a:spcPts val="0"/>
              </a:spcBef>
              <a:spcAft>
                <a:spcPts val="0"/>
              </a:spcAft>
              <a:buClr>
                <a:schemeClr val="dk1"/>
              </a:buClr>
              <a:buSzPts val="1400"/>
              <a:buFont typeface="Calibri"/>
              <a:buChar char="•"/>
            </a:pPr>
            <a:r>
              <a:rPr lang="en-US" sz="1400">
                <a:solidFill>
                  <a:schemeClr val="dk1"/>
                </a:solidFill>
                <a:latin typeface="Calibri"/>
                <a:ea typeface="Calibri"/>
                <a:cs typeface="Calibri"/>
                <a:sym typeface="Calibri"/>
              </a:rPr>
              <a:t>Results (includes figures)</a:t>
            </a:r>
            <a:endParaRPr sz="1400">
              <a:solidFill>
                <a:schemeClr val="dk1"/>
              </a:solidFill>
            </a:endParaRPr>
          </a:p>
          <a:p>
            <a:pPr indent="-88900" lvl="1" marL="1203325" rtl="0" algn="l">
              <a:spcBef>
                <a:spcPts val="0"/>
              </a:spcBef>
              <a:spcAft>
                <a:spcPts val="0"/>
              </a:spcAft>
              <a:buClr>
                <a:schemeClr val="dk1"/>
              </a:buClr>
              <a:buSzPts val="1400"/>
              <a:buFont typeface="Calibri"/>
              <a:buChar char="•"/>
            </a:pPr>
            <a:r>
              <a:rPr lang="en-US" sz="1400">
                <a:solidFill>
                  <a:schemeClr val="dk1"/>
                </a:solidFill>
                <a:latin typeface="Calibri"/>
                <a:ea typeface="Calibri"/>
                <a:cs typeface="Calibri"/>
                <a:sym typeface="Calibri"/>
              </a:rPr>
              <a:t>Conclusions/Future Work</a:t>
            </a:r>
            <a:endParaRPr sz="1400">
              <a:solidFill>
                <a:schemeClr val="dk1"/>
              </a:solidFill>
            </a:endParaRPr>
          </a:p>
          <a:p>
            <a:pPr indent="-88900" lvl="1" marL="1203325" rtl="0" algn="l">
              <a:spcBef>
                <a:spcPts val="0"/>
              </a:spcBef>
              <a:spcAft>
                <a:spcPts val="0"/>
              </a:spcAft>
              <a:buClr>
                <a:schemeClr val="dk1"/>
              </a:buClr>
              <a:buSzPts val="1400"/>
              <a:buFont typeface="Calibri"/>
              <a:buChar char="•"/>
            </a:pPr>
            <a:r>
              <a:rPr lang="en-US" sz="1400">
                <a:solidFill>
                  <a:schemeClr val="dk1"/>
                </a:solidFill>
                <a:latin typeface="Calibri"/>
                <a:ea typeface="Calibri"/>
                <a:cs typeface="Calibri"/>
                <a:sym typeface="Calibri"/>
              </a:rPr>
              <a:t>Acknowledgements &amp; References</a:t>
            </a:r>
            <a:endParaRPr sz="1400">
              <a:solidFill>
                <a:schemeClr val="dk1"/>
              </a:solidFill>
            </a:endParaRPr>
          </a:p>
          <a:p>
            <a:pPr indent="0" lvl="1" marL="1203325" rtl="0" algn="l">
              <a:spcBef>
                <a:spcPts val="0"/>
              </a:spcBef>
              <a:spcAft>
                <a:spcPts val="0"/>
              </a:spcAft>
              <a:buClr>
                <a:schemeClr val="dk1"/>
              </a:buClr>
              <a:buSzPts val="4000"/>
              <a:buFont typeface="Arial"/>
              <a:buNone/>
            </a:pPr>
            <a:r>
              <a:t/>
            </a:r>
            <a:endParaRPr sz="1400">
              <a:solidFill>
                <a:schemeClr val="dk1"/>
              </a:solidFill>
              <a:latin typeface="Calibri"/>
              <a:ea typeface="Calibri"/>
              <a:cs typeface="Calibri"/>
              <a:sym typeface="Calibri"/>
            </a:endParaRPr>
          </a:p>
          <a:p>
            <a:pPr indent="0" lvl="1" marL="1203325" rtl="0" algn="l">
              <a:spcBef>
                <a:spcPts val="0"/>
              </a:spcBef>
              <a:spcAft>
                <a:spcPts val="0"/>
              </a:spcAft>
              <a:buClr>
                <a:schemeClr val="dk1"/>
              </a:buClr>
              <a:buSzPts val="4000"/>
              <a:buFont typeface="Calibri"/>
              <a:buNone/>
            </a:pPr>
            <a:r>
              <a:rPr lang="en-US" sz="1400">
                <a:solidFill>
                  <a:schemeClr val="dk1"/>
                </a:solidFill>
                <a:latin typeface="Calibri"/>
                <a:ea typeface="Calibri"/>
                <a:cs typeface="Calibri"/>
                <a:sym typeface="Calibri"/>
              </a:rPr>
              <a:t>The design and layout are up to each group. However, you should review the “Strategies for Posters” (in Moodle) to help you consider how to construct a quality, scientific poster.</a:t>
            </a:r>
            <a:endParaRPr sz="1400">
              <a:solidFill>
                <a:schemeClr val="dk1"/>
              </a:solidFill>
              <a:latin typeface="Calibri"/>
              <a:ea typeface="Calibri"/>
              <a:cs typeface="Calibri"/>
              <a:sym typeface="Calibri"/>
            </a:endParaRPr>
          </a:p>
          <a:p>
            <a:pPr indent="0" lvl="1" marL="1203325" rtl="0" algn="l">
              <a:spcBef>
                <a:spcPts val="0"/>
              </a:spcBef>
              <a:spcAft>
                <a:spcPts val="0"/>
              </a:spcAft>
              <a:buClr>
                <a:schemeClr val="dk1"/>
              </a:buClr>
              <a:buSzPts val="4000"/>
              <a:buFont typeface="Calibri"/>
              <a:buNone/>
            </a:pPr>
            <a:r>
              <a:t/>
            </a:r>
            <a:endParaRPr sz="1400">
              <a:solidFill>
                <a:schemeClr val="dk1"/>
              </a:solidFill>
              <a:latin typeface="Calibri"/>
              <a:ea typeface="Calibri"/>
              <a:cs typeface="Calibri"/>
              <a:sym typeface="Calibri"/>
            </a:endParaRPr>
          </a:p>
          <a:p>
            <a:pPr indent="0" lvl="1" marL="0" rtl="0" algn="l">
              <a:spcBef>
                <a:spcPts val="0"/>
              </a:spcBef>
              <a:spcAft>
                <a:spcPts val="0"/>
              </a:spcAft>
              <a:buClr>
                <a:schemeClr val="dk1"/>
              </a:buClr>
              <a:buSzPts val="4000"/>
              <a:buFont typeface="Calibri"/>
              <a:buNone/>
            </a:pPr>
            <a:r>
              <a:rPr lang="en-US" sz="1400">
                <a:solidFill>
                  <a:schemeClr val="dk1"/>
                </a:solidFill>
                <a:latin typeface="Calibri"/>
                <a:ea typeface="Calibri"/>
                <a:cs typeface="Calibri"/>
                <a:sym typeface="Calibri"/>
              </a:rPr>
              <a:t>Questions: should </a:t>
            </a:r>
            <a:r>
              <a:rPr lang="en-US" sz="1400">
                <a:solidFill>
                  <a:schemeClr val="dk1"/>
                </a:solidFill>
                <a:latin typeface="Calibri"/>
                <a:ea typeface="Calibri"/>
                <a:cs typeface="Calibri"/>
                <a:sym typeface="Calibri"/>
              </a:rPr>
              <a:t>abstract</a:t>
            </a:r>
            <a:r>
              <a:rPr lang="en-US" sz="1400">
                <a:solidFill>
                  <a:schemeClr val="dk1"/>
                </a:solidFill>
                <a:latin typeface="Calibri"/>
                <a:ea typeface="Calibri"/>
                <a:cs typeface="Calibri"/>
                <a:sym typeface="Calibri"/>
              </a:rPr>
              <a:t> state hypothesis is we have that in our introduction and highlighted?</a:t>
            </a:r>
            <a:endParaRPr sz="1400">
              <a:solidFill>
                <a:schemeClr val="dk1"/>
              </a:solidFill>
              <a:latin typeface="Calibri"/>
              <a:ea typeface="Calibri"/>
              <a:cs typeface="Calibri"/>
              <a:sym typeface="Calibri"/>
            </a:endParaRPr>
          </a:p>
          <a:p>
            <a:pPr indent="0" lvl="1" marL="0" rtl="0" algn="l">
              <a:spcBef>
                <a:spcPts val="0"/>
              </a:spcBef>
              <a:spcAft>
                <a:spcPts val="0"/>
              </a:spcAft>
              <a:buClr>
                <a:schemeClr val="dk1"/>
              </a:buClr>
              <a:buSzPts val="4000"/>
              <a:buFont typeface="Calibri"/>
              <a:buNone/>
            </a:pPr>
            <a:r>
              <a:rPr lang="en-US" sz="1400">
                <a:solidFill>
                  <a:schemeClr val="dk1"/>
                </a:solidFill>
                <a:latin typeface="Calibri"/>
                <a:ea typeface="Calibri"/>
                <a:cs typeface="Calibri"/>
                <a:sym typeface="Calibri"/>
              </a:rPr>
              <a:t>	         Should we </a:t>
            </a:r>
            <a:r>
              <a:rPr lang="en-US" sz="1400">
                <a:solidFill>
                  <a:schemeClr val="dk1"/>
                </a:solidFill>
                <a:latin typeface="Calibri"/>
                <a:ea typeface="Calibri"/>
                <a:cs typeface="Calibri"/>
                <a:sym typeface="Calibri"/>
              </a:rPr>
              <a:t>include</a:t>
            </a:r>
            <a:r>
              <a:rPr lang="en-US" sz="1400">
                <a:solidFill>
                  <a:schemeClr val="dk1"/>
                </a:solidFill>
                <a:latin typeface="Calibri"/>
                <a:ea typeface="Calibri"/>
                <a:cs typeface="Calibri"/>
                <a:sym typeface="Calibri"/>
              </a:rPr>
              <a:t> captions if the captions state </a:t>
            </a:r>
            <a:r>
              <a:rPr lang="en-US" sz="1400">
                <a:solidFill>
                  <a:schemeClr val="dk1"/>
                </a:solidFill>
                <a:latin typeface="Calibri"/>
                <a:ea typeface="Calibri"/>
                <a:cs typeface="Calibri"/>
                <a:sym typeface="Calibri"/>
              </a:rPr>
              <a:t>what's</a:t>
            </a:r>
            <a:r>
              <a:rPr lang="en-US" sz="1400">
                <a:solidFill>
                  <a:schemeClr val="dk1"/>
                </a:solidFill>
                <a:latin typeface="Calibri"/>
                <a:ea typeface="Calibri"/>
                <a:cs typeface="Calibri"/>
                <a:sym typeface="Calibri"/>
              </a:rPr>
              <a:t> on the figure?</a:t>
            </a:r>
            <a:endParaRPr sz="1400">
              <a:solidFill>
                <a:schemeClr val="dk1"/>
              </a:solidFill>
              <a:latin typeface="Calibri"/>
              <a:ea typeface="Calibri"/>
              <a:cs typeface="Calibri"/>
              <a:sym typeface="Calibri"/>
            </a:endParaRPr>
          </a:p>
          <a:p>
            <a:pPr indent="0" lvl="1" marL="0" rtl="0" algn="l">
              <a:spcBef>
                <a:spcPts val="0"/>
              </a:spcBef>
              <a:spcAft>
                <a:spcPts val="0"/>
              </a:spcAft>
              <a:buClr>
                <a:schemeClr val="dk1"/>
              </a:buClr>
              <a:buSzPts val="4000"/>
              <a:buFont typeface="Calibri"/>
              <a:buNone/>
            </a:pPr>
            <a:r>
              <a:t/>
            </a:r>
            <a:endParaRPr sz="1400">
              <a:solidFill>
                <a:schemeClr val="dk1"/>
              </a:solidFill>
              <a:latin typeface="Calibri"/>
              <a:ea typeface="Calibri"/>
              <a:cs typeface="Calibri"/>
              <a:sym typeface="Calibri"/>
            </a:endParaRPr>
          </a:p>
          <a:p>
            <a:pPr indent="0" lvl="1" marL="0" rtl="0" algn="l">
              <a:spcBef>
                <a:spcPts val="0"/>
              </a:spcBef>
              <a:spcAft>
                <a:spcPts val="0"/>
              </a:spcAft>
              <a:buClr>
                <a:schemeClr val="dk1"/>
              </a:buClr>
              <a:buSzPts val="4000"/>
              <a:buFont typeface="Calibri"/>
              <a:buNone/>
            </a:pPr>
            <a:r>
              <a:rPr lang="en-US" sz="1400">
                <a:solidFill>
                  <a:schemeClr val="dk1"/>
                </a:solidFill>
                <a:latin typeface="Calibri"/>
                <a:ea typeface="Calibri"/>
                <a:cs typeface="Calibri"/>
                <a:sym typeface="Calibri"/>
              </a:rPr>
              <a:t>problem and </a:t>
            </a:r>
            <a:r>
              <a:rPr lang="en-US" sz="1400">
                <a:solidFill>
                  <a:schemeClr val="dk1"/>
                </a:solidFill>
                <a:latin typeface="Calibri"/>
                <a:ea typeface="Calibri"/>
                <a:cs typeface="Calibri"/>
                <a:sym typeface="Calibri"/>
              </a:rPr>
              <a:t>why</a:t>
            </a:r>
            <a:r>
              <a:rPr lang="en-US" sz="1400">
                <a:solidFill>
                  <a:schemeClr val="dk1"/>
                </a:solidFill>
                <a:latin typeface="Calibri"/>
                <a:ea typeface="Calibri"/>
                <a:cs typeface="Calibri"/>
                <a:sym typeface="Calibri"/>
              </a:rPr>
              <a:t> it is important and where it is done. Summary of results, our work shows that there are high concentrations of Lead, </a:t>
            </a:r>
            <a:r>
              <a:rPr lang="en-US" sz="1400">
                <a:solidFill>
                  <a:schemeClr val="dk1"/>
                </a:solidFill>
                <a:latin typeface="Calibri"/>
                <a:ea typeface="Calibri"/>
                <a:cs typeface="Calibri"/>
                <a:sym typeface="Calibri"/>
              </a:rPr>
              <a:t>Zinc</a:t>
            </a:r>
            <a:r>
              <a:rPr lang="en-US" sz="1400">
                <a:solidFill>
                  <a:schemeClr val="dk1"/>
                </a:solidFill>
                <a:latin typeface="Calibri"/>
                <a:ea typeface="Calibri"/>
                <a:cs typeface="Calibri"/>
                <a:sym typeface="Calibri"/>
              </a:rPr>
              <a:t>, and Copper.</a:t>
            </a:r>
            <a:endParaRPr sz="1400">
              <a:solidFill>
                <a:schemeClr val="dk1"/>
              </a:solidFill>
              <a:latin typeface="Calibri"/>
              <a:ea typeface="Calibri"/>
              <a:cs typeface="Calibri"/>
              <a:sym typeface="Calibri"/>
            </a:endParaRPr>
          </a:p>
          <a:p>
            <a:pPr indent="0" lvl="1" marL="0" rtl="0" algn="l">
              <a:spcBef>
                <a:spcPts val="0"/>
              </a:spcBef>
              <a:spcAft>
                <a:spcPts val="0"/>
              </a:spcAft>
              <a:buClr>
                <a:schemeClr val="dk1"/>
              </a:buClr>
              <a:buSzPts val="4000"/>
              <a:buFont typeface="Calibri"/>
              <a:buNone/>
            </a:pPr>
            <a:r>
              <a:t/>
            </a:r>
            <a:endParaRPr sz="1400">
              <a:solidFill>
                <a:schemeClr val="dk1"/>
              </a:solidFill>
              <a:latin typeface="Calibri"/>
              <a:ea typeface="Calibri"/>
              <a:cs typeface="Calibri"/>
              <a:sym typeface="Calibri"/>
            </a:endParaRPr>
          </a:p>
          <a:p>
            <a:pPr indent="0" lvl="1" marL="0" rtl="0" algn="l">
              <a:spcBef>
                <a:spcPts val="0"/>
              </a:spcBef>
              <a:spcAft>
                <a:spcPts val="0"/>
              </a:spcAft>
              <a:buClr>
                <a:schemeClr val="dk1"/>
              </a:buClr>
              <a:buSzPts val="4000"/>
              <a:buFont typeface="Calibri"/>
              <a:buNone/>
            </a:pPr>
            <a:r>
              <a:rPr lang="en-US" sz="1400">
                <a:solidFill>
                  <a:schemeClr val="dk1"/>
                </a:solidFill>
                <a:latin typeface="Calibri"/>
                <a:ea typeface="Calibri"/>
                <a:cs typeface="Calibri"/>
                <a:sym typeface="Calibri"/>
              </a:rPr>
              <a:t>Note: add the map on intro to background. Can introduction not have an image.</a:t>
            </a:r>
            <a:endParaRPr sz="1400">
              <a:solidFill>
                <a:schemeClr val="dk1"/>
              </a:solidFill>
              <a:latin typeface="Calibri"/>
              <a:ea typeface="Calibri"/>
              <a:cs typeface="Calibri"/>
              <a:sym typeface="Calibri"/>
            </a:endParaRPr>
          </a:p>
        </p:txBody>
      </p:sp>
      <p:sp>
        <p:nvSpPr>
          <p:cNvPr id="288" name="Google Shape;288;g28e5267a67c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ayout with centered title and subtitle placeholders"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685800" y="2130425"/>
            <a:ext cx="7772400" cy="1470025"/>
          </a:xfrm>
          <a:prstGeom prst="rect">
            <a:avLst/>
          </a:prstGeom>
          <a:noFill/>
          <a:ln>
            <a:noFill/>
          </a:ln>
        </p:spPr>
        <p:txBody>
          <a:bodyPr anchorCtr="0" anchor="ctr" bIns="240350" lIns="480700" spcFirstLastPara="1" rIns="480700" wrap="square" tIns="24035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3" name="Google Shape;13;p2"/>
          <p:cNvSpPr txBox="1"/>
          <p:nvPr>
            <p:ph idx="1" type="subTitle"/>
          </p:nvPr>
        </p:nvSpPr>
        <p:spPr>
          <a:xfrm>
            <a:off x="1371600" y="3886200"/>
            <a:ext cx="6400800" cy="1752600"/>
          </a:xfrm>
          <a:prstGeom prst="rect">
            <a:avLst/>
          </a:prstGeom>
          <a:noFill/>
          <a:ln>
            <a:noFill/>
          </a:ln>
        </p:spPr>
        <p:txBody>
          <a:bodyPr anchorCtr="0" anchor="t" bIns="240350" lIns="480700" spcFirstLastPara="1" rIns="480700" wrap="square" tIns="240350">
            <a:noAutofit/>
          </a:bodyPr>
          <a:lstStyle>
            <a:lvl1pPr lvl="0" algn="l">
              <a:lnSpc>
                <a:spcPct val="100000"/>
              </a:lnSpc>
              <a:spcBef>
                <a:spcPts val="360"/>
              </a:spcBef>
              <a:spcAft>
                <a:spcPts val="0"/>
              </a:spcAft>
              <a:buClr>
                <a:schemeClr val="dk1"/>
              </a:buClr>
              <a:buSzPts val="1800"/>
              <a:buChar char="•"/>
              <a:defRPr/>
            </a:lvl1pPr>
            <a:lvl2pPr lvl="1" algn="l">
              <a:lnSpc>
                <a:spcPct val="100000"/>
              </a:lnSpc>
              <a:spcBef>
                <a:spcPts val="360"/>
              </a:spcBef>
              <a:spcAft>
                <a:spcPts val="0"/>
              </a:spcAft>
              <a:buClr>
                <a:schemeClr val="dk1"/>
              </a:buClr>
              <a:buSzPts val="1800"/>
              <a:buChar char="–"/>
              <a:defRPr/>
            </a:lvl2pPr>
            <a:lvl3pPr lvl="2" algn="l">
              <a:lnSpc>
                <a:spcPct val="100000"/>
              </a:lnSpc>
              <a:spcBef>
                <a:spcPts val="360"/>
              </a:spcBef>
              <a:spcAft>
                <a:spcPts val="0"/>
              </a:spcAft>
              <a:buClr>
                <a:schemeClr val="dk1"/>
              </a:buClr>
              <a:buSzPts val="1800"/>
              <a:buChar char="•"/>
              <a:defRPr/>
            </a:lvl3pPr>
            <a:lvl4pPr lvl="3" algn="l">
              <a:lnSpc>
                <a:spcPct val="100000"/>
              </a:lnSpc>
              <a:spcBef>
                <a:spcPts val="360"/>
              </a:spcBef>
              <a:spcAft>
                <a:spcPts val="0"/>
              </a:spcAft>
              <a:buClr>
                <a:schemeClr val="dk1"/>
              </a:buClr>
              <a:buSzPts val="1800"/>
              <a:buChar char="–"/>
              <a:defRPr/>
            </a:lvl4pPr>
            <a:lvl5pPr lvl="4" algn="l">
              <a:lnSpc>
                <a:spcPct val="100000"/>
              </a:lnSpc>
              <a:spcBef>
                <a:spcPts val="360"/>
              </a:spcBef>
              <a:spcAft>
                <a:spcPts val="0"/>
              </a:spcAft>
              <a:buClr>
                <a:schemeClr val="dk1"/>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p:txBody>
      </p:sp>
      <p:sp>
        <p:nvSpPr>
          <p:cNvPr id="14" name="Google Shape;14;p2"/>
          <p:cNvSpPr txBox="1"/>
          <p:nvPr>
            <p:ph idx="10" type="dt"/>
          </p:nvPr>
        </p:nvSpPr>
        <p:spPr>
          <a:xfrm>
            <a:off x="2560637" y="29976762"/>
            <a:ext cx="11947525" cy="2286000"/>
          </a:xfrm>
          <a:prstGeom prst="rect">
            <a:avLst/>
          </a:prstGeom>
          <a:noFill/>
          <a:ln>
            <a:noFill/>
          </a:ln>
        </p:spPr>
        <p:txBody>
          <a:bodyPr anchorCtr="0" anchor="t" bIns="240350" lIns="480700" spcFirstLastPara="1" rIns="480700" wrap="square" tIns="2403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
          <p:cNvSpPr txBox="1"/>
          <p:nvPr>
            <p:ph idx="11" type="ftr"/>
          </p:nvPr>
        </p:nvSpPr>
        <p:spPr>
          <a:xfrm>
            <a:off x="17495837" y="29976762"/>
            <a:ext cx="16214725" cy="2286000"/>
          </a:xfrm>
          <a:prstGeom prst="rect">
            <a:avLst/>
          </a:prstGeom>
          <a:noFill/>
          <a:ln>
            <a:noFill/>
          </a:ln>
        </p:spPr>
        <p:txBody>
          <a:bodyPr anchorCtr="0" anchor="t" bIns="240350" lIns="480700" spcFirstLastPara="1" rIns="480700" wrap="square" tIns="24035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
          <p:cNvSpPr txBox="1"/>
          <p:nvPr>
            <p:ph idx="12" type="sldNum"/>
          </p:nvPr>
        </p:nvSpPr>
        <p:spPr>
          <a:xfrm>
            <a:off x="36698237" y="29976762"/>
            <a:ext cx="11947525" cy="2286000"/>
          </a:xfrm>
          <a:prstGeom prst="rect">
            <a:avLst/>
          </a:prstGeom>
          <a:noFill/>
          <a:ln>
            <a:noFill/>
          </a:ln>
        </p:spPr>
        <p:txBody>
          <a:bodyPr anchorCtr="0" anchor="t" bIns="240350" lIns="480700" spcFirstLastPara="1" rIns="480700" wrap="square" tIns="240350">
            <a:noAutofit/>
          </a:bodyPr>
          <a:lstStyle>
            <a:lvl1pPr indent="0" lvl="0" marL="0" algn="r">
              <a:lnSpc>
                <a:spcPct val="100000"/>
              </a:lnSpc>
              <a:spcBef>
                <a:spcPts val="0"/>
              </a:spcBef>
              <a:spcAft>
                <a:spcPts val="0"/>
              </a:spcAft>
              <a:buNone/>
              <a:defRPr sz="7400"/>
            </a:lvl1pPr>
            <a:lvl2pPr indent="0" lvl="1" marL="0" algn="r">
              <a:lnSpc>
                <a:spcPct val="100000"/>
              </a:lnSpc>
              <a:spcBef>
                <a:spcPts val="0"/>
              </a:spcBef>
              <a:spcAft>
                <a:spcPts val="0"/>
              </a:spcAft>
              <a:buNone/>
              <a:defRPr sz="7400"/>
            </a:lvl2pPr>
            <a:lvl3pPr indent="0" lvl="2" marL="0" algn="r">
              <a:lnSpc>
                <a:spcPct val="100000"/>
              </a:lnSpc>
              <a:spcBef>
                <a:spcPts val="0"/>
              </a:spcBef>
              <a:spcAft>
                <a:spcPts val="0"/>
              </a:spcAft>
              <a:buNone/>
              <a:defRPr sz="7400"/>
            </a:lvl3pPr>
            <a:lvl4pPr indent="0" lvl="3" marL="0" algn="r">
              <a:lnSpc>
                <a:spcPct val="100000"/>
              </a:lnSpc>
              <a:spcBef>
                <a:spcPts val="0"/>
              </a:spcBef>
              <a:spcAft>
                <a:spcPts val="0"/>
              </a:spcAft>
              <a:buNone/>
              <a:defRPr sz="7400"/>
            </a:lvl4pPr>
            <a:lvl5pPr indent="0" lvl="4" marL="0" algn="r">
              <a:lnSpc>
                <a:spcPct val="100000"/>
              </a:lnSpc>
              <a:spcBef>
                <a:spcPts val="0"/>
              </a:spcBef>
              <a:spcAft>
                <a:spcPts val="0"/>
              </a:spcAft>
              <a:buNone/>
              <a:defRPr sz="7400"/>
            </a:lvl5pPr>
            <a:lvl6pPr indent="0" lvl="5" marL="0" algn="r">
              <a:lnSpc>
                <a:spcPct val="100000"/>
              </a:lnSpc>
              <a:spcBef>
                <a:spcPts val="0"/>
              </a:spcBef>
              <a:spcAft>
                <a:spcPts val="0"/>
              </a:spcAft>
              <a:buNone/>
              <a:defRPr sz="7400"/>
            </a:lvl6pPr>
            <a:lvl7pPr indent="0" lvl="6" marL="0" algn="r">
              <a:lnSpc>
                <a:spcPct val="100000"/>
              </a:lnSpc>
              <a:spcBef>
                <a:spcPts val="0"/>
              </a:spcBef>
              <a:spcAft>
                <a:spcPts val="0"/>
              </a:spcAft>
              <a:buNone/>
              <a:defRPr sz="7400"/>
            </a:lvl7pPr>
            <a:lvl8pPr indent="0" lvl="7" marL="0" algn="r">
              <a:lnSpc>
                <a:spcPct val="100000"/>
              </a:lnSpc>
              <a:spcBef>
                <a:spcPts val="0"/>
              </a:spcBef>
              <a:spcAft>
                <a:spcPts val="0"/>
              </a:spcAft>
              <a:buNone/>
              <a:defRPr sz="7400"/>
            </a:lvl8pPr>
            <a:lvl9pPr indent="0" lvl="8" marL="0" algn="r">
              <a:lnSpc>
                <a:spcPct val="100000"/>
              </a:lnSpc>
              <a:spcBef>
                <a:spcPts val="0"/>
              </a:spcBef>
              <a:spcAft>
                <a:spcPts val="0"/>
              </a:spcAft>
              <a:buNone/>
              <a:defRPr sz="74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60637" y="1317625"/>
            <a:ext cx="46085125" cy="5486400"/>
          </a:xfrm>
          <a:prstGeom prst="rect">
            <a:avLst/>
          </a:prstGeom>
          <a:noFill/>
          <a:ln>
            <a:noFill/>
          </a:ln>
        </p:spPr>
        <p:txBody>
          <a:bodyPr anchorCtr="0" anchor="ctr" bIns="240350" lIns="480700" spcFirstLastPara="1" rIns="480700" wrap="square" tIns="240350">
            <a:noAutofit/>
          </a:bodyPr>
          <a:lstStyle>
            <a:lvl1pPr lvl="0" marR="0" rtl="0" algn="ctr">
              <a:lnSpc>
                <a:spcPct val="100000"/>
              </a:lnSpc>
              <a:spcBef>
                <a:spcPts val="0"/>
              </a:spcBef>
              <a:spcAft>
                <a:spcPts val="0"/>
              </a:spcAft>
              <a:buSzPts val="1400"/>
              <a:buNone/>
              <a:defRPr b="0" i="0" sz="231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SzPts val="1400"/>
              <a:buNone/>
              <a:defRPr b="0" i="0" sz="231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SzPts val="1400"/>
              <a:buNone/>
              <a:defRPr b="0" i="0" sz="231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SzPts val="1400"/>
              <a:buNone/>
              <a:defRPr b="0" i="0" sz="231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SzPts val="1400"/>
              <a:buNone/>
              <a:defRPr b="0" i="0" sz="231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SzPts val="1400"/>
              <a:buNone/>
              <a:defRPr b="0" i="0" sz="231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SzPts val="1400"/>
              <a:buNone/>
              <a:defRPr b="0" i="0" sz="231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SzPts val="1400"/>
              <a:buNone/>
              <a:defRPr b="0" i="0" sz="231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SzPts val="1400"/>
              <a:buNone/>
              <a:defRPr b="0" i="0" sz="23100" u="none" cap="none" strike="noStrike">
                <a:solidFill>
                  <a:schemeClr val="dk2"/>
                </a:solidFill>
                <a:latin typeface="Arial"/>
                <a:ea typeface="Arial"/>
                <a:cs typeface="Arial"/>
                <a:sym typeface="Arial"/>
              </a:defRPr>
            </a:lvl9pPr>
          </a:lstStyle>
          <a:p/>
        </p:txBody>
      </p:sp>
      <p:sp>
        <p:nvSpPr>
          <p:cNvPr id="7" name="Google Shape;7;p1"/>
          <p:cNvSpPr txBox="1"/>
          <p:nvPr>
            <p:ph idx="1" type="body"/>
          </p:nvPr>
        </p:nvSpPr>
        <p:spPr>
          <a:xfrm>
            <a:off x="2560637" y="7680325"/>
            <a:ext cx="46085125" cy="21724937"/>
          </a:xfrm>
          <a:prstGeom prst="rect">
            <a:avLst/>
          </a:prstGeom>
          <a:noFill/>
          <a:ln>
            <a:noFill/>
          </a:ln>
        </p:spPr>
        <p:txBody>
          <a:bodyPr anchorCtr="0" anchor="t" bIns="240350" lIns="480700" spcFirstLastPara="1" rIns="480700" wrap="square" tIns="240350">
            <a:noAutofit/>
          </a:bodyPr>
          <a:lstStyle>
            <a:lvl1pPr indent="-1295400" lvl="0" marL="457200" marR="0" rtl="0" algn="l">
              <a:lnSpc>
                <a:spcPct val="100000"/>
              </a:lnSpc>
              <a:spcBef>
                <a:spcPts val="3360"/>
              </a:spcBef>
              <a:spcAft>
                <a:spcPts val="0"/>
              </a:spcAft>
              <a:buClr>
                <a:schemeClr val="dk1"/>
              </a:buClr>
              <a:buSzPts val="16800"/>
              <a:buFont typeface="Arial"/>
              <a:buChar char="•"/>
              <a:defRPr b="0" i="0" sz="16800" u="none" cap="none" strike="noStrike">
                <a:solidFill>
                  <a:schemeClr val="dk1"/>
                </a:solidFill>
                <a:latin typeface="Arial"/>
                <a:ea typeface="Arial"/>
                <a:cs typeface="Arial"/>
                <a:sym typeface="Arial"/>
              </a:defRPr>
            </a:lvl1pPr>
            <a:lvl2pPr indent="-1162050" lvl="1" marL="914400" marR="0" rtl="0" algn="l">
              <a:lnSpc>
                <a:spcPct val="100000"/>
              </a:lnSpc>
              <a:spcBef>
                <a:spcPts val="2940"/>
              </a:spcBef>
              <a:spcAft>
                <a:spcPts val="0"/>
              </a:spcAft>
              <a:buClr>
                <a:schemeClr val="dk1"/>
              </a:buClr>
              <a:buSzPts val="14700"/>
              <a:buFont typeface="Arial"/>
              <a:buChar char="–"/>
              <a:defRPr b="0" i="0" sz="14700" u="none" cap="none" strike="noStrike">
                <a:solidFill>
                  <a:schemeClr val="dk1"/>
                </a:solidFill>
                <a:latin typeface="Arial"/>
                <a:ea typeface="Arial"/>
                <a:cs typeface="Arial"/>
                <a:sym typeface="Arial"/>
              </a:defRPr>
            </a:lvl2pPr>
            <a:lvl3pPr indent="-1028700" lvl="2" marL="1371600" marR="0" rtl="0" algn="l">
              <a:lnSpc>
                <a:spcPct val="100000"/>
              </a:lnSpc>
              <a:spcBef>
                <a:spcPts val="2520"/>
              </a:spcBef>
              <a:spcAft>
                <a:spcPts val="0"/>
              </a:spcAft>
              <a:buClr>
                <a:schemeClr val="dk1"/>
              </a:buClr>
              <a:buSzPts val="12600"/>
              <a:buFont typeface="Arial"/>
              <a:buChar char="•"/>
              <a:defRPr b="0" i="0" sz="12600" u="none" cap="none" strike="noStrike">
                <a:solidFill>
                  <a:schemeClr val="dk1"/>
                </a:solidFill>
                <a:latin typeface="Arial"/>
                <a:ea typeface="Arial"/>
                <a:cs typeface="Arial"/>
                <a:sym typeface="Arial"/>
              </a:defRPr>
            </a:lvl3pPr>
            <a:lvl4pPr indent="-895350" lvl="3" marL="1828800" marR="0" rtl="0" algn="l">
              <a:lnSpc>
                <a:spcPct val="100000"/>
              </a:lnSpc>
              <a:spcBef>
                <a:spcPts val="2100"/>
              </a:spcBef>
              <a:spcAft>
                <a:spcPts val="0"/>
              </a:spcAft>
              <a:buClr>
                <a:schemeClr val="dk1"/>
              </a:buClr>
              <a:buSzPts val="10500"/>
              <a:buFont typeface="Arial"/>
              <a:buChar char="–"/>
              <a:defRPr b="0" i="0" sz="10500" u="none" cap="none" strike="noStrike">
                <a:solidFill>
                  <a:schemeClr val="dk1"/>
                </a:solidFill>
                <a:latin typeface="Arial"/>
                <a:ea typeface="Arial"/>
                <a:cs typeface="Arial"/>
                <a:sym typeface="Arial"/>
              </a:defRPr>
            </a:lvl4pPr>
            <a:lvl5pPr indent="-895350" lvl="4" marL="2286000" marR="0" rtl="0" algn="l">
              <a:lnSpc>
                <a:spcPct val="100000"/>
              </a:lnSpc>
              <a:spcBef>
                <a:spcPts val="2100"/>
              </a:spcBef>
              <a:spcAft>
                <a:spcPts val="0"/>
              </a:spcAft>
              <a:buClr>
                <a:schemeClr val="dk1"/>
              </a:buClr>
              <a:buSzPts val="10500"/>
              <a:buFont typeface="Arial"/>
              <a:buChar char="»"/>
              <a:defRPr b="0" i="0" sz="10500" u="none" cap="none" strike="noStrike">
                <a:solidFill>
                  <a:schemeClr val="dk1"/>
                </a:solidFill>
                <a:latin typeface="Arial"/>
                <a:ea typeface="Arial"/>
                <a:cs typeface="Arial"/>
                <a:sym typeface="Arial"/>
              </a:defRPr>
            </a:lvl5pPr>
            <a:lvl6pPr indent="-895350" lvl="5" marL="2743200" marR="0" rtl="0" algn="l">
              <a:lnSpc>
                <a:spcPct val="100000"/>
              </a:lnSpc>
              <a:spcBef>
                <a:spcPts val="2100"/>
              </a:spcBef>
              <a:spcAft>
                <a:spcPts val="0"/>
              </a:spcAft>
              <a:buClr>
                <a:schemeClr val="dk1"/>
              </a:buClr>
              <a:buSzPts val="10500"/>
              <a:buFont typeface="Arial"/>
              <a:buChar char="»"/>
              <a:defRPr b="0" i="0" sz="10500" u="none" cap="none" strike="noStrike">
                <a:solidFill>
                  <a:schemeClr val="dk1"/>
                </a:solidFill>
                <a:latin typeface="Arial"/>
                <a:ea typeface="Arial"/>
                <a:cs typeface="Arial"/>
                <a:sym typeface="Arial"/>
              </a:defRPr>
            </a:lvl6pPr>
            <a:lvl7pPr indent="-895350" lvl="6" marL="3200400" marR="0" rtl="0" algn="l">
              <a:lnSpc>
                <a:spcPct val="100000"/>
              </a:lnSpc>
              <a:spcBef>
                <a:spcPts val="2100"/>
              </a:spcBef>
              <a:spcAft>
                <a:spcPts val="0"/>
              </a:spcAft>
              <a:buClr>
                <a:schemeClr val="dk1"/>
              </a:buClr>
              <a:buSzPts val="10500"/>
              <a:buFont typeface="Arial"/>
              <a:buChar char="»"/>
              <a:defRPr b="0" i="0" sz="10500" u="none" cap="none" strike="noStrike">
                <a:solidFill>
                  <a:schemeClr val="dk1"/>
                </a:solidFill>
                <a:latin typeface="Arial"/>
                <a:ea typeface="Arial"/>
                <a:cs typeface="Arial"/>
                <a:sym typeface="Arial"/>
              </a:defRPr>
            </a:lvl7pPr>
            <a:lvl8pPr indent="-895350" lvl="7" marL="3657600" marR="0" rtl="0" algn="l">
              <a:lnSpc>
                <a:spcPct val="100000"/>
              </a:lnSpc>
              <a:spcBef>
                <a:spcPts val="2100"/>
              </a:spcBef>
              <a:spcAft>
                <a:spcPts val="0"/>
              </a:spcAft>
              <a:buClr>
                <a:schemeClr val="dk1"/>
              </a:buClr>
              <a:buSzPts val="10500"/>
              <a:buFont typeface="Arial"/>
              <a:buChar char="»"/>
              <a:defRPr b="0" i="0" sz="10500" u="none" cap="none" strike="noStrike">
                <a:solidFill>
                  <a:schemeClr val="dk1"/>
                </a:solidFill>
                <a:latin typeface="Arial"/>
                <a:ea typeface="Arial"/>
                <a:cs typeface="Arial"/>
                <a:sym typeface="Arial"/>
              </a:defRPr>
            </a:lvl8pPr>
            <a:lvl9pPr indent="-895350" lvl="8" marL="4114800" marR="0" rtl="0" algn="l">
              <a:lnSpc>
                <a:spcPct val="100000"/>
              </a:lnSpc>
              <a:spcBef>
                <a:spcPts val="2100"/>
              </a:spcBef>
              <a:spcAft>
                <a:spcPts val="0"/>
              </a:spcAft>
              <a:buClr>
                <a:schemeClr val="dk1"/>
              </a:buClr>
              <a:buSzPts val="10500"/>
              <a:buFont typeface="Arial"/>
              <a:buChar char="»"/>
              <a:defRPr b="0" i="0" sz="10500" u="none" cap="none" strike="noStrike">
                <a:solidFill>
                  <a:schemeClr val="dk1"/>
                </a:solidFill>
                <a:latin typeface="Arial"/>
                <a:ea typeface="Arial"/>
                <a:cs typeface="Arial"/>
                <a:sym typeface="Arial"/>
              </a:defRPr>
            </a:lvl9pPr>
          </a:lstStyle>
          <a:p/>
        </p:txBody>
      </p:sp>
      <p:sp>
        <p:nvSpPr>
          <p:cNvPr id="8" name="Google Shape;8;p1"/>
          <p:cNvSpPr txBox="1"/>
          <p:nvPr>
            <p:ph idx="10" type="dt"/>
          </p:nvPr>
        </p:nvSpPr>
        <p:spPr>
          <a:xfrm>
            <a:off x="2560637" y="29976762"/>
            <a:ext cx="11947525" cy="2286000"/>
          </a:xfrm>
          <a:prstGeom prst="rect">
            <a:avLst/>
          </a:prstGeom>
          <a:noFill/>
          <a:ln>
            <a:noFill/>
          </a:ln>
        </p:spPr>
        <p:txBody>
          <a:bodyPr anchorCtr="0" anchor="t" bIns="240350" lIns="480700" spcFirstLastPara="1" rIns="480700" wrap="square" tIns="240350">
            <a:noAutofit/>
          </a:bodyPr>
          <a:lstStyle>
            <a:lvl1pPr lvl="0" marR="0" rtl="0" algn="l">
              <a:lnSpc>
                <a:spcPct val="100000"/>
              </a:lnSpc>
              <a:spcBef>
                <a:spcPts val="0"/>
              </a:spcBef>
              <a:spcAft>
                <a:spcPts val="0"/>
              </a:spcAft>
              <a:buSzPts val="1400"/>
              <a:buNone/>
              <a:defRPr b="0" i="0" sz="7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 name="Google Shape;9;p1"/>
          <p:cNvSpPr txBox="1"/>
          <p:nvPr>
            <p:ph idx="11" type="ftr"/>
          </p:nvPr>
        </p:nvSpPr>
        <p:spPr>
          <a:xfrm>
            <a:off x="17495837" y="29976762"/>
            <a:ext cx="16214725" cy="2286000"/>
          </a:xfrm>
          <a:prstGeom prst="rect">
            <a:avLst/>
          </a:prstGeom>
          <a:noFill/>
          <a:ln>
            <a:noFill/>
          </a:ln>
        </p:spPr>
        <p:txBody>
          <a:bodyPr anchorCtr="0" anchor="t" bIns="240350" lIns="480700" spcFirstLastPara="1" rIns="480700" wrap="square" tIns="240350">
            <a:noAutofit/>
          </a:bodyPr>
          <a:lstStyle>
            <a:lvl1pPr lvl="0" marR="0" rtl="0" algn="ctr">
              <a:lnSpc>
                <a:spcPct val="100000"/>
              </a:lnSpc>
              <a:spcBef>
                <a:spcPts val="0"/>
              </a:spcBef>
              <a:spcAft>
                <a:spcPts val="0"/>
              </a:spcAft>
              <a:buSzPts val="1400"/>
              <a:buNone/>
              <a:defRPr b="0" i="0" sz="7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 name="Google Shape;10;p1"/>
          <p:cNvSpPr txBox="1"/>
          <p:nvPr>
            <p:ph idx="12" type="sldNum"/>
          </p:nvPr>
        </p:nvSpPr>
        <p:spPr>
          <a:xfrm>
            <a:off x="36698237" y="29976762"/>
            <a:ext cx="11947525" cy="2286000"/>
          </a:xfrm>
          <a:prstGeom prst="rect">
            <a:avLst/>
          </a:prstGeom>
          <a:noFill/>
          <a:ln>
            <a:noFill/>
          </a:ln>
        </p:spPr>
        <p:txBody>
          <a:bodyPr anchorCtr="0" anchor="t" bIns="240350" lIns="480700" spcFirstLastPara="1" rIns="480700" wrap="square" tIns="240350">
            <a:noAutofit/>
          </a:bodyPr>
          <a:lstStyle>
            <a:lvl1pPr indent="0" lvl="0" marL="0" marR="0" rtl="0" algn="r">
              <a:lnSpc>
                <a:spcPct val="100000"/>
              </a:lnSpc>
              <a:spcBef>
                <a:spcPts val="0"/>
              </a:spcBef>
              <a:spcAft>
                <a:spcPts val="0"/>
              </a:spcAft>
              <a:buClr>
                <a:schemeClr val="dk1"/>
              </a:buClr>
              <a:buSzPts val="7400"/>
              <a:buFont typeface="Arial"/>
              <a:buNone/>
              <a:defRPr b="0" i="0" sz="7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7400"/>
              <a:buFont typeface="Arial"/>
              <a:buNone/>
              <a:defRPr b="0" i="0" sz="7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7400"/>
              <a:buFont typeface="Arial"/>
              <a:buNone/>
              <a:defRPr b="0" i="0" sz="7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7400"/>
              <a:buFont typeface="Arial"/>
              <a:buNone/>
              <a:defRPr b="0" i="0" sz="7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7400"/>
              <a:buFont typeface="Arial"/>
              <a:buNone/>
              <a:defRPr b="0" i="0" sz="7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7400"/>
              <a:buFont typeface="Arial"/>
              <a:buNone/>
              <a:defRPr b="0" i="0" sz="7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7400"/>
              <a:buFont typeface="Arial"/>
              <a:buNone/>
              <a:defRPr b="0" i="0" sz="7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7400"/>
              <a:buFont typeface="Arial"/>
              <a:buNone/>
              <a:defRPr b="0" i="0" sz="7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7400"/>
              <a:buFont typeface="Arial"/>
              <a:buNone/>
              <a:defRPr b="0" i="0" sz="7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8.png"/><Relationship Id="rId22" Type="http://schemas.openxmlformats.org/officeDocument/2006/relationships/image" Target="../media/image13.jpg"/><Relationship Id="rId21" Type="http://schemas.openxmlformats.org/officeDocument/2006/relationships/image" Target="../media/image11.png"/><Relationship Id="rId24" Type="http://schemas.openxmlformats.org/officeDocument/2006/relationships/image" Target="../media/image17.jpg"/><Relationship Id="rId23"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jpg"/><Relationship Id="rId4" Type="http://schemas.openxmlformats.org/officeDocument/2006/relationships/image" Target="../media/image16.jpg"/><Relationship Id="rId9" Type="http://schemas.openxmlformats.org/officeDocument/2006/relationships/image" Target="../media/image4.png"/><Relationship Id="rId26" Type="http://schemas.openxmlformats.org/officeDocument/2006/relationships/image" Target="../media/image19.jpg"/><Relationship Id="rId25" Type="http://schemas.openxmlformats.org/officeDocument/2006/relationships/image" Target="../media/image27.png"/><Relationship Id="rId28" Type="http://schemas.openxmlformats.org/officeDocument/2006/relationships/image" Target="../media/image23.jpg"/><Relationship Id="rId27"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18.png"/><Relationship Id="rId29" Type="http://schemas.openxmlformats.org/officeDocument/2006/relationships/image" Target="../media/image29.png"/><Relationship Id="rId7" Type="http://schemas.openxmlformats.org/officeDocument/2006/relationships/image" Target="../media/image14.png"/><Relationship Id="rId8" Type="http://schemas.openxmlformats.org/officeDocument/2006/relationships/image" Target="../media/image5.png"/><Relationship Id="rId31" Type="http://schemas.openxmlformats.org/officeDocument/2006/relationships/image" Target="../media/image15.png"/><Relationship Id="rId30" Type="http://schemas.openxmlformats.org/officeDocument/2006/relationships/image" Target="../media/image32.jpg"/><Relationship Id="rId11" Type="http://schemas.openxmlformats.org/officeDocument/2006/relationships/image" Target="../media/image12.png"/><Relationship Id="rId10" Type="http://schemas.openxmlformats.org/officeDocument/2006/relationships/image" Target="../media/image7.jpg"/><Relationship Id="rId32" Type="http://schemas.openxmlformats.org/officeDocument/2006/relationships/image" Target="../media/image28.png"/><Relationship Id="rId13" Type="http://schemas.openxmlformats.org/officeDocument/2006/relationships/image" Target="../media/image25.jpg"/><Relationship Id="rId12" Type="http://schemas.openxmlformats.org/officeDocument/2006/relationships/image" Target="../media/image9.jpg"/><Relationship Id="rId15" Type="http://schemas.openxmlformats.org/officeDocument/2006/relationships/image" Target="../media/image6.jpg"/><Relationship Id="rId14" Type="http://schemas.openxmlformats.org/officeDocument/2006/relationships/image" Target="../media/image21.png"/><Relationship Id="rId17" Type="http://schemas.openxmlformats.org/officeDocument/2006/relationships/image" Target="../media/image26.jpg"/><Relationship Id="rId16" Type="http://schemas.openxmlformats.org/officeDocument/2006/relationships/image" Target="../media/image2.png"/><Relationship Id="rId19" Type="http://schemas.openxmlformats.org/officeDocument/2006/relationships/image" Target="../media/image1.jpg"/><Relationship Id="rId18" Type="http://schemas.openxmlformats.org/officeDocument/2006/relationships/image" Target="../media/image3.png"/></Relationships>
</file>

<file path=ppt/slides/_rels/slide2.xml.rels><?xml version="1.0" encoding="UTF-8" standalone="yes"?><Relationships xmlns="http://schemas.openxmlformats.org/package/2006/relationships"><Relationship Id="rId20" Type="http://schemas.openxmlformats.org/officeDocument/2006/relationships/image" Target="../media/image30.png"/><Relationship Id="rId22" Type="http://schemas.openxmlformats.org/officeDocument/2006/relationships/image" Target="../media/image22.png"/><Relationship Id="rId21" Type="http://schemas.openxmlformats.org/officeDocument/2006/relationships/image" Target="../media/image1.jpg"/><Relationship Id="rId24" Type="http://schemas.openxmlformats.org/officeDocument/2006/relationships/image" Target="../media/image11.png"/><Relationship Id="rId23"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4.jpg"/><Relationship Id="rId4" Type="http://schemas.openxmlformats.org/officeDocument/2006/relationships/image" Target="../media/image16.jpg"/><Relationship Id="rId9" Type="http://schemas.openxmlformats.org/officeDocument/2006/relationships/image" Target="../media/image4.png"/><Relationship Id="rId26" Type="http://schemas.openxmlformats.org/officeDocument/2006/relationships/image" Target="../media/image20.png"/><Relationship Id="rId25" Type="http://schemas.openxmlformats.org/officeDocument/2006/relationships/image" Target="../media/image29.png"/><Relationship Id="rId28" Type="http://schemas.openxmlformats.org/officeDocument/2006/relationships/image" Target="../media/image37.png"/><Relationship Id="rId27" Type="http://schemas.openxmlformats.org/officeDocument/2006/relationships/image" Target="../media/image36.png"/><Relationship Id="rId5" Type="http://schemas.openxmlformats.org/officeDocument/2006/relationships/image" Target="../media/image10.png"/><Relationship Id="rId6" Type="http://schemas.openxmlformats.org/officeDocument/2006/relationships/image" Target="../media/image18.png"/><Relationship Id="rId29" Type="http://schemas.openxmlformats.org/officeDocument/2006/relationships/image" Target="../media/image39.png"/><Relationship Id="rId7" Type="http://schemas.openxmlformats.org/officeDocument/2006/relationships/image" Target="../media/image14.png"/><Relationship Id="rId8" Type="http://schemas.openxmlformats.org/officeDocument/2006/relationships/image" Target="../media/image5.png"/><Relationship Id="rId30" Type="http://schemas.openxmlformats.org/officeDocument/2006/relationships/image" Target="../media/image31.png"/><Relationship Id="rId11" Type="http://schemas.openxmlformats.org/officeDocument/2006/relationships/image" Target="../media/image12.png"/><Relationship Id="rId10" Type="http://schemas.openxmlformats.org/officeDocument/2006/relationships/image" Target="../media/image7.jpg"/><Relationship Id="rId13" Type="http://schemas.openxmlformats.org/officeDocument/2006/relationships/image" Target="../media/image6.jpg"/><Relationship Id="rId12" Type="http://schemas.openxmlformats.org/officeDocument/2006/relationships/image" Target="../media/image8.png"/><Relationship Id="rId15" Type="http://schemas.openxmlformats.org/officeDocument/2006/relationships/image" Target="../media/image9.jpg"/><Relationship Id="rId14" Type="http://schemas.openxmlformats.org/officeDocument/2006/relationships/image" Target="../media/image25.jpg"/><Relationship Id="rId17" Type="http://schemas.openxmlformats.org/officeDocument/2006/relationships/image" Target="../media/image26.jpg"/><Relationship Id="rId16" Type="http://schemas.openxmlformats.org/officeDocument/2006/relationships/image" Target="../media/image21.png"/><Relationship Id="rId19" Type="http://schemas.openxmlformats.org/officeDocument/2006/relationships/image" Target="../media/image3.png"/><Relationship Id="rId18"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4.jpg"/><Relationship Id="rId4" Type="http://schemas.openxmlformats.org/officeDocument/2006/relationships/image" Target="../media/image16.jpg"/><Relationship Id="rId9" Type="http://schemas.openxmlformats.org/officeDocument/2006/relationships/image" Target="../media/image18.png"/><Relationship Id="rId5" Type="http://schemas.openxmlformats.org/officeDocument/2006/relationships/image" Target="../media/image14.png"/><Relationship Id="rId6" Type="http://schemas.openxmlformats.org/officeDocument/2006/relationships/image" Target="../media/image5.png"/><Relationship Id="rId7" Type="http://schemas.openxmlformats.org/officeDocument/2006/relationships/image" Target="../media/image34.png"/><Relationship Id="rId8" Type="http://schemas.openxmlformats.org/officeDocument/2006/relationships/image" Target="../media/image44.png"/><Relationship Id="rId11" Type="http://schemas.openxmlformats.org/officeDocument/2006/relationships/image" Target="../media/image41.png"/><Relationship Id="rId10" Type="http://schemas.openxmlformats.org/officeDocument/2006/relationships/image" Target="../media/image42.png"/><Relationship Id="rId13" Type="http://schemas.openxmlformats.org/officeDocument/2006/relationships/image" Target="../media/image30.png"/><Relationship Id="rId12" Type="http://schemas.openxmlformats.org/officeDocument/2006/relationships/image" Target="../media/image38.png"/><Relationship Id="rId15" Type="http://schemas.openxmlformats.org/officeDocument/2006/relationships/image" Target="../media/image37.png"/><Relationship Id="rId14" Type="http://schemas.openxmlformats.org/officeDocument/2006/relationships/image" Target="../media/image36.png"/><Relationship Id="rId17" Type="http://schemas.openxmlformats.org/officeDocument/2006/relationships/image" Target="../media/image40.png"/><Relationship Id="rId16" Type="http://schemas.openxmlformats.org/officeDocument/2006/relationships/image" Target="../media/image39.png"/><Relationship Id="rId19" Type="http://schemas.openxmlformats.org/officeDocument/2006/relationships/image" Target="../media/image43.png"/><Relationship Id="rId18"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343D"/>
        </a:solidFill>
      </p:bgPr>
    </p:bg>
    <p:spTree>
      <p:nvGrpSpPr>
        <p:cNvPr id="20" name="Shape 20"/>
        <p:cNvGrpSpPr/>
        <p:nvPr/>
      </p:nvGrpSpPr>
      <p:grpSpPr>
        <a:xfrm>
          <a:off x="0" y="0"/>
          <a:ext cx="0" cy="0"/>
          <a:chOff x="0" y="0"/>
          <a:chExt cx="0" cy="0"/>
        </a:xfrm>
      </p:grpSpPr>
      <p:sp>
        <p:nvSpPr>
          <p:cNvPr id="21" name="Google Shape;21;p3"/>
          <p:cNvSpPr/>
          <p:nvPr/>
        </p:nvSpPr>
        <p:spPr>
          <a:xfrm>
            <a:off x="609600" y="400575"/>
            <a:ext cx="49911000" cy="3496200"/>
          </a:xfrm>
          <a:prstGeom prst="rect">
            <a:avLst/>
          </a:prstGeom>
          <a:noFill/>
          <a:ln cap="flat" cmpd="sng" w="762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22" name="Google Shape;22;p3"/>
          <p:cNvSpPr txBox="1"/>
          <p:nvPr>
            <p:ph type="ctrTitle"/>
          </p:nvPr>
        </p:nvSpPr>
        <p:spPr>
          <a:xfrm>
            <a:off x="7777100" y="56925"/>
            <a:ext cx="34665300" cy="3894300"/>
          </a:xfrm>
          <a:prstGeom prst="rect">
            <a:avLst/>
          </a:prstGeom>
          <a:noFill/>
          <a:ln>
            <a:noFill/>
          </a:ln>
        </p:spPr>
        <p:txBody>
          <a:bodyPr anchorCtr="0" anchor="ctr" bIns="240350" lIns="480700" spcFirstLastPara="1" rIns="480700" wrap="square" tIns="240350">
            <a:noAutofit/>
          </a:bodyPr>
          <a:lstStyle/>
          <a:p>
            <a:pPr indent="0" lvl="0" marL="0" marR="0" rtl="0" algn="ctr">
              <a:lnSpc>
                <a:spcPct val="100000"/>
              </a:lnSpc>
              <a:spcBef>
                <a:spcPts val="1200"/>
              </a:spcBef>
              <a:spcAft>
                <a:spcPts val="0"/>
              </a:spcAft>
              <a:buClr>
                <a:schemeClr val="dk1"/>
              </a:buClr>
              <a:buSzPts val="1100"/>
              <a:buFont typeface="Arial"/>
              <a:buNone/>
            </a:pPr>
            <a:r>
              <a:rPr b="1" lang="en-US" sz="7200">
                <a:solidFill>
                  <a:schemeClr val="lt1"/>
                </a:solidFill>
                <a:latin typeface="Calibri"/>
                <a:ea typeface="Calibri"/>
                <a:cs typeface="Calibri"/>
                <a:sym typeface="Calibri"/>
              </a:rPr>
              <a:t>Investigations of Heavy Metal Pollution in Street Sediments from an Urban Community: A Case Study from Terre Haute, Indiana</a:t>
            </a:r>
            <a:endParaRPr b="1" sz="7200">
              <a:solidFill>
                <a:schemeClr val="lt1"/>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b="1" lang="en-US" sz="4200">
                <a:solidFill>
                  <a:schemeClr val="lt1"/>
                </a:solidFill>
                <a:latin typeface="Calibri"/>
                <a:ea typeface="Calibri"/>
                <a:cs typeface="Calibri"/>
                <a:sym typeface="Calibri"/>
              </a:rPr>
              <a:t>Coté, L. (laurenncote@gmail.com), Brown, K., Faily, J., McCormick, A., Schrump, M., Troutman, M, and VanHaaren, E.,</a:t>
            </a:r>
            <a:endParaRPr b="1" sz="4200">
              <a:solidFill>
                <a:schemeClr val="lt1"/>
              </a:solidFill>
              <a:latin typeface="Calibri"/>
              <a:ea typeface="Calibri"/>
              <a:cs typeface="Calibri"/>
              <a:sym typeface="Calibri"/>
            </a:endParaRPr>
          </a:p>
        </p:txBody>
      </p:sp>
      <p:pic>
        <p:nvPicPr>
          <p:cNvPr id="23" name="Google Shape;23;p3"/>
          <p:cNvPicPr preferRelativeResize="0"/>
          <p:nvPr/>
        </p:nvPicPr>
        <p:blipFill rotWithShape="1">
          <a:blip r:embed="rId3">
            <a:alphaModFix/>
          </a:blip>
          <a:srcRect b="0" l="0" r="0" t="0"/>
          <a:stretch/>
        </p:blipFill>
        <p:spPr>
          <a:xfrm>
            <a:off x="1219200" y="1154925"/>
            <a:ext cx="4419634" cy="1941500"/>
          </a:xfrm>
          <a:prstGeom prst="rect">
            <a:avLst/>
          </a:prstGeom>
          <a:noFill/>
          <a:ln>
            <a:noFill/>
          </a:ln>
        </p:spPr>
      </p:pic>
      <p:sp>
        <p:nvSpPr>
          <p:cNvPr id="24" name="Google Shape;24;p3"/>
          <p:cNvSpPr txBox="1"/>
          <p:nvPr/>
        </p:nvSpPr>
        <p:spPr>
          <a:xfrm>
            <a:off x="596100" y="4163175"/>
            <a:ext cx="8412600" cy="5925900"/>
          </a:xfrm>
          <a:prstGeom prst="rect">
            <a:avLst/>
          </a:prstGeom>
          <a:solidFill>
            <a:schemeClr val="accent6"/>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4800">
                <a:solidFill>
                  <a:schemeClr val="lt1"/>
                </a:solidFill>
              </a:rPr>
              <a:t>Abstract</a:t>
            </a:r>
            <a:endParaRPr sz="4800">
              <a:solidFill>
                <a:schemeClr val="lt1"/>
              </a:solidFill>
            </a:endParaRPr>
          </a:p>
        </p:txBody>
      </p:sp>
      <p:pic>
        <p:nvPicPr>
          <p:cNvPr descr="lNeECpLu_400x400" id="25" name="Google Shape;25;p3"/>
          <p:cNvPicPr preferRelativeResize="0"/>
          <p:nvPr/>
        </p:nvPicPr>
        <p:blipFill rotWithShape="1">
          <a:blip r:embed="rId4">
            <a:alphaModFix/>
          </a:blip>
          <a:srcRect b="0" l="0" r="13359" t="0"/>
          <a:stretch/>
        </p:blipFill>
        <p:spPr>
          <a:xfrm>
            <a:off x="48392738" y="843075"/>
            <a:ext cx="1431269" cy="1951298"/>
          </a:xfrm>
          <a:prstGeom prst="rect">
            <a:avLst/>
          </a:prstGeom>
          <a:noFill/>
          <a:ln>
            <a:noFill/>
          </a:ln>
        </p:spPr>
      </p:pic>
      <p:sp>
        <p:nvSpPr>
          <p:cNvPr id="26" name="Google Shape;26;p3"/>
          <p:cNvSpPr txBox="1"/>
          <p:nvPr/>
        </p:nvSpPr>
        <p:spPr>
          <a:xfrm>
            <a:off x="32907975" y="26614775"/>
            <a:ext cx="12875100" cy="5767500"/>
          </a:xfrm>
          <a:prstGeom prst="rect">
            <a:avLst/>
          </a:prstGeom>
          <a:solidFill>
            <a:schemeClr val="accent6"/>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5000">
                <a:solidFill>
                  <a:schemeClr val="lt1"/>
                </a:solidFill>
              </a:rPr>
              <a:t>Acknowledgements &amp; References</a:t>
            </a:r>
            <a:endParaRPr sz="5000">
              <a:solidFill>
                <a:schemeClr val="lt1"/>
              </a:solidFill>
            </a:endParaRPr>
          </a:p>
        </p:txBody>
      </p:sp>
      <p:sp>
        <p:nvSpPr>
          <p:cNvPr id="27" name="Google Shape;27;p3"/>
          <p:cNvSpPr txBox="1"/>
          <p:nvPr/>
        </p:nvSpPr>
        <p:spPr>
          <a:xfrm>
            <a:off x="47826850" y="2794362"/>
            <a:ext cx="25629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200">
                <a:solidFill>
                  <a:schemeClr val="lt1"/>
                </a:solidFill>
                <a:latin typeface="Times New Roman"/>
                <a:ea typeface="Times New Roman"/>
                <a:cs typeface="Times New Roman"/>
                <a:sym typeface="Times New Roman"/>
              </a:rPr>
              <a:t>DEPAUW</a:t>
            </a:r>
            <a:endParaRPr sz="2200">
              <a:solidFill>
                <a:schemeClr val="lt1"/>
              </a:solidFill>
              <a:latin typeface="Times New Roman"/>
              <a:ea typeface="Times New Roman"/>
              <a:cs typeface="Times New Roman"/>
              <a:sym typeface="Times New Roman"/>
            </a:endParaRPr>
          </a:p>
          <a:p>
            <a:pPr indent="0" lvl="0" marL="0" rtl="0" algn="ctr">
              <a:spcBef>
                <a:spcPts val="0"/>
              </a:spcBef>
              <a:spcAft>
                <a:spcPts val="0"/>
              </a:spcAft>
              <a:buNone/>
            </a:pPr>
            <a:r>
              <a:rPr lang="en-US" sz="2200">
                <a:solidFill>
                  <a:schemeClr val="lt1"/>
                </a:solidFill>
                <a:latin typeface="Times New Roman"/>
                <a:ea typeface="Times New Roman"/>
                <a:cs typeface="Times New Roman"/>
                <a:sym typeface="Times New Roman"/>
              </a:rPr>
              <a:t>UNIVERSITY</a:t>
            </a:r>
            <a:endParaRPr sz="2200">
              <a:solidFill>
                <a:schemeClr val="lt1"/>
              </a:solidFill>
              <a:latin typeface="Times New Roman"/>
              <a:ea typeface="Times New Roman"/>
              <a:cs typeface="Times New Roman"/>
              <a:sym typeface="Times New Roman"/>
            </a:endParaRPr>
          </a:p>
        </p:txBody>
      </p:sp>
      <p:sp>
        <p:nvSpPr>
          <p:cNvPr id="28" name="Google Shape;28;p3"/>
          <p:cNvSpPr/>
          <p:nvPr/>
        </p:nvSpPr>
        <p:spPr>
          <a:xfrm>
            <a:off x="598350" y="4099700"/>
            <a:ext cx="8412600" cy="1097400"/>
          </a:xfrm>
          <a:prstGeom prst="rect">
            <a:avLst/>
          </a:prstGeom>
          <a:solidFill>
            <a:srgbClr val="A2C4C9"/>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546100" lvl="0" marL="457200" rtl="0" algn="ctr">
              <a:spcBef>
                <a:spcPts val="0"/>
              </a:spcBef>
              <a:spcAft>
                <a:spcPts val="0"/>
              </a:spcAft>
              <a:buClr>
                <a:schemeClr val="dk1"/>
              </a:buClr>
              <a:buSzPts val="5000"/>
              <a:buFont typeface="Calibri"/>
              <a:buAutoNum type="arabicPeriod"/>
            </a:pPr>
            <a:r>
              <a:rPr lang="en-US" sz="5000">
                <a:solidFill>
                  <a:schemeClr val="dk1"/>
                </a:solidFill>
                <a:latin typeface="Calibri"/>
                <a:ea typeface="Calibri"/>
                <a:cs typeface="Calibri"/>
                <a:sym typeface="Calibri"/>
              </a:rPr>
              <a:t>Abstract:</a:t>
            </a:r>
            <a:endParaRPr sz="900"/>
          </a:p>
        </p:txBody>
      </p:sp>
      <p:sp>
        <p:nvSpPr>
          <p:cNvPr id="29" name="Google Shape;29;p3"/>
          <p:cNvSpPr/>
          <p:nvPr/>
        </p:nvSpPr>
        <p:spPr>
          <a:xfrm>
            <a:off x="32906484" y="25519942"/>
            <a:ext cx="12875100" cy="1097400"/>
          </a:xfrm>
          <a:prstGeom prst="rect">
            <a:avLst/>
          </a:prstGeom>
          <a:solidFill>
            <a:srgbClr val="A2C4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5000">
                <a:solidFill>
                  <a:schemeClr val="dk1"/>
                </a:solidFill>
                <a:latin typeface="Calibri"/>
                <a:ea typeface="Calibri"/>
                <a:cs typeface="Calibri"/>
                <a:sym typeface="Calibri"/>
              </a:rPr>
              <a:t>7. </a:t>
            </a:r>
            <a:r>
              <a:rPr lang="en-US" sz="5000">
                <a:solidFill>
                  <a:schemeClr val="dk1"/>
                </a:solidFill>
                <a:latin typeface="Calibri"/>
                <a:ea typeface="Calibri"/>
                <a:cs typeface="Calibri"/>
                <a:sym typeface="Calibri"/>
              </a:rPr>
              <a:t>Conclusion &amp; Future Work:</a:t>
            </a:r>
            <a:endParaRPr sz="5000">
              <a:solidFill>
                <a:schemeClr val="dk1"/>
              </a:solidFill>
              <a:latin typeface="Calibri"/>
              <a:ea typeface="Calibri"/>
              <a:cs typeface="Calibri"/>
              <a:sym typeface="Calibri"/>
            </a:endParaRPr>
          </a:p>
        </p:txBody>
      </p:sp>
      <p:sp>
        <p:nvSpPr>
          <p:cNvPr id="30" name="Google Shape;30;p3"/>
          <p:cNvSpPr txBox="1"/>
          <p:nvPr/>
        </p:nvSpPr>
        <p:spPr>
          <a:xfrm>
            <a:off x="584950" y="10306525"/>
            <a:ext cx="8412600" cy="12929100"/>
          </a:xfrm>
          <a:prstGeom prst="rect">
            <a:avLst/>
          </a:prstGeom>
          <a:solidFill>
            <a:schemeClr val="accent6"/>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4800">
                <a:solidFill>
                  <a:schemeClr val="lt1"/>
                </a:solidFill>
              </a:rPr>
              <a:t>Abstract</a:t>
            </a:r>
            <a:endParaRPr sz="4800">
              <a:solidFill>
                <a:schemeClr val="lt1"/>
              </a:solidFill>
            </a:endParaRPr>
          </a:p>
        </p:txBody>
      </p:sp>
      <p:sp>
        <p:nvSpPr>
          <p:cNvPr id="31" name="Google Shape;31;p3"/>
          <p:cNvSpPr/>
          <p:nvPr/>
        </p:nvSpPr>
        <p:spPr>
          <a:xfrm>
            <a:off x="584950" y="10308320"/>
            <a:ext cx="8412600" cy="1098900"/>
          </a:xfrm>
          <a:prstGeom prst="rect">
            <a:avLst/>
          </a:prstGeom>
          <a:solidFill>
            <a:srgbClr val="A2C4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5000">
                <a:solidFill>
                  <a:schemeClr val="dk1"/>
                </a:solidFill>
                <a:latin typeface="Calibri"/>
                <a:ea typeface="Calibri"/>
                <a:cs typeface="Calibri"/>
                <a:sym typeface="Calibri"/>
              </a:rPr>
              <a:t>2. Introduction &amp; Hypothesis:</a:t>
            </a:r>
            <a:endParaRPr sz="900">
              <a:solidFill>
                <a:schemeClr val="dk1"/>
              </a:solidFill>
            </a:endParaRPr>
          </a:p>
        </p:txBody>
      </p:sp>
      <p:sp>
        <p:nvSpPr>
          <p:cNvPr id="32" name="Google Shape;32;p3"/>
          <p:cNvSpPr txBox="1"/>
          <p:nvPr/>
        </p:nvSpPr>
        <p:spPr>
          <a:xfrm>
            <a:off x="598350" y="23616775"/>
            <a:ext cx="15978900" cy="8765400"/>
          </a:xfrm>
          <a:prstGeom prst="rect">
            <a:avLst/>
          </a:prstGeom>
          <a:solidFill>
            <a:schemeClr val="accent6"/>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45720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45720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45720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45720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45720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45720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2400">
              <a:solidFill>
                <a:schemeClr val="dk1"/>
              </a:solidFill>
              <a:highlight>
                <a:srgbClr val="B6D7A8"/>
              </a:highlight>
              <a:latin typeface="Times New Roman"/>
              <a:ea typeface="Times New Roman"/>
              <a:cs typeface="Times New Roman"/>
              <a:sym typeface="Times New Roman"/>
            </a:endParaRPr>
          </a:p>
        </p:txBody>
      </p:sp>
      <p:sp>
        <p:nvSpPr>
          <p:cNvPr id="33" name="Google Shape;33;p3"/>
          <p:cNvSpPr/>
          <p:nvPr/>
        </p:nvSpPr>
        <p:spPr>
          <a:xfrm>
            <a:off x="598450" y="23388175"/>
            <a:ext cx="15978900" cy="1098900"/>
          </a:xfrm>
          <a:prstGeom prst="rect">
            <a:avLst/>
          </a:prstGeom>
          <a:solidFill>
            <a:srgbClr val="A2C4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5000">
                <a:solidFill>
                  <a:schemeClr val="dk1"/>
                </a:solidFill>
                <a:latin typeface="Calibri"/>
                <a:ea typeface="Calibri"/>
                <a:cs typeface="Calibri"/>
                <a:sym typeface="Calibri"/>
              </a:rPr>
              <a:t>3. Background:</a:t>
            </a:r>
            <a:endParaRPr sz="900">
              <a:solidFill>
                <a:schemeClr val="dk1"/>
              </a:solidFill>
            </a:endParaRPr>
          </a:p>
        </p:txBody>
      </p:sp>
      <p:sp>
        <p:nvSpPr>
          <p:cNvPr id="34" name="Google Shape;34;p3"/>
          <p:cNvSpPr txBox="1"/>
          <p:nvPr/>
        </p:nvSpPr>
        <p:spPr>
          <a:xfrm>
            <a:off x="787750" y="11512708"/>
            <a:ext cx="8007000" cy="61155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1200"/>
              </a:spcBef>
              <a:spcAft>
                <a:spcPts val="0"/>
              </a:spcAft>
              <a:buClr>
                <a:schemeClr val="dk1"/>
              </a:buClr>
              <a:buSzPts val="1100"/>
              <a:buFont typeface="Arial"/>
              <a:buNone/>
            </a:pPr>
            <a:r>
              <a:rPr lang="en-US" sz="2400">
                <a:solidFill>
                  <a:schemeClr val="dk1"/>
                </a:solidFill>
                <a:latin typeface="Calibri"/>
                <a:ea typeface="Calibri"/>
                <a:cs typeface="Calibri"/>
                <a:sym typeface="Calibri"/>
              </a:rPr>
              <a:t>Urban environments are desirable residential areas due to their proximity to essential needs (e.g., markets, retail, jobs). Approximately 56% of the </a:t>
            </a:r>
            <a:r>
              <a:rPr lang="en-US" sz="2400">
                <a:solidFill>
                  <a:schemeClr val="dk1"/>
                </a:solidFill>
                <a:latin typeface="Calibri"/>
                <a:ea typeface="Calibri"/>
                <a:cs typeface="Calibri"/>
                <a:sym typeface="Calibri"/>
              </a:rPr>
              <a:t>world’s</a:t>
            </a:r>
            <a:r>
              <a:rPr lang="en-US" sz="2400">
                <a:solidFill>
                  <a:schemeClr val="dk1"/>
                </a:solidFill>
                <a:latin typeface="Calibri"/>
                <a:ea typeface="Calibri"/>
                <a:cs typeface="Calibri"/>
                <a:sym typeface="Calibri"/>
              </a:rPr>
              <a:t> population lives in urban environments and this number continues to increase (World Bank, 2023). </a:t>
            </a:r>
            <a:r>
              <a:rPr lang="en-US" sz="2400">
                <a:solidFill>
                  <a:schemeClr val="dk1"/>
                </a:solidFill>
                <a:latin typeface="Calibri"/>
                <a:ea typeface="Calibri"/>
                <a:cs typeface="Calibri"/>
                <a:sym typeface="Calibri"/>
              </a:rPr>
              <a:t>Rapid urbanization combined with an increase in motor vehicle usage in urban environments has led to escalating levels of pollution along roadways worldwide (Albanese et al., 2012). Urban streets are impermeable, collecting debris and pollutants that can cause long-term health concerns (Dietrich et al., 2019). For example, anthropogenic lead is a toxic heavy metal originating from vehicular exhaust, leaded yellow paint, and coal-fired power plants (Legalley et al., 2013; Table. 1). </a:t>
            </a:r>
            <a:endParaRPr sz="2400">
              <a:solidFill>
                <a:schemeClr val="dk1"/>
              </a:solidFill>
              <a:latin typeface="Calibri"/>
              <a:ea typeface="Calibri"/>
              <a:cs typeface="Calibri"/>
              <a:sym typeface="Calibri"/>
            </a:endParaRPr>
          </a:p>
          <a:p>
            <a:pPr indent="0" lvl="0" marL="0" marR="0" rtl="0" algn="just">
              <a:lnSpc>
                <a:spcPct val="100000"/>
              </a:lnSpc>
              <a:spcBef>
                <a:spcPts val="1200"/>
              </a:spcBef>
              <a:spcAft>
                <a:spcPts val="0"/>
              </a:spcAft>
              <a:buClr>
                <a:schemeClr val="dk1"/>
              </a:buClr>
              <a:buSzPts val="1100"/>
              <a:buFont typeface="Arial"/>
              <a:buNone/>
            </a:pPr>
            <a:r>
              <a:t/>
            </a:r>
            <a:endParaRPr sz="2400">
              <a:solidFill>
                <a:schemeClr val="dk1"/>
              </a:solidFill>
              <a:latin typeface="Calibri"/>
              <a:ea typeface="Calibri"/>
              <a:cs typeface="Calibri"/>
              <a:sym typeface="Calibri"/>
            </a:endParaRPr>
          </a:p>
          <a:p>
            <a:pPr indent="0" lvl="0" marL="0" marR="0" rtl="0" algn="just">
              <a:lnSpc>
                <a:spcPct val="100000"/>
              </a:lnSpc>
              <a:spcBef>
                <a:spcPts val="1200"/>
              </a:spcBef>
              <a:spcAft>
                <a:spcPts val="0"/>
              </a:spcAft>
              <a:buNone/>
            </a:pPr>
            <a:r>
              <a:t/>
            </a:r>
            <a:endParaRPr sz="2400">
              <a:solidFill>
                <a:schemeClr val="dk1"/>
              </a:solidFill>
              <a:latin typeface="Calibri"/>
              <a:ea typeface="Calibri"/>
              <a:cs typeface="Calibri"/>
              <a:sym typeface="Calibri"/>
            </a:endParaRPr>
          </a:p>
        </p:txBody>
      </p:sp>
      <p:sp>
        <p:nvSpPr>
          <p:cNvPr id="35" name="Google Shape;35;p3"/>
          <p:cNvSpPr txBox="1"/>
          <p:nvPr/>
        </p:nvSpPr>
        <p:spPr>
          <a:xfrm>
            <a:off x="10807250" y="22229700"/>
            <a:ext cx="3105600" cy="86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t/>
            </a:r>
            <a:endParaRPr sz="1800">
              <a:solidFill>
                <a:schemeClr val="dk1"/>
              </a:solidFill>
              <a:latin typeface="Calibri"/>
              <a:ea typeface="Calibri"/>
              <a:cs typeface="Calibri"/>
              <a:sym typeface="Calibri"/>
            </a:endParaRPr>
          </a:p>
        </p:txBody>
      </p:sp>
      <p:sp>
        <p:nvSpPr>
          <p:cNvPr id="36" name="Google Shape;36;p3"/>
          <p:cNvSpPr txBox="1"/>
          <p:nvPr/>
        </p:nvSpPr>
        <p:spPr>
          <a:xfrm>
            <a:off x="751975" y="24547800"/>
            <a:ext cx="4666500" cy="7382400"/>
          </a:xfrm>
          <a:prstGeom prst="rect">
            <a:avLst/>
          </a:prstGeom>
          <a:noFill/>
          <a:ln>
            <a:noFill/>
          </a:ln>
        </p:spPr>
        <p:txBody>
          <a:bodyPr anchorCtr="0" anchor="t" bIns="91425" lIns="91425" spcFirstLastPara="1" rIns="91425" wrap="square" tIns="91425">
            <a:noAutofit/>
          </a:bodyPr>
          <a:lstStyle/>
          <a:p>
            <a:pPr indent="0" lvl="0" marL="0" rtl="0" algn="just">
              <a:lnSpc>
                <a:spcPct val="95000"/>
              </a:lnSpc>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Terre Haute (pop. </a:t>
            </a:r>
            <a:r>
              <a:rPr lang="en-US" sz="2400">
                <a:solidFill>
                  <a:schemeClr val="dk1"/>
                </a:solidFill>
                <a:latin typeface="Calibri"/>
                <a:ea typeface="Calibri"/>
                <a:cs typeface="Calibri"/>
                <a:sym typeface="Calibri"/>
              </a:rPr>
              <a:t>58,335, US census) </a:t>
            </a:r>
            <a:r>
              <a:rPr lang="en-US" sz="2400">
                <a:solidFill>
                  <a:schemeClr val="dk1"/>
                </a:solidFill>
                <a:latin typeface="Calibri"/>
                <a:ea typeface="Calibri"/>
                <a:cs typeface="Calibri"/>
                <a:sym typeface="Calibri"/>
              </a:rPr>
              <a:t>is located in Vigo County, Indiana along the Indiana-Illinois border (Figure 1). Because of its close proximity to the Wabash River, this ci</a:t>
            </a:r>
            <a:r>
              <a:rPr lang="en-US" sz="2400">
                <a:solidFill>
                  <a:schemeClr val="dk1"/>
                </a:solidFill>
                <a:latin typeface="Calibri"/>
                <a:ea typeface="Calibri"/>
                <a:cs typeface="Calibri"/>
                <a:sym typeface="Calibri"/>
              </a:rPr>
              <a:t>ty has had a long history of industrial activity (U.S history et al. 2023). While this history led to improvements for the local economy, it has potentially yielded negative impacts on human health. </a:t>
            </a:r>
            <a:r>
              <a:rPr lang="en-US" sz="2400">
                <a:solidFill>
                  <a:schemeClr val="dk1"/>
                </a:solidFill>
                <a:latin typeface="Calibri"/>
                <a:ea typeface="Calibri"/>
                <a:cs typeface="Calibri"/>
                <a:sym typeface="Calibri"/>
              </a:rPr>
              <a:t>This makes Terre Haute, Indiana an ideal location to examine urban geochemistry and human health issues. Bulk street sediment samples were collected from the Wabash Avenue community (Figure 1). Our sample locations include streets adjacent to schools, apartment complexes, and residential neighborhoods.</a:t>
            </a:r>
            <a:endParaRPr sz="2400">
              <a:solidFill>
                <a:schemeClr val="dk1"/>
              </a:solidFill>
              <a:latin typeface="Calibri"/>
              <a:ea typeface="Calibri"/>
              <a:cs typeface="Calibri"/>
              <a:sym typeface="Calibri"/>
            </a:endParaRPr>
          </a:p>
          <a:p>
            <a:pPr indent="0" lvl="0" marL="0" rtl="0" algn="l">
              <a:spcBef>
                <a:spcPts val="0"/>
              </a:spcBef>
              <a:spcAft>
                <a:spcPts val="0"/>
              </a:spcAft>
              <a:buNone/>
            </a:pPr>
            <a:r>
              <a:t/>
            </a:r>
            <a:endParaRPr sz="2400">
              <a:solidFill>
                <a:schemeClr val="dk1"/>
              </a:solidFill>
            </a:endParaRPr>
          </a:p>
        </p:txBody>
      </p:sp>
      <p:sp>
        <p:nvSpPr>
          <p:cNvPr id="37" name="Google Shape;37;p3"/>
          <p:cNvSpPr txBox="1"/>
          <p:nvPr/>
        </p:nvSpPr>
        <p:spPr>
          <a:xfrm>
            <a:off x="20411125" y="23245075"/>
            <a:ext cx="571500" cy="17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6800">
              <a:solidFill>
                <a:schemeClr val="dk1"/>
              </a:solidFill>
            </a:endParaRPr>
          </a:p>
        </p:txBody>
      </p:sp>
      <p:sp>
        <p:nvSpPr>
          <p:cNvPr id="38" name="Google Shape;38;p3"/>
          <p:cNvSpPr txBox="1"/>
          <p:nvPr/>
        </p:nvSpPr>
        <p:spPr>
          <a:xfrm>
            <a:off x="33110175" y="26714925"/>
            <a:ext cx="5898900" cy="53103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b="1" lang="en-US" sz="2700" u="sng">
                <a:solidFill>
                  <a:schemeClr val="dk1"/>
                </a:solidFill>
                <a:latin typeface="Calibri"/>
                <a:ea typeface="Calibri"/>
                <a:cs typeface="Calibri"/>
                <a:sym typeface="Calibri"/>
              </a:rPr>
              <a:t>Conclusions:</a:t>
            </a:r>
            <a:endParaRPr b="1" sz="2700" u="sng">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None/>
            </a:pPr>
            <a:r>
              <a:rPr lang="en-US" sz="2400">
                <a:solidFill>
                  <a:schemeClr val="dk1"/>
                </a:solidFill>
                <a:latin typeface="Calibri"/>
                <a:ea typeface="Calibri"/>
                <a:cs typeface="Calibri"/>
                <a:sym typeface="Calibri"/>
              </a:rPr>
              <a:t>We have identified the following conclusions from these preliminary results:</a:t>
            </a:r>
            <a:endParaRPr sz="2400">
              <a:solidFill>
                <a:schemeClr val="dk1"/>
              </a:solidFill>
              <a:latin typeface="Calibri"/>
              <a:ea typeface="Calibri"/>
              <a:cs typeface="Calibri"/>
              <a:sym typeface="Calibri"/>
            </a:endParaRPr>
          </a:p>
          <a:p>
            <a:pPr indent="-381000" lvl="0" marL="457200" marR="0" rtl="0" algn="just">
              <a:lnSpc>
                <a:spcPct val="10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Cu, Fe, Pb, and Zn </a:t>
            </a:r>
            <a:r>
              <a:rPr lang="en-US" sz="2400">
                <a:solidFill>
                  <a:schemeClr val="dk1"/>
                </a:solidFill>
                <a:latin typeface="Calibri"/>
                <a:ea typeface="Calibri"/>
                <a:cs typeface="Calibri"/>
                <a:sym typeface="Calibri"/>
              </a:rPr>
              <a:t>are elevated above natural background values. </a:t>
            </a:r>
            <a:endParaRPr sz="2400">
              <a:solidFill>
                <a:schemeClr val="dk1"/>
              </a:solidFill>
              <a:latin typeface="Calibri"/>
              <a:ea typeface="Calibri"/>
              <a:cs typeface="Calibri"/>
              <a:sym typeface="Calibri"/>
            </a:endParaRPr>
          </a:p>
          <a:p>
            <a:pPr indent="-381000" lvl="0" marL="457200" marR="0" rtl="0" algn="just">
              <a:lnSpc>
                <a:spcPct val="10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Elevated concentrations of Iron (e.g., Iron spheres &amp; particulates) could potentially be linked to past steel manufacturing in this area.</a:t>
            </a:r>
            <a:endParaRPr sz="2400">
              <a:solidFill>
                <a:schemeClr val="dk1"/>
              </a:solidFill>
              <a:latin typeface="Calibri"/>
              <a:ea typeface="Calibri"/>
              <a:cs typeface="Calibri"/>
              <a:sym typeface="Calibri"/>
            </a:endParaRPr>
          </a:p>
          <a:p>
            <a:pPr indent="-381000" lvl="0" marL="457200" marR="0" rtl="0" algn="just">
              <a:lnSpc>
                <a:spcPct val="10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Heavy metal concentrations in the western portion of the community may be linked to Brownfield sites (Figure 1 &amp; 5).</a:t>
            </a:r>
            <a:endParaRPr sz="2400">
              <a:solidFill>
                <a:schemeClr val="dk1"/>
              </a:solidFill>
              <a:latin typeface="Calibri"/>
              <a:ea typeface="Calibri"/>
              <a:cs typeface="Calibri"/>
              <a:sym typeface="Calibri"/>
            </a:endParaRPr>
          </a:p>
          <a:p>
            <a:pPr indent="-381000" lvl="0" marL="457200" marR="0" rtl="0" algn="just">
              <a:lnSpc>
                <a:spcPct val="10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Road paint may be contributing Pb and Cr to the environment.</a:t>
            </a:r>
            <a:endParaRPr sz="2400">
              <a:solidFill>
                <a:schemeClr val="dk1"/>
              </a:solidFill>
              <a:latin typeface="Calibri"/>
              <a:ea typeface="Calibri"/>
              <a:cs typeface="Calibri"/>
              <a:sym typeface="Calibri"/>
            </a:endParaRPr>
          </a:p>
          <a:p>
            <a:pPr indent="0" lvl="0" marL="0" rtl="0" algn="just">
              <a:spcBef>
                <a:spcPts val="1200"/>
              </a:spcBef>
              <a:spcAft>
                <a:spcPts val="1200"/>
              </a:spcAft>
              <a:buNone/>
            </a:pPr>
            <a:r>
              <a:t/>
            </a:r>
            <a:endParaRPr sz="2400">
              <a:solidFill>
                <a:schemeClr val="dk1"/>
              </a:solidFill>
              <a:latin typeface="Calibri"/>
              <a:ea typeface="Calibri"/>
              <a:cs typeface="Calibri"/>
              <a:sym typeface="Calibri"/>
            </a:endParaRPr>
          </a:p>
        </p:txBody>
      </p:sp>
      <p:sp>
        <p:nvSpPr>
          <p:cNvPr id="39" name="Google Shape;39;p3"/>
          <p:cNvSpPr txBox="1"/>
          <p:nvPr/>
        </p:nvSpPr>
        <p:spPr>
          <a:xfrm>
            <a:off x="45956450" y="25655500"/>
            <a:ext cx="4666500" cy="6726600"/>
          </a:xfrm>
          <a:prstGeom prst="rect">
            <a:avLst/>
          </a:prstGeom>
          <a:solidFill>
            <a:schemeClr val="accent6"/>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5000">
                <a:solidFill>
                  <a:schemeClr val="lt1"/>
                </a:solidFill>
              </a:rPr>
              <a:t>Acknowledgements &amp; References</a:t>
            </a:r>
            <a:endParaRPr sz="5000">
              <a:solidFill>
                <a:schemeClr val="lt1"/>
              </a:solidFill>
            </a:endParaRPr>
          </a:p>
        </p:txBody>
      </p:sp>
      <p:sp>
        <p:nvSpPr>
          <p:cNvPr id="40" name="Google Shape;40;p3"/>
          <p:cNvSpPr txBox="1"/>
          <p:nvPr/>
        </p:nvSpPr>
        <p:spPr>
          <a:xfrm>
            <a:off x="753900" y="5218676"/>
            <a:ext cx="8097000" cy="4798500"/>
          </a:xfrm>
          <a:prstGeom prst="rect">
            <a:avLst/>
          </a:prstGeom>
          <a:noFill/>
          <a:ln>
            <a:noFill/>
          </a:ln>
        </p:spPr>
        <p:txBody>
          <a:bodyPr anchorCtr="0" anchor="t" bIns="91425" lIns="91425" spcFirstLastPara="1" rIns="91425" wrap="square" tIns="91425">
            <a:noAutofit/>
          </a:bodyPr>
          <a:lstStyle/>
          <a:p>
            <a:pPr indent="228600" lvl="0" marL="0" rtl="0" algn="just">
              <a:lnSpc>
                <a:spcPct val="100000"/>
              </a:lnSpc>
              <a:spcBef>
                <a:spcPts val="0"/>
              </a:spcBef>
              <a:spcAft>
                <a:spcPts val="0"/>
              </a:spcAft>
              <a:buNone/>
            </a:pPr>
            <a:r>
              <a:rPr lang="en-US" sz="1600">
                <a:solidFill>
                  <a:schemeClr val="dk1"/>
                </a:solidFill>
                <a:latin typeface="Calibri"/>
                <a:ea typeface="Calibri"/>
                <a:cs typeface="Calibri"/>
                <a:sym typeface="Calibri"/>
              </a:rPr>
              <a:t>Urbanization combined with an increase in vehicle usage has led to elevated levels of pollution along roadways worldwide. Terre Haute, Indiana is an ideal location to explore road pollution because of its history of coal-fired power plants, steel manufacturing, roadways with high-traffic volumes, and older homes containing lead-based paint. To better understand this problem, this study examines pollution contained within street sediments found along Terre Haute’s Wabash Ave.</a:t>
            </a:r>
            <a:endParaRPr sz="1600">
              <a:solidFill>
                <a:schemeClr val="dk1"/>
              </a:solidFill>
              <a:latin typeface="Calibri"/>
              <a:ea typeface="Calibri"/>
              <a:cs typeface="Calibri"/>
              <a:sym typeface="Calibri"/>
            </a:endParaRPr>
          </a:p>
          <a:p>
            <a:pPr indent="228600" lvl="0" marL="0" rtl="0" algn="just">
              <a:lnSpc>
                <a:spcPct val="100000"/>
              </a:lnSpc>
              <a:spcBef>
                <a:spcPts val="0"/>
              </a:spcBef>
              <a:spcAft>
                <a:spcPts val="0"/>
              </a:spcAft>
              <a:buClr>
                <a:schemeClr val="dk1"/>
              </a:buClr>
              <a:buSzPts val="1100"/>
              <a:buFont typeface="Arial"/>
              <a:buNone/>
            </a:pPr>
            <a:r>
              <a:rPr lang="en-US" sz="1600">
                <a:solidFill>
                  <a:schemeClr val="dk1"/>
                </a:solidFill>
                <a:latin typeface="Calibri"/>
                <a:ea typeface="Calibri"/>
                <a:cs typeface="Calibri"/>
                <a:sym typeface="Calibri"/>
              </a:rPr>
              <a:t>Heavy metal concentrations for six bulk street sediment samples were determined by pXRF at DePauw University. All six samples showed elevated concentrations of Pb , Zn, As, and Cu. The highest concentrations were found in close proximity to automotive shops and in the western portion of the study area.</a:t>
            </a:r>
            <a:endParaRPr sz="1600">
              <a:solidFill>
                <a:schemeClr val="dk1"/>
              </a:solidFill>
              <a:latin typeface="Calibri"/>
              <a:ea typeface="Calibri"/>
              <a:cs typeface="Calibri"/>
              <a:sym typeface="Calibri"/>
            </a:endParaRPr>
          </a:p>
          <a:p>
            <a:pPr indent="228600" lvl="0" marL="0" rtl="0" algn="just">
              <a:lnSpc>
                <a:spcPct val="100000"/>
              </a:lnSpc>
              <a:spcBef>
                <a:spcPts val="0"/>
              </a:spcBef>
              <a:spcAft>
                <a:spcPts val="0"/>
              </a:spcAft>
              <a:buClr>
                <a:schemeClr val="dk1"/>
              </a:buClr>
              <a:buSzPts val="1100"/>
              <a:buFont typeface="Arial"/>
              <a:buNone/>
            </a:pPr>
            <a:r>
              <a:rPr lang="en-US" sz="1600">
                <a:solidFill>
                  <a:schemeClr val="dk1"/>
                </a:solidFill>
                <a:latin typeface="Calibri"/>
                <a:ea typeface="Calibri"/>
                <a:cs typeface="Calibri"/>
                <a:sym typeface="Calibri"/>
              </a:rPr>
              <a:t>Stereomicroscope observations reveal a variety of particle types that include geogenic sediment, organic matter, iron-rich particles, glassy spheres, paint particles, plastic material, and other debris. Detailed SEM/EDS analyses confirm the presence of technogenic Fe-rich spheres (~10 - 50µm), lead chromate (PbCrO</a:t>
            </a:r>
            <a:r>
              <a:rPr baseline="-25000" lang="en-US" sz="1600">
                <a:solidFill>
                  <a:schemeClr val="dk1"/>
                </a:solidFill>
                <a:latin typeface="Calibri"/>
                <a:ea typeface="Calibri"/>
                <a:cs typeface="Calibri"/>
                <a:sym typeface="Calibri"/>
              </a:rPr>
              <a:t>4</a:t>
            </a:r>
            <a:r>
              <a:rPr lang="en-US" sz="1600">
                <a:solidFill>
                  <a:schemeClr val="dk1"/>
                </a:solidFill>
                <a:latin typeface="Calibri"/>
                <a:ea typeface="Calibri"/>
                <a:cs typeface="Calibri"/>
                <a:sym typeface="Calibri"/>
              </a:rPr>
              <a:t>) paint (~1-10µm), silica-glass micro-beads (&lt;10 to &gt;100µm), and other minor heavy metal particles (e.g., Mn, W, and Ti).</a:t>
            </a:r>
            <a:endParaRPr sz="1600">
              <a:solidFill>
                <a:schemeClr val="dk1"/>
              </a:solidFill>
              <a:latin typeface="Calibri"/>
              <a:ea typeface="Calibri"/>
              <a:cs typeface="Calibri"/>
              <a:sym typeface="Calibri"/>
            </a:endParaRPr>
          </a:p>
          <a:p>
            <a:pPr indent="228600" lvl="0" marL="0" rtl="0" algn="just">
              <a:lnSpc>
                <a:spcPct val="100000"/>
              </a:lnSpc>
              <a:spcBef>
                <a:spcPts val="0"/>
              </a:spcBef>
              <a:spcAft>
                <a:spcPts val="0"/>
              </a:spcAft>
              <a:buNone/>
            </a:pPr>
            <a:r>
              <a:rPr lang="en-US" sz="1600">
                <a:solidFill>
                  <a:schemeClr val="dk1"/>
                </a:solidFill>
                <a:latin typeface="Calibri"/>
                <a:ea typeface="Calibri"/>
                <a:cs typeface="Calibri"/>
                <a:sym typeface="Calibri"/>
              </a:rPr>
              <a:t>Although heavy metal concentrations did not exceed EPA risk screening levels, all six samples contained concentrations that exceed natural values found within soils in the Wabash Valley. Due to the proximity of the samples collected to residential neighborhoods, these particles may pose a public health concern for nearby communities.</a:t>
            </a:r>
            <a:endParaRPr sz="2600">
              <a:solidFill>
                <a:schemeClr val="dk1"/>
              </a:solidFill>
              <a:latin typeface="Calibri"/>
              <a:ea typeface="Calibri"/>
              <a:cs typeface="Calibri"/>
              <a:sym typeface="Calibri"/>
            </a:endParaRPr>
          </a:p>
        </p:txBody>
      </p:sp>
      <p:sp>
        <p:nvSpPr>
          <p:cNvPr id="41" name="Google Shape;41;p3"/>
          <p:cNvSpPr/>
          <p:nvPr/>
        </p:nvSpPr>
        <p:spPr>
          <a:xfrm>
            <a:off x="45953225" y="25514067"/>
            <a:ext cx="4666500" cy="1098900"/>
          </a:xfrm>
          <a:prstGeom prst="rect">
            <a:avLst/>
          </a:prstGeom>
          <a:solidFill>
            <a:srgbClr val="A2C4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5000">
                <a:solidFill>
                  <a:schemeClr val="dk1"/>
                </a:solidFill>
                <a:latin typeface="Calibri"/>
                <a:ea typeface="Calibri"/>
                <a:cs typeface="Calibri"/>
                <a:sym typeface="Calibri"/>
              </a:rPr>
              <a:t>8. </a:t>
            </a:r>
            <a:r>
              <a:rPr lang="en-US" sz="5000">
                <a:solidFill>
                  <a:schemeClr val="dk1"/>
                </a:solidFill>
                <a:latin typeface="Calibri"/>
                <a:ea typeface="Calibri"/>
                <a:cs typeface="Calibri"/>
                <a:sym typeface="Calibri"/>
              </a:rPr>
              <a:t>References:</a:t>
            </a:r>
            <a:endParaRPr sz="5000">
              <a:solidFill>
                <a:schemeClr val="dk1"/>
              </a:solidFill>
              <a:latin typeface="Calibri"/>
              <a:ea typeface="Calibri"/>
              <a:cs typeface="Calibri"/>
              <a:sym typeface="Calibri"/>
            </a:endParaRPr>
          </a:p>
        </p:txBody>
      </p:sp>
      <p:pic>
        <p:nvPicPr>
          <p:cNvPr id="42" name="Google Shape;42;p3"/>
          <p:cNvPicPr preferRelativeResize="0"/>
          <p:nvPr/>
        </p:nvPicPr>
        <p:blipFill>
          <a:blip r:embed="rId5">
            <a:alphaModFix/>
          </a:blip>
          <a:stretch>
            <a:fillRect/>
          </a:stretch>
        </p:blipFill>
        <p:spPr>
          <a:xfrm>
            <a:off x="5564460" y="24840955"/>
            <a:ext cx="10680554" cy="5925901"/>
          </a:xfrm>
          <a:prstGeom prst="rect">
            <a:avLst/>
          </a:prstGeom>
          <a:noFill/>
          <a:ln cap="flat" cmpd="sng" w="9525">
            <a:solidFill>
              <a:schemeClr val="dk2"/>
            </a:solidFill>
            <a:prstDash val="solid"/>
            <a:round/>
            <a:headEnd len="sm" w="sm" type="none"/>
            <a:tailEnd len="sm" w="sm" type="none"/>
          </a:ln>
        </p:spPr>
      </p:pic>
      <p:pic>
        <p:nvPicPr>
          <p:cNvPr id="43" name="Google Shape;43;p3"/>
          <p:cNvPicPr preferRelativeResize="0"/>
          <p:nvPr/>
        </p:nvPicPr>
        <p:blipFill rotWithShape="1">
          <a:blip r:embed="rId6">
            <a:alphaModFix/>
          </a:blip>
          <a:srcRect b="1237" l="84173" r="1261" t="48857"/>
          <a:stretch/>
        </p:blipFill>
        <p:spPr>
          <a:xfrm>
            <a:off x="12715740" y="28135700"/>
            <a:ext cx="1657200" cy="2457600"/>
          </a:xfrm>
          <a:prstGeom prst="roundRect">
            <a:avLst>
              <a:gd fmla="val 16667" name="adj"/>
            </a:avLst>
          </a:prstGeom>
          <a:noFill/>
          <a:ln>
            <a:noFill/>
          </a:ln>
        </p:spPr>
      </p:pic>
      <p:grpSp>
        <p:nvGrpSpPr>
          <p:cNvPr id="44" name="Google Shape;44;p3"/>
          <p:cNvGrpSpPr/>
          <p:nvPr/>
        </p:nvGrpSpPr>
        <p:grpSpPr>
          <a:xfrm>
            <a:off x="9163800" y="4094075"/>
            <a:ext cx="7419900" cy="19151250"/>
            <a:chOff x="9163800" y="4094075"/>
            <a:chExt cx="7419900" cy="19151250"/>
          </a:xfrm>
        </p:grpSpPr>
        <p:sp>
          <p:nvSpPr>
            <p:cNvPr id="45" name="Google Shape;45;p3"/>
            <p:cNvSpPr txBox="1"/>
            <p:nvPr/>
          </p:nvSpPr>
          <p:spPr>
            <a:xfrm>
              <a:off x="9163800" y="4144325"/>
              <a:ext cx="7419900" cy="19101000"/>
            </a:xfrm>
            <a:prstGeom prst="rect">
              <a:avLst/>
            </a:prstGeom>
            <a:solidFill>
              <a:schemeClr val="accent6"/>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2400">
                <a:solidFill>
                  <a:schemeClr val="dk1"/>
                </a:solidFill>
                <a:latin typeface="Calibri"/>
                <a:ea typeface="Calibri"/>
                <a:cs typeface="Calibri"/>
                <a:sym typeface="Calibri"/>
              </a:endParaRPr>
            </a:p>
          </p:txBody>
        </p:sp>
        <p:sp>
          <p:nvSpPr>
            <p:cNvPr id="46" name="Google Shape;46;p3"/>
            <p:cNvSpPr/>
            <p:nvPr/>
          </p:nvSpPr>
          <p:spPr>
            <a:xfrm>
              <a:off x="9163800" y="4094075"/>
              <a:ext cx="7419900" cy="1098900"/>
            </a:xfrm>
            <a:prstGeom prst="rect">
              <a:avLst/>
            </a:prstGeom>
            <a:solidFill>
              <a:srgbClr val="A2C4C9"/>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5000">
                  <a:solidFill>
                    <a:schemeClr val="dk1"/>
                  </a:solidFill>
                  <a:latin typeface="Calibri"/>
                  <a:ea typeface="Calibri"/>
                  <a:cs typeface="Calibri"/>
                  <a:sym typeface="Calibri"/>
                </a:rPr>
                <a:t>4. Methods:</a:t>
              </a:r>
              <a:endParaRPr sz="900"/>
            </a:p>
          </p:txBody>
        </p:sp>
        <p:sp>
          <p:nvSpPr>
            <p:cNvPr id="47" name="Google Shape;47;p3"/>
            <p:cNvSpPr txBox="1"/>
            <p:nvPr/>
          </p:nvSpPr>
          <p:spPr>
            <a:xfrm>
              <a:off x="9342750" y="5252575"/>
              <a:ext cx="7062000" cy="69462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lang="en-US" sz="2400">
                  <a:solidFill>
                    <a:schemeClr val="dk1"/>
                  </a:solidFill>
                  <a:latin typeface="Calibri"/>
                  <a:ea typeface="Calibri"/>
                  <a:cs typeface="Calibri"/>
                  <a:sym typeface="Calibri"/>
                </a:rPr>
                <a:t>All bulk street sediment s</a:t>
              </a:r>
              <a:r>
                <a:rPr lang="en-US" sz="2400">
                  <a:solidFill>
                    <a:schemeClr val="dk1"/>
                  </a:solidFill>
                  <a:latin typeface="Calibri"/>
                  <a:ea typeface="Calibri"/>
                  <a:cs typeface="Calibri"/>
                  <a:sym typeface="Calibri"/>
                </a:rPr>
                <a:t>amples were collected with plastic utensils and stored in plastic bags.</a:t>
              </a:r>
              <a:endParaRPr sz="24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US" sz="2400" u="sng">
                  <a:solidFill>
                    <a:schemeClr val="dk1"/>
                  </a:solidFill>
                  <a:latin typeface="Calibri"/>
                  <a:ea typeface="Calibri"/>
                  <a:cs typeface="Calibri"/>
                  <a:sym typeface="Calibri"/>
                </a:rPr>
                <a:t>XRF Methods:</a:t>
              </a:r>
              <a:endParaRPr b="1" sz="2400" u="sng">
                <a:solidFill>
                  <a:schemeClr val="dk1"/>
                </a:solidFill>
                <a:latin typeface="Calibri"/>
                <a:ea typeface="Calibri"/>
                <a:cs typeface="Calibri"/>
                <a:sym typeface="Calibri"/>
              </a:endParaRPr>
            </a:p>
            <a:p>
              <a:pPr indent="-381000" lvl="1" marL="514350" rtl="0" algn="l">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Bulk sediment XRF analyses used a soil calibration.</a:t>
              </a:r>
              <a:endParaRPr sz="2400">
                <a:solidFill>
                  <a:schemeClr val="dk1"/>
                </a:solidFill>
                <a:latin typeface="Calibri"/>
                <a:ea typeface="Calibri"/>
                <a:cs typeface="Calibri"/>
                <a:sym typeface="Calibri"/>
              </a:endParaRPr>
            </a:p>
            <a:p>
              <a:pPr indent="-381000" lvl="1" marL="514350" rtl="0" algn="l">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Accuracy and precision was monitored using a NIST standard (2711a - Montana II Soil).</a:t>
              </a:r>
              <a:endParaRPr sz="2400">
                <a:solidFill>
                  <a:schemeClr val="dk1"/>
                </a:solidFill>
                <a:latin typeface="Calibri"/>
                <a:ea typeface="Calibri"/>
                <a:cs typeface="Calibri"/>
                <a:sym typeface="Calibri"/>
              </a:endParaRPr>
            </a:p>
            <a:p>
              <a:pPr indent="-381000" lvl="1" marL="514350" rtl="0" algn="l">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Each sample</a:t>
              </a:r>
              <a:r>
                <a:rPr lang="en-US" sz="2400">
                  <a:solidFill>
                    <a:schemeClr val="dk1"/>
                  </a:solidFill>
                  <a:latin typeface="Calibri"/>
                  <a:ea typeface="Calibri"/>
                  <a:cs typeface="Calibri"/>
                  <a:sym typeface="Calibri"/>
                </a:rPr>
                <a:t> was analyzed in replicate (5x)</a:t>
              </a:r>
              <a:r>
                <a:rPr lang="en-US"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US" sz="2400" u="sng">
                  <a:solidFill>
                    <a:schemeClr val="dk1"/>
                  </a:solidFill>
                  <a:latin typeface="Calibri"/>
                  <a:ea typeface="Calibri"/>
                  <a:cs typeface="Calibri"/>
                  <a:sym typeface="Calibri"/>
                </a:rPr>
                <a:t>SEM Methods:</a:t>
              </a:r>
              <a:endParaRPr b="1" sz="2400" u="sng">
                <a:solidFill>
                  <a:schemeClr val="dk1"/>
                </a:solidFill>
                <a:latin typeface="Calibri"/>
                <a:ea typeface="Calibri"/>
                <a:cs typeface="Calibri"/>
                <a:sym typeface="Calibri"/>
              </a:endParaRPr>
            </a:p>
            <a:p>
              <a:pPr indent="-381000" lvl="0" marL="571500" rtl="0" algn="l">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Samples were placed on 1.5 cm Aluminum stubs covered in double sided carbon tape.</a:t>
              </a:r>
              <a:endParaRPr sz="2400">
                <a:solidFill>
                  <a:schemeClr val="dk1"/>
                </a:solidFill>
                <a:latin typeface="Calibri"/>
                <a:ea typeface="Calibri"/>
                <a:cs typeface="Calibri"/>
                <a:sym typeface="Calibri"/>
              </a:endParaRPr>
            </a:p>
            <a:p>
              <a:pPr indent="-381000" lvl="0" marL="571500" marR="0" rtl="0" algn="l">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Samples were coated with carbon using EMS Quorum Q 150R Plus.</a:t>
              </a:r>
              <a:endParaRPr sz="2400">
                <a:solidFill>
                  <a:schemeClr val="dk1"/>
                </a:solidFill>
                <a:latin typeface="Calibri"/>
                <a:ea typeface="Calibri"/>
                <a:cs typeface="Calibri"/>
                <a:sym typeface="Calibri"/>
              </a:endParaRPr>
            </a:p>
            <a:p>
              <a:pPr indent="-381000" lvl="0" marL="571500" marR="0" rtl="0" algn="l">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Sample were imaged using the </a:t>
              </a:r>
              <a:r>
                <a:rPr lang="en-US" sz="2400">
                  <a:solidFill>
                    <a:schemeClr val="dk1"/>
                  </a:solidFill>
                  <a:latin typeface="Calibri"/>
                  <a:ea typeface="Calibri"/>
                  <a:cs typeface="Calibri"/>
                  <a:sym typeface="Calibri"/>
                </a:rPr>
                <a:t>SNE-4500M Plus SEM’s</a:t>
              </a:r>
              <a:r>
                <a:rPr lang="en-US" sz="2400">
                  <a:solidFill>
                    <a:schemeClr val="dk1"/>
                  </a:solidFill>
                  <a:latin typeface="Calibri"/>
                  <a:ea typeface="Calibri"/>
                  <a:cs typeface="Calibri"/>
                  <a:sym typeface="Calibri"/>
                </a:rPr>
                <a:t> SE and BSE modes; compositions were obtained using a Bruker XFlash 630 EDS.</a:t>
              </a:r>
              <a:endParaRPr sz="2400">
                <a:solidFill>
                  <a:schemeClr val="dk1"/>
                </a:solidFill>
                <a:latin typeface="Calibri"/>
                <a:ea typeface="Calibri"/>
                <a:cs typeface="Calibri"/>
                <a:sym typeface="Calibri"/>
              </a:endParaRPr>
            </a:p>
          </p:txBody>
        </p:sp>
        <p:pic>
          <p:nvPicPr>
            <p:cNvPr id="48" name="Google Shape;48;p3"/>
            <p:cNvPicPr preferRelativeResize="0"/>
            <p:nvPr/>
          </p:nvPicPr>
          <p:blipFill>
            <a:blip r:embed="rId7">
              <a:alphaModFix/>
            </a:blip>
            <a:stretch>
              <a:fillRect/>
            </a:stretch>
          </p:blipFill>
          <p:spPr>
            <a:xfrm>
              <a:off x="9808115" y="12105975"/>
              <a:ext cx="6114413" cy="2680175"/>
            </a:xfrm>
            <a:prstGeom prst="rect">
              <a:avLst/>
            </a:prstGeom>
            <a:noFill/>
            <a:ln>
              <a:noFill/>
            </a:ln>
          </p:spPr>
        </p:pic>
        <p:pic>
          <p:nvPicPr>
            <p:cNvPr id="49" name="Google Shape;49;p3"/>
            <p:cNvPicPr preferRelativeResize="0"/>
            <p:nvPr/>
          </p:nvPicPr>
          <p:blipFill>
            <a:blip r:embed="rId8">
              <a:alphaModFix/>
            </a:blip>
            <a:stretch>
              <a:fillRect/>
            </a:stretch>
          </p:blipFill>
          <p:spPr>
            <a:xfrm>
              <a:off x="9847325" y="15926374"/>
              <a:ext cx="6036000" cy="2607276"/>
            </a:xfrm>
            <a:prstGeom prst="rect">
              <a:avLst/>
            </a:prstGeom>
            <a:noFill/>
            <a:ln>
              <a:noFill/>
            </a:ln>
          </p:spPr>
        </p:pic>
        <p:sp>
          <p:nvSpPr>
            <p:cNvPr id="50" name="Google Shape;50;p3"/>
            <p:cNvSpPr txBox="1"/>
            <p:nvPr/>
          </p:nvSpPr>
          <p:spPr>
            <a:xfrm>
              <a:off x="9459100" y="11601000"/>
              <a:ext cx="47976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600">
                  <a:solidFill>
                    <a:schemeClr val="dk1"/>
                  </a:solidFill>
                  <a:latin typeface="Calibri"/>
                  <a:ea typeface="Calibri"/>
                  <a:cs typeface="Calibri"/>
                  <a:sym typeface="Calibri"/>
                </a:rPr>
                <a:t>1).</a:t>
              </a:r>
              <a:r>
                <a:rPr lang="en-US" sz="2600">
                  <a:solidFill>
                    <a:schemeClr val="dk1"/>
                  </a:solidFill>
                  <a:latin typeface="Calibri"/>
                  <a:ea typeface="Calibri"/>
                  <a:cs typeface="Calibri"/>
                  <a:sym typeface="Calibri"/>
                </a:rPr>
                <a:t> </a:t>
              </a:r>
              <a:r>
                <a:rPr lang="en-US" sz="2400">
                  <a:solidFill>
                    <a:schemeClr val="dk1"/>
                  </a:solidFill>
                  <a:latin typeface="Calibri"/>
                  <a:ea typeface="Calibri"/>
                  <a:cs typeface="Calibri"/>
                  <a:sym typeface="Calibri"/>
                </a:rPr>
                <a:t>Lab Preparation Methods:</a:t>
              </a:r>
              <a:endParaRPr sz="2400">
                <a:solidFill>
                  <a:schemeClr val="dk1"/>
                </a:solidFill>
                <a:latin typeface="Calibri"/>
                <a:ea typeface="Calibri"/>
                <a:cs typeface="Calibri"/>
                <a:sym typeface="Calibri"/>
              </a:endParaRPr>
            </a:p>
          </p:txBody>
        </p:sp>
        <p:sp>
          <p:nvSpPr>
            <p:cNvPr id="51" name="Google Shape;51;p3"/>
            <p:cNvSpPr txBox="1"/>
            <p:nvPr/>
          </p:nvSpPr>
          <p:spPr>
            <a:xfrm>
              <a:off x="9478150" y="15449513"/>
              <a:ext cx="6036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600">
                  <a:solidFill>
                    <a:schemeClr val="dk1"/>
                  </a:solidFill>
                  <a:latin typeface="Calibri"/>
                  <a:ea typeface="Calibri"/>
                  <a:cs typeface="Calibri"/>
                  <a:sym typeface="Calibri"/>
                </a:rPr>
                <a:t>2).</a:t>
              </a:r>
              <a:r>
                <a:rPr lang="en-US" sz="2400">
                  <a:solidFill>
                    <a:schemeClr val="dk1"/>
                  </a:solidFill>
                  <a:latin typeface="Calibri"/>
                  <a:ea typeface="Calibri"/>
                  <a:cs typeface="Calibri"/>
                  <a:sym typeface="Calibri"/>
                </a:rPr>
                <a:t> XRF - Analytical Methods:</a:t>
              </a:r>
              <a:endParaRPr sz="2400">
                <a:solidFill>
                  <a:schemeClr val="dk1"/>
                </a:solidFill>
                <a:latin typeface="Calibri"/>
                <a:ea typeface="Calibri"/>
                <a:cs typeface="Calibri"/>
                <a:sym typeface="Calibri"/>
              </a:endParaRPr>
            </a:p>
          </p:txBody>
        </p:sp>
        <p:pic>
          <p:nvPicPr>
            <p:cNvPr id="52" name="Google Shape;52;p3"/>
            <p:cNvPicPr preferRelativeResize="0"/>
            <p:nvPr/>
          </p:nvPicPr>
          <p:blipFill>
            <a:blip r:embed="rId9">
              <a:alphaModFix/>
            </a:blip>
            <a:stretch>
              <a:fillRect/>
            </a:stretch>
          </p:blipFill>
          <p:spPr>
            <a:xfrm>
              <a:off x="9886522" y="19659435"/>
              <a:ext cx="6036000" cy="2831574"/>
            </a:xfrm>
            <a:prstGeom prst="rect">
              <a:avLst/>
            </a:prstGeom>
            <a:noFill/>
            <a:ln>
              <a:noFill/>
            </a:ln>
          </p:spPr>
        </p:pic>
        <p:sp>
          <p:nvSpPr>
            <p:cNvPr id="53" name="Google Shape;53;p3"/>
            <p:cNvSpPr txBox="1"/>
            <p:nvPr/>
          </p:nvSpPr>
          <p:spPr>
            <a:xfrm>
              <a:off x="9478150" y="19144288"/>
              <a:ext cx="62994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600">
                  <a:solidFill>
                    <a:schemeClr val="dk1"/>
                  </a:solidFill>
                  <a:latin typeface="Calibri"/>
                  <a:ea typeface="Calibri"/>
                  <a:cs typeface="Calibri"/>
                  <a:sym typeface="Calibri"/>
                </a:rPr>
                <a:t>3).</a:t>
              </a:r>
              <a:r>
                <a:rPr lang="en-US" sz="2400">
                  <a:solidFill>
                    <a:schemeClr val="dk1"/>
                  </a:solidFill>
                  <a:latin typeface="Calibri"/>
                  <a:ea typeface="Calibri"/>
                  <a:cs typeface="Calibri"/>
                  <a:sym typeface="Calibri"/>
                </a:rPr>
                <a:t> SEM - Analytical Methods:</a:t>
              </a:r>
              <a:endParaRPr sz="2400">
                <a:solidFill>
                  <a:schemeClr val="dk1"/>
                </a:solidFill>
                <a:latin typeface="Calibri"/>
                <a:ea typeface="Calibri"/>
                <a:cs typeface="Calibri"/>
                <a:sym typeface="Calibri"/>
              </a:endParaRPr>
            </a:p>
          </p:txBody>
        </p:sp>
        <p:sp>
          <p:nvSpPr>
            <p:cNvPr id="54" name="Google Shape;54;p3"/>
            <p:cNvSpPr txBox="1"/>
            <p:nvPr/>
          </p:nvSpPr>
          <p:spPr>
            <a:xfrm>
              <a:off x="9788850" y="14692025"/>
              <a:ext cx="6036000" cy="86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i="1" lang="en-US" sz="1800">
                  <a:solidFill>
                    <a:schemeClr val="dk1"/>
                  </a:solidFill>
                  <a:latin typeface="Calibri"/>
                  <a:ea typeface="Calibri"/>
                  <a:cs typeface="Calibri"/>
                  <a:sym typeface="Calibri"/>
                </a:rPr>
                <a:t>Figure 2:</a:t>
              </a:r>
              <a:r>
                <a:rPr i="1" lang="en-US" sz="1800">
                  <a:solidFill>
                    <a:schemeClr val="dk1"/>
                  </a:solidFill>
                  <a:latin typeface="Calibri"/>
                  <a:ea typeface="Calibri"/>
                  <a:cs typeface="Calibri"/>
                  <a:sym typeface="Calibri"/>
                </a:rPr>
                <a:t> Photos of sample preparation. </a:t>
              </a:r>
              <a:r>
                <a:rPr b="1" i="1" lang="en-US" sz="1800">
                  <a:solidFill>
                    <a:schemeClr val="dk1"/>
                  </a:solidFill>
                  <a:latin typeface="Calibri"/>
                  <a:ea typeface="Calibri"/>
                  <a:cs typeface="Calibri"/>
                  <a:sym typeface="Calibri"/>
                </a:rPr>
                <a:t>A.) </a:t>
              </a:r>
              <a:r>
                <a:rPr i="1" lang="en-US" sz="1800">
                  <a:solidFill>
                    <a:schemeClr val="dk1"/>
                  </a:solidFill>
                  <a:latin typeface="Calibri"/>
                  <a:ea typeface="Calibri"/>
                  <a:cs typeface="Calibri"/>
                  <a:sym typeface="Calibri"/>
                </a:rPr>
                <a:t>Dried. </a:t>
              </a:r>
              <a:r>
                <a:rPr b="1" i="1" lang="en-US" sz="1800">
                  <a:solidFill>
                    <a:schemeClr val="dk1"/>
                  </a:solidFill>
                  <a:latin typeface="Calibri"/>
                  <a:ea typeface="Calibri"/>
                  <a:cs typeface="Calibri"/>
                  <a:sym typeface="Calibri"/>
                </a:rPr>
                <a:t>B.)</a:t>
              </a:r>
              <a:r>
                <a:rPr i="1" lang="en-US" sz="1800">
                  <a:solidFill>
                    <a:schemeClr val="dk1"/>
                  </a:solidFill>
                  <a:latin typeface="Calibri"/>
                  <a:ea typeface="Calibri"/>
                  <a:cs typeface="Calibri"/>
                  <a:sym typeface="Calibri"/>
                </a:rPr>
                <a:t> Sieved.  </a:t>
              </a:r>
              <a:r>
                <a:rPr b="1" i="1" lang="en-US" sz="1800">
                  <a:solidFill>
                    <a:schemeClr val="dk1"/>
                  </a:solidFill>
                  <a:latin typeface="Calibri"/>
                  <a:ea typeface="Calibri"/>
                  <a:cs typeface="Calibri"/>
                  <a:sym typeface="Calibri"/>
                </a:rPr>
                <a:t>C.) </a:t>
              </a:r>
              <a:r>
                <a:rPr i="1" lang="en-US" sz="1800">
                  <a:solidFill>
                    <a:schemeClr val="dk1"/>
                  </a:solidFill>
                  <a:latin typeface="Calibri"/>
                  <a:ea typeface="Calibri"/>
                  <a:cs typeface="Calibri"/>
                  <a:sym typeface="Calibri"/>
                </a:rPr>
                <a:t>Stored in labeled plastic bags.</a:t>
              </a:r>
              <a:endParaRPr sz="16800">
                <a:solidFill>
                  <a:schemeClr val="dk1"/>
                </a:solidFill>
              </a:endParaRPr>
            </a:p>
          </p:txBody>
        </p:sp>
        <p:sp>
          <p:nvSpPr>
            <p:cNvPr id="55" name="Google Shape;55;p3"/>
            <p:cNvSpPr txBox="1"/>
            <p:nvPr/>
          </p:nvSpPr>
          <p:spPr>
            <a:xfrm>
              <a:off x="9847375" y="18428017"/>
              <a:ext cx="6114300" cy="68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i="1" lang="en-US" sz="1800">
                  <a:solidFill>
                    <a:schemeClr val="dk1"/>
                  </a:solidFill>
                  <a:latin typeface="Calibri"/>
                  <a:ea typeface="Calibri"/>
                  <a:cs typeface="Calibri"/>
                  <a:sym typeface="Calibri"/>
                </a:rPr>
                <a:t>Figure 3:</a:t>
              </a:r>
              <a:r>
                <a:rPr i="1" lang="en-US" sz="1800">
                  <a:solidFill>
                    <a:schemeClr val="dk1"/>
                  </a:solidFill>
                  <a:latin typeface="Calibri"/>
                  <a:ea typeface="Calibri"/>
                  <a:cs typeface="Calibri"/>
                  <a:sym typeface="Calibri"/>
                </a:rPr>
                <a:t> Photos of XRF preparation. </a:t>
              </a:r>
              <a:r>
                <a:rPr b="1" i="1" lang="en-US" sz="1800">
                  <a:solidFill>
                    <a:schemeClr val="dk1"/>
                  </a:solidFill>
                  <a:latin typeface="Calibri"/>
                  <a:ea typeface="Calibri"/>
                  <a:cs typeface="Calibri"/>
                  <a:sym typeface="Calibri"/>
                </a:rPr>
                <a:t>A.) </a:t>
              </a:r>
              <a:r>
                <a:rPr i="1" lang="en-US" sz="1800">
                  <a:solidFill>
                    <a:schemeClr val="dk1"/>
                  </a:solidFill>
                  <a:latin typeface="Calibri"/>
                  <a:ea typeface="Calibri"/>
                  <a:cs typeface="Calibri"/>
                  <a:sym typeface="Calibri"/>
                </a:rPr>
                <a:t>NIST Standard. </a:t>
              </a:r>
              <a:r>
                <a:rPr b="1" i="1" lang="en-US" sz="1800">
                  <a:solidFill>
                    <a:schemeClr val="dk1"/>
                  </a:solidFill>
                  <a:latin typeface="Calibri"/>
                  <a:ea typeface="Calibri"/>
                  <a:cs typeface="Calibri"/>
                  <a:sym typeface="Calibri"/>
                </a:rPr>
                <a:t>B.) </a:t>
              </a:r>
              <a:r>
                <a:rPr i="1" lang="en-US" sz="1800">
                  <a:solidFill>
                    <a:schemeClr val="dk1"/>
                  </a:solidFill>
                  <a:latin typeface="Calibri"/>
                  <a:ea typeface="Calibri"/>
                  <a:cs typeface="Calibri"/>
                  <a:sym typeface="Calibri"/>
                </a:rPr>
                <a:t>XRF Sample cup. </a:t>
              </a:r>
              <a:r>
                <a:rPr b="1" i="1" lang="en-US" sz="1800">
                  <a:solidFill>
                    <a:schemeClr val="dk1"/>
                  </a:solidFill>
                  <a:latin typeface="Calibri"/>
                  <a:ea typeface="Calibri"/>
                  <a:cs typeface="Calibri"/>
                  <a:sym typeface="Calibri"/>
                </a:rPr>
                <a:t>C.) </a:t>
              </a:r>
              <a:r>
                <a:rPr i="1" lang="en-US" sz="1800">
                  <a:solidFill>
                    <a:schemeClr val="dk1"/>
                  </a:solidFill>
                  <a:latin typeface="Calibri"/>
                  <a:ea typeface="Calibri"/>
                  <a:cs typeface="Calibri"/>
                  <a:sym typeface="Calibri"/>
                </a:rPr>
                <a:t>XRF Spectrometer.</a:t>
              </a:r>
              <a:endParaRPr sz="16600">
                <a:solidFill>
                  <a:schemeClr val="dk1"/>
                </a:solidFill>
              </a:endParaRPr>
            </a:p>
          </p:txBody>
        </p:sp>
        <p:sp>
          <p:nvSpPr>
            <p:cNvPr id="56" name="Google Shape;56;p3"/>
            <p:cNvSpPr txBox="1"/>
            <p:nvPr/>
          </p:nvSpPr>
          <p:spPr>
            <a:xfrm>
              <a:off x="9855750" y="22417950"/>
              <a:ext cx="6152100" cy="68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i="1" lang="en-US" sz="1800">
                  <a:solidFill>
                    <a:schemeClr val="dk1"/>
                  </a:solidFill>
                  <a:latin typeface="Calibri"/>
                  <a:ea typeface="Calibri"/>
                  <a:cs typeface="Calibri"/>
                  <a:sym typeface="Calibri"/>
                </a:rPr>
                <a:t>Figure 4:</a:t>
              </a:r>
              <a:r>
                <a:rPr i="1" lang="en-US" sz="1800">
                  <a:solidFill>
                    <a:schemeClr val="dk1"/>
                  </a:solidFill>
                  <a:latin typeface="Calibri"/>
                  <a:ea typeface="Calibri"/>
                  <a:cs typeface="Calibri"/>
                  <a:sym typeface="Calibri"/>
                </a:rPr>
                <a:t> Photos of SEM preparation. </a:t>
              </a:r>
              <a:r>
                <a:rPr b="1" i="1" lang="en-US" sz="1800">
                  <a:solidFill>
                    <a:schemeClr val="dk1"/>
                  </a:solidFill>
                  <a:latin typeface="Calibri"/>
                  <a:ea typeface="Calibri"/>
                  <a:cs typeface="Calibri"/>
                  <a:sym typeface="Calibri"/>
                </a:rPr>
                <a:t>A.)</a:t>
              </a:r>
              <a:r>
                <a:rPr i="1" lang="en-US" sz="1800">
                  <a:solidFill>
                    <a:schemeClr val="dk1"/>
                  </a:solidFill>
                  <a:latin typeface="Calibri"/>
                  <a:ea typeface="Calibri"/>
                  <a:cs typeface="Calibri"/>
                  <a:sym typeface="Calibri"/>
                </a:rPr>
                <a:t> Magnetic particles and SEM stub. </a:t>
              </a:r>
              <a:r>
                <a:rPr b="1" i="1" lang="en-US" sz="1800">
                  <a:solidFill>
                    <a:schemeClr val="dk1"/>
                  </a:solidFill>
                  <a:latin typeface="Calibri"/>
                  <a:ea typeface="Calibri"/>
                  <a:cs typeface="Calibri"/>
                  <a:sym typeface="Calibri"/>
                </a:rPr>
                <a:t>B.)</a:t>
              </a:r>
              <a:r>
                <a:rPr i="1" lang="en-US" sz="1800">
                  <a:solidFill>
                    <a:schemeClr val="dk1"/>
                  </a:solidFill>
                  <a:latin typeface="Calibri"/>
                  <a:ea typeface="Calibri"/>
                  <a:cs typeface="Calibri"/>
                  <a:sym typeface="Calibri"/>
                </a:rPr>
                <a:t> Carbon </a:t>
              </a:r>
              <a:r>
                <a:rPr i="1" lang="en-US" sz="1800">
                  <a:solidFill>
                    <a:schemeClr val="dk1"/>
                  </a:solidFill>
                  <a:latin typeface="Calibri"/>
                  <a:ea typeface="Calibri"/>
                  <a:cs typeface="Calibri"/>
                  <a:sym typeface="Calibri"/>
                </a:rPr>
                <a:t>coating</a:t>
              </a:r>
              <a:r>
                <a:rPr i="1" lang="en-US" sz="1800">
                  <a:solidFill>
                    <a:schemeClr val="dk1"/>
                  </a:solidFill>
                  <a:latin typeface="Calibri"/>
                  <a:ea typeface="Calibri"/>
                  <a:cs typeface="Calibri"/>
                  <a:sym typeface="Calibri"/>
                </a:rPr>
                <a:t> process. </a:t>
              </a:r>
              <a:r>
                <a:rPr b="1" i="1" lang="en-US" sz="1800">
                  <a:solidFill>
                    <a:schemeClr val="dk1"/>
                  </a:solidFill>
                  <a:latin typeface="Calibri"/>
                  <a:ea typeface="Calibri"/>
                  <a:cs typeface="Calibri"/>
                  <a:sym typeface="Calibri"/>
                </a:rPr>
                <a:t>C.)</a:t>
              </a:r>
              <a:r>
                <a:rPr i="1" lang="en-US" sz="1800">
                  <a:solidFill>
                    <a:schemeClr val="dk1"/>
                  </a:solidFill>
                  <a:latin typeface="Calibri"/>
                  <a:ea typeface="Calibri"/>
                  <a:cs typeface="Calibri"/>
                  <a:sym typeface="Calibri"/>
                </a:rPr>
                <a:t> SEM and EDS.</a:t>
              </a:r>
              <a:endParaRPr sz="16600">
                <a:solidFill>
                  <a:schemeClr val="dk1"/>
                </a:solidFill>
              </a:endParaRPr>
            </a:p>
          </p:txBody>
        </p:sp>
      </p:grpSp>
      <p:sp>
        <p:nvSpPr>
          <p:cNvPr id="57" name="Google Shape;57;p3"/>
          <p:cNvSpPr txBox="1"/>
          <p:nvPr/>
        </p:nvSpPr>
        <p:spPr>
          <a:xfrm>
            <a:off x="5472625" y="30903225"/>
            <a:ext cx="10680600" cy="86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b="1" i="1" lang="en-US" sz="1800">
                <a:solidFill>
                  <a:schemeClr val="dk1"/>
                </a:solidFill>
                <a:latin typeface="Calibri"/>
                <a:ea typeface="Calibri"/>
                <a:cs typeface="Calibri"/>
                <a:sym typeface="Calibri"/>
              </a:rPr>
              <a:t>Figure 1: </a:t>
            </a:r>
            <a:r>
              <a:rPr i="1" lang="en-US" sz="1800">
                <a:solidFill>
                  <a:schemeClr val="dk1"/>
                </a:solidFill>
                <a:latin typeface="Calibri"/>
                <a:ea typeface="Calibri"/>
                <a:cs typeface="Calibri"/>
                <a:sym typeface="Calibri"/>
              </a:rPr>
              <a:t>Street map of Terre Haute, Indiana showing the study area (dotted boundary), street sediment sample locations, nearby Brownfield sites, and present-day manufacturing facilities.</a:t>
            </a:r>
            <a:endParaRPr sz="1800">
              <a:solidFill>
                <a:schemeClr val="dk1"/>
              </a:solidFill>
              <a:latin typeface="Calibri"/>
              <a:ea typeface="Calibri"/>
              <a:cs typeface="Calibri"/>
              <a:sym typeface="Calibri"/>
            </a:endParaRPr>
          </a:p>
        </p:txBody>
      </p:sp>
      <p:sp>
        <p:nvSpPr>
          <p:cNvPr id="58" name="Google Shape;58;p3"/>
          <p:cNvSpPr txBox="1"/>
          <p:nvPr/>
        </p:nvSpPr>
        <p:spPr>
          <a:xfrm>
            <a:off x="16754138" y="4244850"/>
            <a:ext cx="15983700" cy="28137300"/>
          </a:xfrm>
          <a:prstGeom prst="rect">
            <a:avLst/>
          </a:prstGeom>
          <a:solidFill>
            <a:schemeClr val="accent6"/>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4400"/>
          </a:p>
        </p:txBody>
      </p:sp>
      <p:sp>
        <p:nvSpPr>
          <p:cNvPr id="59" name="Google Shape;59;p3"/>
          <p:cNvSpPr/>
          <p:nvPr/>
        </p:nvSpPr>
        <p:spPr>
          <a:xfrm>
            <a:off x="16753050" y="4094075"/>
            <a:ext cx="15985200" cy="1097400"/>
          </a:xfrm>
          <a:prstGeom prst="rect">
            <a:avLst/>
          </a:prstGeom>
          <a:solidFill>
            <a:srgbClr val="A2C4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5000">
                <a:latin typeface="Calibri"/>
                <a:ea typeface="Calibri"/>
                <a:cs typeface="Calibri"/>
                <a:sym typeface="Calibri"/>
              </a:rPr>
              <a:t>5. XRF Results:</a:t>
            </a:r>
            <a:endParaRPr sz="5000">
              <a:latin typeface="Calibri"/>
              <a:ea typeface="Calibri"/>
              <a:cs typeface="Calibri"/>
              <a:sym typeface="Calibri"/>
            </a:endParaRPr>
          </a:p>
        </p:txBody>
      </p:sp>
      <p:sp>
        <p:nvSpPr>
          <p:cNvPr id="60" name="Google Shape;60;p3"/>
          <p:cNvSpPr txBox="1"/>
          <p:nvPr/>
        </p:nvSpPr>
        <p:spPr>
          <a:xfrm>
            <a:off x="32907600" y="4575700"/>
            <a:ext cx="17693700" cy="20777100"/>
          </a:xfrm>
          <a:prstGeom prst="rect">
            <a:avLst/>
          </a:prstGeom>
          <a:solidFill>
            <a:schemeClr val="accent6"/>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4400"/>
          </a:p>
        </p:txBody>
      </p:sp>
      <p:sp>
        <p:nvSpPr>
          <p:cNvPr id="61" name="Google Shape;61;p3"/>
          <p:cNvSpPr/>
          <p:nvPr/>
        </p:nvSpPr>
        <p:spPr>
          <a:xfrm>
            <a:off x="32907600" y="4093325"/>
            <a:ext cx="17693700" cy="1098900"/>
          </a:xfrm>
          <a:prstGeom prst="rect">
            <a:avLst/>
          </a:prstGeom>
          <a:solidFill>
            <a:srgbClr val="A2C4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5000">
                <a:latin typeface="Calibri"/>
                <a:ea typeface="Calibri"/>
                <a:cs typeface="Calibri"/>
                <a:sym typeface="Calibri"/>
              </a:rPr>
              <a:t>6. Imaging Results:</a:t>
            </a:r>
            <a:endParaRPr sz="5000">
              <a:latin typeface="Calibri"/>
              <a:ea typeface="Calibri"/>
              <a:cs typeface="Calibri"/>
              <a:sym typeface="Calibri"/>
            </a:endParaRPr>
          </a:p>
        </p:txBody>
      </p:sp>
      <p:pic>
        <p:nvPicPr>
          <p:cNvPr id="62" name="Google Shape;62;p3"/>
          <p:cNvPicPr preferRelativeResize="0"/>
          <p:nvPr/>
        </p:nvPicPr>
        <p:blipFill rotWithShape="1">
          <a:blip r:embed="rId10">
            <a:alphaModFix/>
          </a:blip>
          <a:srcRect b="9734" l="3632" r="20211" t="7838"/>
          <a:stretch/>
        </p:blipFill>
        <p:spPr>
          <a:xfrm>
            <a:off x="34084850" y="13287225"/>
            <a:ext cx="4800600" cy="3771516"/>
          </a:xfrm>
          <a:prstGeom prst="rect">
            <a:avLst/>
          </a:prstGeom>
          <a:noFill/>
          <a:ln cap="flat" cmpd="sng" w="9525">
            <a:solidFill>
              <a:schemeClr val="dk1"/>
            </a:solidFill>
            <a:prstDash val="solid"/>
            <a:round/>
            <a:headEnd len="sm" w="sm" type="none"/>
            <a:tailEnd len="sm" w="sm" type="none"/>
          </a:ln>
        </p:spPr>
      </p:pic>
      <p:pic>
        <p:nvPicPr>
          <p:cNvPr id="63" name="Google Shape;63;p3"/>
          <p:cNvPicPr preferRelativeResize="0"/>
          <p:nvPr/>
        </p:nvPicPr>
        <p:blipFill rotWithShape="1">
          <a:blip r:embed="rId11">
            <a:alphaModFix/>
          </a:blip>
          <a:srcRect b="51230" l="12153" r="10339" t="2415"/>
          <a:stretch/>
        </p:blipFill>
        <p:spPr>
          <a:xfrm>
            <a:off x="34089625" y="17181325"/>
            <a:ext cx="4800600" cy="3771497"/>
          </a:xfrm>
          <a:prstGeom prst="rect">
            <a:avLst/>
          </a:prstGeom>
          <a:noFill/>
          <a:ln cap="flat" cmpd="sng" w="9525">
            <a:solidFill>
              <a:schemeClr val="dk1"/>
            </a:solidFill>
            <a:prstDash val="solid"/>
            <a:round/>
            <a:headEnd len="sm" w="sm" type="none"/>
            <a:tailEnd len="sm" w="sm" type="none"/>
          </a:ln>
        </p:spPr>
      </p:pic>
      <p:sp>
        <p:nvSpPr>
          <p:cNvPr id="64" name="Google Shape;64;p3"/>
          <p:cNvSpPr/>
          <p:nvPr/>
        </p:nvSpPr>
        <p:spPr>
          <a:xfrm>
            <a:off x="34251655" y="17290009"/>
            <a:ext cx="603000" cy="597300"/>
          </a:xfrm>
          <a:prstGeom prst="roundRect">
            <a:avLst>
              <a:gd fmla="val 16667"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latin typeface="Calibri"/>
                <a:ea typeface="Calibri"/>
                <a:cs typeface="Calibri"/>
                <a:sym typeface="Calibri"/>
              </a:rPr>
              <a:t>D</a:t>
            </a:r>
            <a:r>
              <a:rPr lang="en-US" sz="2400">
                <a:latin typeface="Calibri"/>
                <a:ea typeface="Calibri"/>
                <a:cs typeface="Calibri"/>
                <a:sym typeface="Calibri"/>
              </a:rPr>
              <a:t>.</a:t>
            </a:r>
            <a:r>
              <a:rPr lang="en-US" sz="2400"/>
              <a:t> </a:t>
            </a:r>
            <a:endParaRPr sz="2400"/>
          </a:p>
        </p:txBody>
      </p:sp>
      <p:sp>
        <p:nvSpPr>
          <p:cNvPr id="65" name="Google Shape;65;p3"/>
          <p:cNvSpPr/>
          <p:nvPr/>
        </p:nvSpPr>
        <p:spPr>
          <a:xfrm>
            <a:off x="34251655" y="13434584"/>
            <a:ext cx="603000" cy="597300"/>
          </a:xfrm>
          <a:prstGeom prst="roundRect">
            <a:avLst>
              <a:gd fmla="val 16667"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latin typeface="Calibri"/>
                <a:ea typeface="Calibri"/>
                <a:cs typeface="Calibri"/>
                <a:sym typeface="Calibri"/>
              </a:rPr>
              <a:t>A</a:t>
            </a:r>
            <a:r>
              <a:rPr lang="en-US" sz="2400">
                <a:latin typeface="Calibri"/>
                <a:ea typeface="Calibri"/>
                <a:cs typeface="Calibri"/>
                <a:sym typeface="Calibri"/>
              </a:rPr>
              <a:t>.</a:t>
            </a:r>
            <a:r>
              <a:rPr lang="en-US" sz="2400"/>
              <a:t> </a:t>
            </a:r>
            <a:endParaRPr sz="2400"/>
          </a:p>
        </p:txBody>
      </p:sp>
      <p:cxnSp>
        <p:nvCxnSpPr>
          <p:cNvPr id="66" name="Google Shape;66;p3"/>
          <p:cNvCxnSpPr/>
          <p:nvPr/>
        </p:nvCxnSpPr>
        <p:spPr>
          <a:xfrm flipH="1" rot="10800000">
            <a:off x="37180753" y="16868132"/>
            <a:ext cx="1547400" cy="9000"/>
          </a:xfrm>
          <a:prstGeom prst="straightConnector1">
            <a:avLst/>
          </a:prstGeom>
          <a:noFill/>
          <a:ln cap="flat" cmpd="sng" w="76200">
            <a:solidFill>
              <a:schemeClr val="lt1"/>
            </a:solidFill>
            <a:prstDash val="solid"/>
            <a:round/>
            <a:headEnd len="med" w="med" type="none"/>
            <a:tailEnd len="med" w="med" type="none"/>
          </a:ln>
        </p:spPr>
      </p:cxnSp>
      <p:cxnSp>
        <p:nvCxnSpPr>
          <p:cNvPr id="67" name="Google Shape;67;p3"/>
          <p:cNvCxnSpPr/>
          <p:nvPr/>
        </p:nvCxnSpPr>
        <p:spPr>
          <a:xfrm>
            <a:off x="36839044" y="20783583"/>
            <a:ext cx="1889100" cy="0"/>
          </a:xfrm>
          <a:prstGeom prst="straightConnector1">
            <a:avLst/>
          </a:prstGeom>
          <a:noFill/>
          <a:ln cap="flat" cmpd="sng" w="76200">
            <a:solidFill>
              <a:schemeClr val="lt1"/>
            </a:solidFill>
            <a:prstDash val="solid"/>
            <a:round/>
            <a:headEnd len="med" w="med" type="none"/>
            <a:tailEnd len="med" w="med" type="none"/>
          </a:ln>
        </p:spPr>
      </p:cxnSp>
      <p:pic>
        <p:nvPicPr>
          <p:cNvPr id="68" name="Google Shape;68;p3"/>
          <p:cNvPicPr preferRelativeResize="0"/>
          <p:nvPr/>
        </p:nvPicPr>
        <p:blipFill rotWithShape="1">
          <a:blip r:embed="rId12">
            <a:alphaModFix/>
          </a:blip>
          <a:srcRect b="18111" l="16635" r="17505" t="34165"/>
          <a:stretch/>
        </p:blipFill>
        <p:spPr>
          <a:xfrm>
            <a:off x="38979201" y="8314038"/>
            <a:ext cx="4800600" cy="3789429"/>
          </a:xfrm>
          <a:prstGeom prst="rect">
            <a:avLst/>
          </a:prstGeom>
          <a:noFill/>
          <a:ln cap="flat" cmpd="sng" w="9525">
            <a:solidFill>
              <a:schemeClr val="dk1"/>
            </a:solidFill>
            <a:prstDash val="solid"/>
            <a:round/>
            <a:headEnd len="sm" w="sm" type="none"/>
            <a:tailEnd len="sm" w="sm" type="none"/>
          </a:ln>
        </p:spPr>
      </p:pic>
      <p:pic>
        <p:nvPicPr>
          <p:cNvPr id="69" name="Google Shape;69;p3"/>
          <p:cNvPicPr preferRelativeResize="0"/>
          <p:nvPr/>
        </p:nvPicPr>
        <p:blipFill rotWithShape="1">
          <a:blip r:embed="rId13">
            <a:alphaModFix/>
          </a:blip>
          <a:srcRect b="37945" l="20192" r="22523" t="1766"/>
          <a:stretch/>
        </p:blipFill>
        <p:spPr>
          <a:xfrm rot="1">
            <a:off x="34075500" y="8314025"/>
            <a:ext cx="4800600" cy="3789442"/>
          </a:xfrm>
          <a:prstGeom prst="rect">
            <a:avLst/>
          </a:prstGeom>
          <a:noFill/>
          <a:ln cap="flat" cmpd="sng" w="9525">
            <a:solidFill>
              <a:schemeClr val="dk1"/>
            </a:solidFill>
            <a:prstDash val="solid"/>
            <a:round/>
            <a:headEnd len="sm" w="sm" type="none"/>
            <a:tailEnd len="sm" w="sm" type="none"/>
          </a:ln>
        </p:spPr>
      </p:pic>
      <p:sp>
        <p:nvSpPr>
          <p:cNvPr id="70" name="Google Shape;70;p3"/>
          <p:cNvSpPr/>
          <p:nvPr/>
        </p:nvSpPr>
        <p:spPr>
          <a:xfrm>
            <a:off x="34159141" y="8407649"/>
            <a:ext cx="603000" cy="597300"/>
          </a:xfrm>
          <a:prstGeom prst="roundRect">
            <a:avLst>
              <a:gd fmla="val 16667"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latin typeface="Calibri"/>
                <a:ea typeface="Calibri"/>
                <a:cs typeface="Calibri"/>
                <a:sym typeface="Calibri"/>
              </a:rPr>
              <a:t>B</a:t>
            </a:r>
            <a:r>
              <a:rPr lang="en-US" sz="2400">
                <a:latin typeface="Calibri"/>
                <a:ea typeface="Calibri"/>
                <a:cs typeface="Calibri"/>
                <a:sym typeface="Calibri"/>
              </a:rPr>
              <a:t>. </a:t>
            </a:r>
            <a:endParaRPr sz="2400">
              <a:latin typeface="Calibri"/>
              <a:ea typeface="Calibri"/>
              <a:cs typeface="Calibri"/>
              <a:sym typeface="Calibri"/>
            </a:endParaRPr>
          </a:p>
        </p:txBody>
      </p:sp>
      <p:sp>
        <p:nvSpPr>
          <p:cNvPr id="71" name="Google Shape;71;p3"/>
          <p:cNvSpPr/>
          <p:nvPr/>
        </p:nvSpPr>
        <p:spPr>
          <a:xfrm>
            <a:off x="39068882" y="8377920"/>
            <a:ext cx="603000" cy="597300"/>
          </a:xfrm>
          <a:prstGeom prst="roundRect">
            <a:avLst>
              <a:gd fmla="val 16667"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latin typeface="Calibri"/>
                <a:ea typeface="Calibri"/>
                <a:cs typeface="Calibri"/>
                <a:sym typeface="Calibri"/>
              </a:rPr>
              <a:t>C</a:t>
            </a:r>
            <a:r>
              <a:rPr lang="en-US" sz="2400">
                <a:latin typeface="Calibri"/>
                <a:ea typeface="Calibri"/>
                <a:cs typeface="Calibri"/>
                <a:sym typeface="Calibri"/>
              </a:rPr>
              <a:t>. </a:t>
            </a:r>
            <a:endParaRPr sz="2400">
              <a:latin typeface="Calibri"/>
              <a:ea typeface="Calibri"/>
              <a:cs typeface="Calibri"/>
              <a:sym typeface="Calibri"/>
            </a:endParaRPr>
          </a:p>
        </p:txBody>
      </p:sp>
      <p:sp>
        <p:nvSpPr>
          <p:cNvPr id="72" name="Google Shape;72;p3"/>
          <p:cNvSpPr txBox="1"/>
          <p:nvPr/>
        </p:nvSpPr>
        <p:spPr>
          <a:xfrm>
            <a:off x="33971550" y="23824895"/>
            <a:ext cx="164193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i="1" lang="en-US" sz="1800">
                <a:solidFill>
                  <a:schemeClr val="dk1"/>
                </a:solidFill>
                <a:latin typeface="Calibri"/>
                <a:ea typeface="Calibri"/>
                <a:cs typeface="Calibri"/>
                <a:sym typeface="Calibri"/>
              </a:rPr>
              <a:t>Figure 7: (Above) A.)</a:t>
            </a:r>
            <a:r>
              <a:rPr i="1" lang="en-US" sz="1800">
                <a:solidFill>
                  <a:schemeClr val="dk1"/>
                </a:solidFill>
                <a:latin typeface="Calibri"/>
                <a:ea typeface="Calibri"/>
                <a:cs typeface="Calibri"/>
                <a:sym typeface="Calibri"/>
              </a:rPr>
              <a:t> BSE image showing Iron-rich sphere. </a:t>
            </a:r>
            <a:r>
              <a:rPr b="1" i="1" lang="en-US" sz="1800">
                <a:solidFill>
                  <a:schemeClr val="dk1"/>
                </a:solidFill>
                <a:latin typeface="Calibri"/>
                <a:ea typeface="Calibri"/>
                <a:cs typeface="Calibri"/>
                <a:sym typeface="Calibri"/>
              </a:rPr>
              <a:t>B.)</a:t>
            </a:r>
            <a:r>
              <a:rPr i="1" lang="en-US" sz="1800">
                <a:solidFill>
                  <a:schemeClr val="dk1"/>
                </a:solidFill>
                <a:latin typeface="Calibri"/>
                <a:ea typeface="Calibri"/>
                <a:cs typeface="Calibri"/>
                <a:sym typeface="Calibri"/>
              </a:rPr>
              <a:t> BSE image showing irregular-shaped Iron-rich particle. </a:t>
            </a:r>
            <a:r>
              <a:rPr b="1" i="1" lang="en-US" sz="1800">
                <a:solidFill>
                  <a:schemeClr val="dk1"/>
                </a:solidFill>
                <a:latin typeface="Calibri"/>
                <a:ea typeface="Calibri"/>
                <a:cs typeface="Calibri"/>
                <a:sym typeface="Calibri"/>
              </a:rPr>
              <a:t>C.) </a:t>
            </a:r>
            <a:r>
              <a:rPr i="1" lang="en-US" sz="1800">
                <a:solidFill>
                  <a:schemeClr val="dk1"/>
                </a:solidFill>
                <a:latin typeface="Calibri"/>
                <a:ea typeface="Calibri"/>
                <a:cs typeface="Calibri"/>
                <a:sym typeface="Calibri"/>
              </a:rPr>
              <a:t>BSE image of yellow road paint with corresponding EDS analysis (inset), showing that these particles are rich in Pb and Cr (Crocoite - PbCrO4). </a:t>
            </a:r>
            <a:r>
              <a:rPr b="1" i="1" lang="en-US" sz="1800">
                <a:solidFill>
                  <a:schemeClr val="dk1"/>
                </a:solidFill>
                <a:latin typeface="Calibri"/>
                <a:ea typeface="Calibri"/>
                <a:cs typeface="Calibri"/>
                <a:sym typeface="Calibri"/>
              </a:rPr>
              <a:t>D and E.)</a:t>
            </a:r>
            <a:r>
              <a:rPr i="1" lang="en-US" sz="1800">
                <a:solidFill>
                  <a:schemeClr val="dk1"/>
                </a:solidFill>
                <a:latin typeface="Calibri"/>
                <a:ea typeface="Calibri"/>
                <a:cs typeface="Calibri"/>
                <a:sym typeface="Calibri"/>
              </a:rPr>
              <a:t> BSE images of Iron-rich particles with </a:t>
            </a:r>
            <a:r>
              <a:rPr i="1" lang="en-US" sz="1800">
                <a:solidFill>
                  <a:schemeClr val="dk1"/>
                </a:solidFill>
                <a:latin typeface="Calibri"/>
                <a:ea typeface="Calibri"/>
                <a:cs typeface="Calibri"/>
                <a:sym typeface="Calibri"/>
              </a:rPr>
              <a:t>corresponding</a:t>
            </a:r>
            <a:r>
              <a:rPr i="1" lang="en-US" sz="1800">
                <a:solidFill>
                  <a:schemeClr val="dk1"/>
                </a:solidFill>
                <a:latin typeface="Calibri"/>
                <a:ea typeface="Calibri"/>
                <a:cs typeface="Calibri"/>
                <a:sym typeface="Calibri"/>
              </a:rPr>
              <a:t> EDS analyses (below) and </a:t>
            </a:r>
            <a:r>
              <a:rPr b="1" i="1" lang="en-US" sz="1800">
                <a:solidFill>
                  <a:schemeClr val="dk1"/>
                </a:solidFill>
                <a:latin typeface="Calibri"/>
                <a:ea typeface="Calibri"/>
                <a:cs typeface="Calibri"/>
                <a:sym typeface="Calibri"/>
              </a:rPr>
              <a:t>F.)</a:t>
            </a:r>
            <a:r>
              <a:rPr i="1" lang="en-US" sz="1800">
                <a:solidFill>
                  <a:schemeClr val="dk1"/>
                </a:solidFill>
                <a:latin typeface="Calibri"/>
                <a:ea typeface="Calibri"/>
                <a:cs typeface="Calibri"/>
                <a:sym typeface="Calibri"/>
              </a:rPr>
              <a:t> EDS false color chemical map showing iron-rich particles.</a:t>
            </a:r>
            <a:endParaRPr i="1" sz="1800">
              <a:solidFill>
                <a:schemeClr val="dk1"/>
              </a:solidFill>
              <a:latin typeface="Calibri"/>
              <a:ea typeface="Calibri"/>
              <a:cs typeface="Calibri"/>
              <a:sym typeface="Calibri"/>
            </a:endParaRPr>
          </a:p>
        </p:txBody>
      </p:sp>
      <p:sp>
        <p:nvSpPr>
          <p:cNvPr id="73" name="Google Shape;73;p3"/>
          <p:cNvSpPr txBox="1"/>
          <p:nvPr/>
        </p:nvSpPr>
        <p:spPr>
          <a:xfrm>
            <a:off x="44871038" y="14393225"/>
            <a:ext cx="53442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i="1" lang="en-US" sz="1800">
                <a:solidFill>
                  <a:schemeClr val="dk1"/>
                </a:solidFill>
                <a:latin typeface="Calibri"/>
                <a:ea typeface="Calibri"/>
                <a:cs typeface="Calibri"/>
                <a:sym typeface="Calibri"/>
              </a:rPr>
              <a:t>Figure 8: Image of chemistry composition of anthropogenic particle.</a:t>
            </a:r>
            <a:endParaRPr i="1" sz="1800">
              <a:solidFill>
                <a:schemeClr val="dk1"/>
              </a:solidFill>
              <a:latin typeface="Calibri"/>
              <a:ea typeface="Calibri"/>
              <a:cs typeface="Calibri"/>
              <a:sym typeface="Calibri"/>
            </a:endParaRPr>
          </a:p>
        </p:txBody>
      </p:sp>
      <p:pic>
        <p:nvPicPr>
          <p:cNvPr id="74" name="Google Shape;74;p3"/>
          <p:cNvPicPr preferRelativeResize="0"/>
          <p:nvPr/>
        </p:nvPicPr>
        <p:blipFill rotWithShape="1">
          <a:blip r:embed="rId14">
            <a:alphaModFix/>
          </a:blip>
          <a:srcRect b="48850" l="1261" r="21369" t="958"/>
          <a:stretch/>
        </p:blipFill>
        <p:spPr>
          <a:xfrm>
            <a:off x="43956800" y="17918000"/>
            <a:ext cx="6395000" cy="5847175"/>
          </a:xfrm>
          <a:prstGeom prst="rect">
            <a:avLst/>
          </a:prstGeom>
          <a:noFill/>
          <a:ln cap="flat" cmpd="sng" w="9525">
            <a:solidFill>
              <a:schemeClr val="dk1"/>
            </a:solidFill>
            <a:prstDash val="solid"/>
            <a:round/>
            <a:headEnd len="sm" w="sm" type="none"/>
            <a:tailEnd len="sm" w="sm" type="none"/>
          </a:ln>
        </p:spPr>
      </p:pic>
      <p:sp>
        <p:nvSpPr>
          <p:cNvPr id="75" name="Google Shape;75;p3"/>
          <p:cNvSpPr txBox="1"/>
          <p:nvPr/>
        </p:nvSpPr>
        <p:spPr>
          <a:xfrm>
            <a:off x="17821675" y="31510400"/>
            <a:ext cx="14446800" cy="68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i="1" lang="en-US" sz="1800">
                <a:solidFill>
                  <a:schemeClr val="dk1"/>
                </a:solidFill>
                <a:latin typeface="Calibri"/>
                <a:ea typeface="Calibri"/>
                <a:cs typeface="Calibri"/>
                <a:sym typeface="Calibri"/>
              </a:rPr>
              <a:t>Figure 5:</a:t>
            </a:r>
            <a:r>
              <a:rPr i="1" lang="en-US" sz="1800">
                <a:solidFill>
                  <a:schemeClr val="dk1"/>
                </a:solidFill>
                <a:latin typeface="Calibri"/>
                <a:ea typeface="Calibri"/>
                <a:cs typeface="Calibri"/>
                <a:sym typeface="Calibri"/>
              </a:rPr>
              <a:t> GIS Inverse Distance Weighting (IDW) maps of Arsenic (As), Copper (Cu), Iron (Fe), Lead (Pb), and Zinc (Zn). Inset graphs show log-normalized plots of sample concentrations normalized to natural background soil concentrations from the Wabash Valley. WVS = Wabash Valley Soil.</a:t>
            </a:r>
            <a:endParaRPr sz="16600">
              <a:solidFill>
                <a:schemeClr val="dk1"/>
              </a:solidFill>
            </a:endParaRPr>
          </a:p>
        </p:txBody>
      </p:sp>
      <p:sp>
        <p:nvSpPr>
          <p:cNvPr id="76" name="Google Shape;76;p3"/>
          <p:cNvSpPr/>
          <p:nvPr/>
        </p:nvSpPr>
        <p:spPr>
          <a:xfrm rot="-5400000">
            <a:off x="14998450" y="7745800"/>
            <a:ext cx="4992600" cy="641100"/>
          </a:xfrm>
          <a:prstGeom prst="rect">
            <a:avLst/>
          </a:prstGeom>
          <a:solidFill>
            <a:srgbClr val="45818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3800">
                <a:solidFill>
                  <a:schemeClr val="lt1"/>
                </a:solidFill>
                <a:latin typeface="Calibri"/>
                <a:ea typeface="Calibri"/>
                <a:cs typeface="Calibri"/>
                <a:sym typeface="Calibri"/>
              </a:rPr>
              <a:t>Arsenic (As)</a:t>
            </a:r>
            <a:endParaRPr b="1" sz="3800">
              <a:solidFill>
                <a:schemeClr val="lt1"/>
              </a:solidFill>
              <a:latin typeface="Calibri"/>
              <a:ea typeface="Calibri"/>
              <a:cs typeface="Calibri"/>
              <a:sym typeface="Calibri"/>
            </a:endParaRPr>
          </a:p>
        </p:txBody>
      </p:sp>
      <p:sp>
        <p:nvSpPr>
          <p:cNvPr id="77" name="Google Shape;77;p3"/>
          <p:cNvSpPr txBox="1"/>
          <p:nvPr/>
        </p:nvSpPr>
        <p:spPr>
          <a:xfrm>
            <a:off x="33971550" y="12150526"/>
            <a:ext cx="16419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US" sz="1800">
                <a:solidFill>
                  <a:schemeClr val="dk1"/>
                </a:solidFill>
                <a:latin typeface="Calibri"/>
                <a:ea typeface="Calibri"/>
                <a:cs typeface="Calibri"/>
                <a:sym typeface="Calibri"/>
              </a:rPr>
              <a:t>Figure 6: (Above)</a:t>
            </a:r>
            <a:r>
              <a:rPr i="1" lang="en-US" sz="1800">
                <a:solidFill>
                  <a:schemeClr val="dk1"/>
                </a:solidFill>
                <a:latin typeface="Calibri"/>
                <a:ea typeface="Calibri"/>
                <a:cs typeface="Calibri"/>
                <a:sym typeface="Calibri"/>
              </a:rPr>
              <a:t> Stereomicroscope photos of road sediment. </a:t>
            </a:r>
            <a:r>
              <a:rPr b="1" i="1" lang="en-US" sz="1800">
                <a:solidFill>
                  <a:schemeClr val="dk1"/>
                </a:solidFill>
                <a:latin typeface="Calibri"/>
                <a:ea typeface="Calibri"/>
                <a:cs typeface="Calibri"/>
                <a:sym typeface="Calibri"/>
              </a:rPr>
              <a:t>A.)</a:t>
            </a:r>
            <a:r>
              <a:rPr i="1" lang="en-US" sz="1800">
                <a:solidFill>
                  <a:schemeClr val="dk1"/>
                </a:solidFill>
                <a:latin typeface="Calibri"/>
                <a:ea typeface="Calibri"/>
                <a:cs typeface="Calibri"/>
                <a:sym typeface="Calibri"/>
              </a:rPr>
              <a:t> Common particle categories observed with a stereomicroscope. </a:t>
            </a:r>
            <a:r>
              <a:rPr b="1" i="1" lang="en-US" sz="1800">
                <a:solidFill>
                  <a:schemeClr val="dk1"/>
                </a:solidFill>
                <a:latin typeface="Calibri"/>
                <a:ea typeface="Calibri"/>
                <a:cs typeface="Calibri"/>
                <a:sym typeface="Calibri"/>
              </a:rPr>
              <a:t>B.)</a:t>
            </a:r>
            <a:r>
              <a:rPr i="1" lang="en-US" sz="1800">
                <a:solidFill>
                  <a:schemeClr val="dk1"/>
                </a:solidFill>
                <a:latin typeface="Calibri"/>
                <a:ea typeface="Calibri"/>
                <a:cs typeface="Calibri"/>
                <a:sym typeface="Calibri"/>
              </a:rPr>
              <a:t> Iron-rich sphere. </a:t>
            </a:r>
            <a:r>
              <a:rPr b="1" i="1" lang="en-US" sz="1800">
                <a:solidFill>
                  <a:schemeClr val="dk1"/>
                </a:solidFill>
                <a:latin typeface="Calibri"/>
                <a:ea typeface="Calibri"/>
                <a:cs typeface="Calibri"/>
                <a:sym typeface="Calibri"/>
              </a:rPr>
              <a:t>C.)</a:t>
            </a:r>
            <a:r>
              <a:rPr i="1" lang="en-US" sz="1800">
                <a:solidFill>
                  <a:schemeClr val="dk1"/>
                </a:solidFill>
                <a:latin typeface="Calibri"/>
                <a:ea typeface="Calibri"/>
                <a:cs typeface="Calibri"/>
                <a:sym typeface="Calibri"/>
              </a:rPr>
              <a:t> Irregular-shaped iron-rich particles along with iron-rich spheres. </a:t>
            </a:r>
            <a:r>
              <a:rPr b="1" i="1" lang="en-US" sz="1800">
                <a:solidFill>
                  <a:schemeClr val="dk1"/>
                </a:solidFill>
                <a:latin typeface="Calibri"/>
                <a:ea typeface="Calibri"/>
                <a:cs typeface="Calibri"/>
                <a:sym typeface="Calibri"/>
              </a:rPr>
              <a:t>D.) </a:t>
            </a:r>
            <a:r>
              <a:rPr i="1" lang="en-US" sz="1800">
                <a:solidFill>
                  <a:schemeClr val="dk1"/>
                </a:solidFill>
                <a:latin typeface="Calibri"/>
                <a:ea typeface="Calibri"/>
                <a:cs typeface="Calibri"/>
                <a:sym typeface="Calibri"/>
              </a:rPr>
              <a:t>Yellow Road Paint Chip showing imbedded reflective glass spheres.</a:t>
            </a:r>
            <a:endParaRPr/>
          </a:p>
        </p:txBody>
      </p:sp>
      <p:sp>
        <p:nvSpPr>
          <p:cNvPr id="78" name="Google Shape;78;p3"/>
          <p:cNvSpPr txBox="1"/>
          <p:nvPr/>
        </p:nvSpPr>
        <p:spPr>
          <a:xfrm>
            <a:off x="37655338" y="20264825"/>
            <a:ext cx="1149000" cy="5973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None/>
            </a:pPr>
            <a:r>
              <a:rPr b="1" lang="en-US" sz="2300">
                <a:solidFill>
                  <a:schemeClr val="lt1"/>
                </a:solidFill>
                <a:latin typeface="Calibri"/>
                <a:ea typeface="Calibri"/>
                <a:cs typeface="Calibri"/>
                <a:sym typeface="Calibri"/>
              </a:rPr>
              <a:t>200µm</a:t>
            </a:r>
            <a:endParaRPr b="1" sz="2300">
              <a:solidFill>
                <a:schemeClr val="lt1"/>
              </a:solidFill>
              <a:latin typeface="Calibri"/>
              <a:ea typeface="Calibri"/>
              <a:cs typeface="Calibri"/>
              <a:sym typeface="Calibri"/>
            </a:endParaRPr>
          </a:p>
        </p:txBody>
      </p:sp>
      <p:sp>
        <p:nvSpPr>
          <p:cNvPr id="79" name="Google Shape;79;p3"/>
          <p:cNvSpPr txBox="1"/>
          <p:nvPr/>
        </p:nvSpPr>
        <p:spPr>
          <a:xfrm>
            <a:off x="37785338" y="16356025"/>
            <a:ext cx="1149000" cy="59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US" sz="2300">
                <a:solidFill>
                  <a:schemeClr val="lt1"/>
                </a:solidFill>
                <a:latin typeface="Calibri"/>
                <a:ea typeface="Calibri"/>
                <a:cs typeface="Calibri"/>
                <a:sym typeface="Calibri"/>
              </a:rPr>
              <a:t>100µm</a:t>
            </a:r>
            <a:endParaRPr b="1" sz="2300">
              <a:solidFill>
                <a:schemeClr val="lt1"/>
              </a:solidFill>
              <a:latin typeface="Calibri"/>
              <a:ea typeface="Calibri"/>
              <a:cs typeface="Calibri"/>
              <a:sym typeface="Calibri"/>
            </a:endParaRPr>
          </a:p>
        </p:txBody>
      </p:sp>
      <p:grpSp>
        <p:nvGrpSpPr>
          <p:cNvPr id="80" name="Google Shape;80;p3"/>
          <p:cNvGrpSpPr/>
          <p:nvPr/>
        </p:nvGrpSpPr>
        <p:grpSpPr>
          <a:xfrm>
            <a:off x="39009175" y="13287225"/>
            <a:ext cx="4876213" cy="3771534"/>
            <a:chOff x="39085375" y="12944325"/>
            <a:chExt cx="4876213" cy="3771534"/>
          </a:xfrm>
        </p:grpSpPr>
        <p:pic>
          <p:nvPicPr>
            <p:cNvPr id="81" name="Google Shape;81;p3"/>
            <p:cNvPicPr preferRelativeResize="0"/>
            <p:nvPr/>
          </p:nvPicPr>
          <p:blipFill rotWithShape="1">
            <a:blip r:embed="rId15">
              <a:alphaModFix/>
            </a:blip>
            <a:srcRect b="8119" l="3092" r="20746" t="9454"/>
            <a:stretch/>
          </p:blipFill>
          <p:spPr>
            <a:xfrm>
              <a:off x="39085375" y="12944325"/>
              <a:ext cx="4800600" cy="3771534"/>
            </a:xfrm>
            <a:prstGeom prst="rect">
              <a:avLst/>
            </a:prstGeom>
            <a:noFill/>
            <a:ln cap="flat" cmpd="sng" w="9525">
              <a:solidFill>
                <a:schemeClr val="dk1"/>
              </a:solidFill>
              <a:prstDash val="solid"/>
              <a:round/>
              <a:headEnd len="sm" w="sm" type="none"/>
              <a:tailEnd len="sm" w="sm" type="none"/>
            </a:ln>
          </p:spPr>
        </p:pic>
        <p:sp>
          <p:nvSpPr>
            <p:cNvPr id="82" name="Google Shape;82;p3"/>
            <p:cNvSpPr/>
            <p:nvPr/>
          </p:nvSpPr>
          <p:spPr>
            <a:xfrm>
              <a:off x="39262991" y="13091700"/>
              <a:ext cx="603000" cy="597300"/>
            </a:xfrm>
            <a:prstGeom prst="roundRect">
              <a:avLst>
                <a:gd fmla="val 16667"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latin typeface="Calibri"/>
                  <a:ea typeface="Calibri"/>
                  <a:cs typeface="Calibri"/>
                  <a:sym typeface="Calibri"/>
                </a:rPr>
                <a:t>B</a:t>
              </a:r>
              <a:r>
                <a:rPr lang="en-US" sz="2400">
                  <a:latin typeface="Calibri"/>
                  <a:ea typeface="Calibri"/>
                  <a:cs typeface="Calibri"/>
                  <a:sym typeface="Calibri"/>
                </a:rPr>
                <a:t>. </a:t>
              </a:r>
              <a:endParaRPr sz="2400">
                <a:latin typeface="Calibri"/>
                <a:ea typeface="Calibri"/>
                <a:cs typeface="Calibri"/>
                <a:sym typeface="Calibri"/>
              </a:endParaRPr>
            </a:p>
          </p:txBody>
        </p:sp>
        <p:cxnSp>
          <p:nvCxnSpPr>
            <p:cNvPr id="83" name="Google Shape;83;p3"/>
            <p:cNvCxnSpPr/>
            <p:nvPr/>
          </p:nvCxnSpPr>
          <p:spPr>
            <a:xfrm flipH="1" rot="10800000">
              <a:off x="41424762" y="16541471"/>
              <a:ext cx="2321100" cy="9900"/>
            </a:xfrm>
            <a:prstGeom prst="straightConnector1">
              <a:avLst/>
            </a:prstGeom>
            <a:noFill/>
            <a:ln cap="flat" cmpd="sng" w="76200">
              <a:solidFill>
                <a:schemeClr val="lt1"/>
              </a:solidFill>
              <a:prstDash val="solid"/>
              <a:round/>
              <a:headEnd len="med" w="med" type="none"/>
              <a:tailEnd len="med" w="med" type="none"/>
            </a:ln>
          </p:spPr>
        </p:cxnSp>
        <p:sp>
          <p:nvSpPr>
            <p:cNvPr id="84" name="Google Shape;84;p3"/>
            <p:cNvSpPr txBox="1"/>
            <p:nvPr/>
          </p:nvSpPr>
          <p:spPr>
            <a:xfrm>
              <a:off x="42812588" y="16063250"/>
              <a:ext cx="1149000" cy="59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US" sz="2300">
                  <a:solidFill>
                    <a:schemeClr val="lt1"/>
                  </a:solidFill>
                  <a:latin typeface="Calibri"/>
                  <a:ea typeface="Calibri"/>
                  <a:cs typeface="Calibri"/>
                  <a:sym typeface="Calibri"/>
                </a:rPr>
                <a:t>200µm</a:t>
              </a:r>
              <a:endParaRPr b="1" sz="2300">
                <a:solidFill>
                  <a:schemeClr val="lt1"/>
                </a:solidFill>
                <a:latin typeface="Calibri"/>
                <a:ea typeface="Calibri"/>
                <a:cs typeface="Calibri"/>
                <a:sym typeface="Calibri"/>
              </a:endParaRPr>
            </a:p>
          </p:txBody>
        </p:sp>
      </p:grpSp>
      <p:pic>
        <p:nvPicPr>
          <p:cNvPr id="85" name="Google Shape;85;p3"/>
          <p:cNvPicPr preferRelativeResize="0"/>
          <p:nvPr/>
        </p:nvPicPr>
        <p:blipFill rotWithShape="1">
          <a:blip r:embed="rId16">
            <a:alphaModFix/>
          </a:blip>
          <a:srcRect b="34190" l="14159" r="52335" t="35324"/>
          <a:stretch/>
        </p:blipFill>
        <p:spPr>
          <a:xfrm>
            <a:off x="43960950" y="13286900"/>
            <a:ext cx="6395024" cy="4442124"/>
          </a:xfrm>
          <a:prstGeom prst="rect">
            <a:avLst/>
          </a:prstGeom>
          <a:noFill/>
          <a:ln cap="flat" cmpd="sng" w="9525">
            <a:solidFill>
              <a:schemeClr val="dk1"/>
            </a:solidFill>
            <a:prstDash val="solid"/>
            <a:round/>
            <a:headEnd len="sm" w="sm" type="none"/>
            <a:tailEnd len="sm" w="sm" type="none"/>
          </a:ln>
        </p:spPr>
      </p:pic>
      <p:sp>
        <p:nvSpPr>
          <p:cNvPr id="86" name="Google Shape;86;p3"/>
          <p:cNvSpPr/>
          <p:nvPr/>
        </p:nvSpPr>
        <p:spPr>
          <a:xfrm>
            <a:off x="44501880" y="16466289"/>
            <a:ext cx="132300" cy="1224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7" name="Google Shape;87;p3"/>
          <p:cNvSpPr/>
          <p:nvPr/>
        </p:nvSpPr>
        <p:spPr>
          <a:xfrm>
            <a:off x="48883578" y="16830348"/>
            <a:ext cx="132300" cy="1224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88" name="Google Shape;88;p3"/>
          <p:cNvPicPr preferRelativeResize="0"/>
          <p:nvPr/>
        </p:nvPicPr>
        <p:blipFill rotWithShape="1">
          <a:blip r:embed="rId17">
            <a:alphaModFix/>
          </a:blip>
          <a:srcRect b="0" l="12990" r="12091" t="0"/>
          <a:stretch/>
        </p:blipFill>
        <p:spPr>
          <a:xfrm>
            <a:off x="43919700" y="5583150"/>
            <a:ext cx="6395000" cy="6528225"/>
          </a:xfrm>
          <a:prstGeom prst="rect">
            <a:avLst/>
          </a:prstGeom>
          <a:noFill/>
          <a:ln cap="flat" cmpd="sng" w="9525">
            <a:solidFill>
              <a:schemeClr val="dk1"/>
            </a:solidFill>
            <a:prstDash val="solid"/>
            <a:round/>
            <a:headEnd len="sm" w="sm" type="none"/>
            <a:tailEnd len="sm" w="sm" type="none"/>
          </a:ln>
        </p:spPr>
      </p:pic>
      <p:cxnSp>
        <p:nvCxnSpPr>
          <p:cNvPr id="89" name="Google Shape;89;p3"/>
          <p:cNvCxnSpPr/>
          <p:nvPr/>
        </p:nvCxnSpPr>
        <p:spPr>
          <a:xfrm>
            <a:off x="46704720" y="17456084"/>
            <a:ext cx="3477000" cy="18600"/>
          </a:xfrm>
          <a:prstGeom prst="straightConnector1">
            <a:avLst/>
          </a:prstGeom>
          <a:noFill/>
          <a:ln cap="flat" cmpd="sng" w="76200">
            <a:solidFill>
              <a:schemeClr val="lt1"/>
            </a:solidFill>
            <a:prstDash val="solid"/>
            <a:round/>
            <a:headEnd len="med" w="med" type="none"/>
            <a:tailEnd len="med" w="med" type="none"/>
          </a:ln>
        </p:spPr>
      </p:cxnSp>
      <p:pic>
        <p:nvPicPr>
          <p:cNvPr id="90" name="Google Shape;90;p3"/>
          <p:cNvPicPr preferRelativeResize="0"/>
          <p:nvPr/>
        </p:nvPicPr>
        <p:blipFill>
          <a:blip r:embed="rId18">
            <a:alphaModFix/>
          </a:blip>
          <a:stretch>
            <a:fillRect/>
          </a:stretch>
        </p:blipFill>
        <p:spPr>
          <a:xfrm>
            <a:off x="45318125" y="13370481"/>
            <a:ext cx="4950297" cy="2917137"/>
          </a:xfrm>
          <a:prstGeom prst="rect">
            <a:avLst/>
          </a:prstGeom>
          <a:noFill/>
          <a:ln>
            <a:noFill/>
          </a:ln>
        </p:spPr>
      </p:pic>
      <p:sp>
        <p:nvSpPr>
          <p:cNvPr id="91" name="Google Shape;91;p3"/>
          <p:cNvSpPr txBox="1"/>
          <p:nvPr/>
        </p:nvSpPr>
        <p:spPr>
          <a:xfrm>
            <a:off x="49269179" y="16991081"/>
            <a:ext cx="1110900" cy="59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US" sz="2300">
                <a:solidFill>
                  <a:schemeClr val="lt1"/>
                </a:solidFill>
                <a:latin typeface="Calibri"/>
                <a:ea typeface="Calibri"/>
                <a:cs typeface="Calibri"/>
                <a:sym typeface="Calibri"/>
              </a:rPr>
              <a:t>100µm</a:t>
            </a:r>
            <a:endParaRPr b="1" sz="24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1" sz="2300">
              <a:solidFill>
                <a:schemeClr val="lt1"/>
              </a:solidFill>
              <a:latin typeface="Calibri"/>
              <a:ea typeface="Calibri"/>
              <a:cs typeface="Calibri"/>
              <a:sym typeface="Calibri"/>
            </a:endParaRPr>
          </a:p>
        </p:txBody>
      </p:sp>
      <p:sp>
        <p:nvSpPr>
          <p:cNvPr id="92" name="Google Shape;92;p3"/>
          <p:cNvSpPr/>
          <p:nvPr/>
        </p:nvSpPr>
        <p:spPr>
          <a:xfrm>
            <a:off x="44140741" y="5684512"/>
            <a:ext cx="603000" cy="597300"/>
          </a:xfrm>
          <a:prstGeom prst="roundRect">
            <a:avLst>
              <a:gd fmla="val 16667"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latin typeface="Calibri"/>
                <a:ea typeface="Calibri"/>
                <a:cs typeface="Calibri"/>
                <a:sym typeface="Calibri"/>
              </a:rPr>
              <a:t>D</a:t>
            </a:r>
            <a:r>
              <a:rPr lang="en-US" sz="2400">
                <a:latin typeface="Calibri"/>
                <a:ea typeface="Calibri"/>
                <a:cs typeface="Calibri"/>
                <a:sym typeface="Calibri"/>
              </a:rPr>
              <a:t>. </a:t>
            </a:r>
            <a:endParaRPr sz="2400">
              <a:latin typeface="Calibri"/>
              <a:ea typeface="Calibri"/>
              <a:cs typeface="Calibri"/>
              <a:sym typeface="Calibri"/>
            </a:endParaRPr>
          </a:p>
        </p:txBody>
      </p:sp>
      <p:sp>
        <p:nvSpPr>
          <p:cNvPr id="93" name="Google Shape;93;p3"/>
          <p:cNvSpPr/>
          <p:nvPr/>
        </p:nvSpPr>
        <p:spPr>
          <a:xfrm>
            <a:off x="44085330" y="13395634"/>
            <a:ext cx="603000" cy="597300"/>
          </a:xfrm>
          <a:prstGeom prst="roundRect">
            <a:avLst>
              <a:gd fmla="val 16667"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latin typeface="Calibri"/>
                <a:ea typeface="Calibri"/>
                <a:cs typeface="Calibri"/>
                <a:sym typeface="Calibri"/>
              </a:rPr>
              <a:t>C</a:t>
            </a:r>
            <a:r>
              <a:rPr lang="en-US" sz="2400">
                <a:latin typeface="Calibri"/>
                <a:ea typeface="Calibri"/>
                <a:cs typeface="Calibri"/>
                <a:sym typeface="Calibri"/>
              </a:rPr>
              <a:t>.</a:t>
            </a:r>
            <a:r>
              <a:rPr lang="en-US" sz="2400"/>
              <a:t> </a:t>
            </a:r>
            <a:endParaRPr sz="2400"/>
          </a:p>
        </p:txBody>
      </p:sp>
      <p:sp>
        <p:nvSpPr>
          <p:cNvPr id="94" name="Google Shape;94;p3"/>
          <p:cNvSpPr/>
          <p:nvPr/>
        </p:nvSpPr>
        <p:spPr>
          <a:xfrm>
            <a:off x="44085330" y="18033897"/>
            <a:ext cx="603000" cy="597300"/>
          </a:xfrm>
          <a:prstGeom prst="roundRect">
            <a:avLst>
              <a:gd fmla="val 16667"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latin typeface="Calibri"/>
                <a:ea typeface="Calibri"/>
                <a:cs typeface="Calibri"/>
                <a:sym typeface="Calibri"/>
              </a:rPr>
              <a:t>F</a:t>
            </a:r>
            <a:r>
              <a:rPr lang="en-US" sz="2400">
                <a:latin typeface="Calibri"/>
                <a:ea typeface="Calibri"/>
                <a:cs typeface="Calibri"/>
                <a:sym typeface="Calibri"/>
              </a:rPr>
              <a:t>.</a:t>
            </a:r>
            <a:r>
              <a:rPr lang="en-US" sz="2400"/>
              <a:t> </a:t>
            </a:r>
            <a:endParaRPr sz="2400"/>
          </a:p>
        </p:txBody>
      </p:sp>
      <p:sp>
        <p:nvSpPr>
          <p:cNvPr id="95" name="Google Shape;95;p3"/>
          <p:cNvSpPr txBox="1"/>
          <p:nvPr/>
        </p:nvSpPr>
        <p:spPr>
          <a:xfrm>
            <a:off x="39177534" y="26702559"/>
            <a:ext cx="6395100" cy="521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2700" u="sng">
                <a:solidFill>
                  <a:schemeClr val="dk1"/>
                </a:solidFill>
                <a:latin typeface="Calibri"/>
                <a:ea typeface="Calibri"/>
                <a:cs typeface="Calibri"/>
                <a:sym typeface="Calibri"/>
              </a:rPr>
              <a:t>F</a:t>
            </a:r>
            <a:r>
              <a:rPr b="1" lang="en-US" sz="2700" u="sng">
                <a:solidFill>
                  <a:schemeClr val="dk1"/>
                </a:solidFill>
                <a:latin typeface="Calibri"/>
                <a:ea typeface="Calibri"/>
                <a:cs typeface="Calibri"/>
                <a:sym typeface="Calibri"/>
              </a:rPr>
              <a:t>uture Work:</a:t>
            </a:r>
            <a:endParaRPr b="1" sz="2700" u="sng">
              <a:solidFill>
                <a:schemeClr val="dk1"/>
              </a:solidFill>
              <a:latin typeface="Calibri"/>
              <a:ea typeface="Calibri"/>
              <a:cs typeface="Calibri"/>
              <a:sym typeface="Calibri"/>
            </a:endParaRPr>
          </a:p>
          <a:p>
            <a:pPr indent="-381000" lvl="0" marL="457200" rtl="0" algn="just">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Investigate the connection between the observed heavy metals and public health concerns in this community.</a:t>
            </a:r>
            <a:endParaRPr sz="2400">
              <a:solidFill>
                <a:schemeClr val="dk1"/>
              </a:solidFill>
              <a:latin typeface="Calibri"/>
              <a:ea typeface="Calibri"/>
              <a:cs typeface="Calibri"/>
              <a:sym typeface="Calibri"/>
            </a:endParaRPr>
          </a:p>
          <a:p>
            <a:pPr indent="-381000" lvl="0" marL="457200" rtl="0" algn="just">
              <a:spcBef>
                <a:spcPts val="12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Expand our work into adjacent areas, with particular attention to streets in populated areas (e.g., University) and near Brownfield sites.</a:t>
            </a:r>
            <a:endParaRPr sz="2400">
              <a:solidFill>
                <a:schemeClr val="dk1"/>
              </a:solidFill>
              <a:latin typeface="Calibri"/>
              <a:ea typeface="Calibri"/>
              <a:cs typeface="Calibri"/>
              <a:sym typeface="Calibri"/>
            </a:endParaRPr>
          </a:p>
          <a:p>
            <a:pPr indent="-381000" lvl="0" marL="457200" rtl="0" algn="just">
              <a:spcBef>
                <a:spcPts val="1200"/>
              </a:spcBef>
              <a:spcAft>
                <a:spcPts val="1200"/>
              </a:spcAft>
              <a:buClr>
                <a:schemeClr val="dk1"/>
              </a:buClr>
              <a:buSzPts val="2400"/>
              <a:buFont typeface="Calibri"/>
              <a:buChar char="●"/>
            </a:pPr>
            <a:r>
              <a:rPr lang="en-US" sz="2400">
                <a:solidFill>
                  <a:schemeClr val="dk1"/>
                </a:solidFill>
                <a:latin typeface="Calibri"/>
                <a:ea typeface="Calibri"/>
                <a:cs typeface="Calibri"/>
                <a:sym typeface="Calibri"/>
              </a:rPr>
              <a:t>Investigate the impact these metals may have on drinking water in this community and in adjacent communities. Collect water samples from local water sources</a:t>
            </a:r>
            <a:r>
              <a:rPr lang="en-US" sz="2400">
                <a:solidFill>
                  <a:schemeClr val="dk1"/>
                </a:solidFill>
                <a:latin typeface="Calibri"/>
                <a:ea typeface="Calibri"/>
                <a:cs typeface="Calibri"/>
                <a:sym typeface="Calibri"/>
              </a:rPr>
              <a:t>.</a:t>
            </a:r>
            <a:endParaRPr sz="2400">
              <a:solidFill>
                <a:schemeClr val="dk1"/>
              </a:solidFill>
              <a:latin typeface="Calibri"/>
              <a:ea typeface="Calibri"/>
              <a:cs typeface="Calibri"/>
              <a:sym typeface="Calibri"/>
            </a:endParaRPr>
          </a:p>
        </p:txBody>
      </p:sp>
      <p:sp>
        <p:nvSpPr>
          <p:cNvPr id="96" name="Google Shape;96;p3"/>
          <p:cNvSpPr/>
          <p:nvPr/>
        </p:nvSpPr>
        <p:spPr>
          <a:xfrm rot="-5400000">
            <a:off x="14964400" y="18190850"/>
            <a:ext cx="5060700" cy="641100"/>
          </a:xfrm>
          <a:prstGeom prst="rect">
            <a:avLst/>
          </a:prstGeom>
          <a:solidFill>
            <a:srgbClr val="45818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3800">
                <a:solidFill>
                  <a:schemeClr val="lt1"/>
                </a:solidFill>
                <a:latin typeface="Calibri"/>
                <a:ea typeface="Calibri"/>
                <a:cs typeface="Calibri"/>
                <a:sym typeface="Calibri"/>
              </a:rPr>
              <a:t>Iron</a:t>
            </a:r>
            <a:r>
              <a:rPr b="1" lang="en-US" sz="3800">
                <a:solidFill>
                  <a:schemeClr val="lt1"/>
                </a:solidFill>
                <a:latin typeface="Calibri"/>
                <a:ea typeface="Calibri"/>
                <a:cs typeface="Calibri"/>
                <a:sym typeface="Calibri"/>
              </a:rPr>
              <a:t> (Fe)</a:t>
            </a:r>
            <a:endParaRPr b="1" sz="3800">
              <a:solidFill>
                <a:schemeClr val="lt1"/>
              </a:solidFill>
              <a:latin typeface="Calibri"/>
              <a:ea typeface="Calibri"/>
              <a:cs typeface="Calibri"/>
              <a:sym typeface="Calibri"/>
            </a:endParaRPr>
          </a:p>
        </p:txBody>
      </p:sp>
      <p:sp>
        <p:nvSpPr>
          <p:cNvPr id="97" name="Google Shape;97;p3"/>
          <p:cNvSpPr/>
          <p:nvPr/>
        </p:nvSpPr>
        <p:spPr>
          <a:xfrm rot="-5400000">
            <a:off x="14964400" y="23430388"/>
            <a:ext cx="5060700" cy="641100"/>
          </a:xfrm>
          <a:prstGeom prst="rect">
            <a:avLst/>
          </a:prstGeom>
          <a:solidFill>
            <a:srgbClr val="45818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3800">
                <a:solidFill>
                  <a:schemeClr val="lt1"/>
                </a:solidFill>
                <a:latin typeface="Calibri"/>
                <a:ea typeface="Calibri"/>
                <a:cs typeface="Calibri"/>
                <a:sym typeface="Calibri"/>
              </a:rPr>
              <a:t>Lead </a:t>
            </a:r>
            <a:r>
              <a:rPr b="1" lang="en-US" sz="3800">
                <a:solidFill>
                  <a:schemeClr val="lt1"/>
                </a:solidFill>
                <a:latin typeface="Calibri"/>
                <a:ea typeface="Calibri"/>
                <a:cs typeface="Calibri"/>
                <a:sym typeface="Calibri"/>
              </a:rPr>
              <a:t>(Pb)</a:t>
            </a:r>
            <a:endParaRPr b="1" sz="3800">
              <a:solidFill>
                <a:schemeClr val="lt1"/>
              </a:solidFill>
              <a:latin typeface="Calibri"/>
              <a:ea typeface="Calibri"/>
              <a:cs typeface="Calibri"/>
              <a:sym typeface="Calibri"/>
            </a:endParaRPr>
          </a:p>
        </p:txBody>
      </p:sp>
      <p:sp>
        <p:nvSpPr>
          <p:cNvPr id="98" name="Google Shape;98;p3"/>
          <p:cNvSpPr/>
          <p:nvPr/>
        </p:nvSpPr>
        <p:spPr>
          <a:xfrm rot="-5400000">
            <a:off x="14969950" y="28681925"/>
            <a:ext cx="5049600" cy="641100"/>
          </a:xfrm>
          <a:prstGeom prst="rect">
            <a:avLst/>
          </a:prstGeom>
          <a:solidFill>
            <a:srgbClr val="45818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3800">
                <a:solidFill>
                  <a:schemeClr val="lt1"/>
                </a:solidFill>
                <a:latin typeface="Calibri"/>
                <a:ea typeface="Calibri"/>
                <a:cs typeface="Calibri"/>
                <a:sym typeface="Calibri"/>
              </a:rPr>
              <a:t>Zinc</a:t>
            </a:r>
            <a:r>
              <a:rPr b="1" lang="en-US" sz="3800">
                <a:solidFill>
                  <a:schemeClr val="lt1"/>
                </a:solidFill>
                <a:latin typeface="Calibri"/>
                <a:ea typeface="Calibri"/>
                <a:cs typeface="Calibri"/>
                <a:sym typeface="Calibri"/>
              </a:rPr>
              <a:t> (Zn)</a:t>
            </a:r>
            <a:endParaRPr b="1" sz="3800">
              <a:solidFill>
                <a:schemeClr val="lt1"/>
              </a:solidFill>
              <a:latin typeface="Calibri"/>
              <a:ea typeface="Calibri"/>
              <a:cs typeface="Calibri"/>
              <a:sym typeface="Calibri"/>
            </a:endParaRPr>
          </a:p>
        </p:txBody>
      </p:sp>
      <p:sp>
        <p:nvSpPr>
          <p:cNvPr id="99" name="Google Shape;99;p3"/>
          <p:cNvSpPr txBox="1"/>
          <p:nvPr/>
        </p:nvSpPr>
        <p:spPr>
          <a:xfrm>
            <a:off x="794825" y="16623992"/>
            <a:ext cx="7992900" cy="23937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en-US" sz="2400">
                <a:solidFill>
                  <a:schemeClr val="dk1"/>
                </a:solidFill>
                <a:highlight>
                  <a:srgbClr val="FFFFFF"/>
                </a:highlight>
                <a:latin typeface="Calibri"/>
                <a:ea typeface="Calibri"/>
                <a:cs typeface="Calibri"/>
                <a:sym typeface="Calibri"/>
              </a:rPr>
              <a:t>Hypotheses:</a:t>
            </a:r>
            <a:endParaRPr b="1" sz="2400">
              <a:solidFill>
                <a:schemeClr val="dk1"/>
              </a:solidFill>
              <a:highlight>
                <a:srgbClr val="FFFFFF"/>
              </a:highlight>
              <a:latin typeface="Calibri"/>
              <a:ea typeface="Calibri"/>
              <a:cs typeface="Calibri"/>
              <a:sym typeface="Calibri"/>
            </a:endParaRPr>
          </a:p>
          <a:p>
            <a:pPr indent="0" lvl="0" marL="0" rtl="0" algn="just">
              <a:spcBef>
                <a:spcPts val="0"/>
              </a:spcBef>
              <a:spcAft>
                <a:spcPts val="0"/>
              </a:spcAft>
              <a:buNone/>
            </a:pPr>
            <a:r>
              <a:rPr lang="en-US" sz="2400">
                <a:solidFill>
                  <a:schemeClr val="dk1"/>
                </a:solidFill>
                <a:highlight>
                  <a:srgbClr val="FFFFFF"/>
                </a:highlight>
                <a:latin typeface="Calibri"/>
                <a:ea typeface="Calibri"/>
                <a:cs typeface="Calibri"/>
                <a:sym typeface="Calibri"/>
              </a:rPr>
              <a:t>We hypothesize that street sediments can be a valuable material used to identify environmental pollutants in urban environments. We further hypothesize that these materials will provide constraints on the potential sources of these pollutants.</a:t>
            </a:r>
            <a:endParaRPr sz="2400">
              <a:solidFill>
                <a:schemeClr val="dk1"/>
              </a:solidFill>
              <a:latin typeface="Calibri"/>
              <a:ea typeface="Calibri"/>
              <a:cs typeface="Calibri"/>
              <a:sym typeface="Calibri"/>
            </a:endParaRPr>
          </a:p>
        </p:txBody>
      </p:sp>
      <p:sp>
        <p:nvSpPr>
          <p:cNvPr id="100" name="Google Shape;100;p3"/>
          <p:cNvSpPr txBox="1"/>
          <p:nvPr/>
        </p:nvSpPr>
        <p:spPr>
          <a:xfrm>
            <a:off x="775457" y="19362966"/>
            <a:ext cx="7870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US" sz="1800">
                <a:solidFill>
                  <a:schemeClr val="dk1"/>
                </a:solidFill>
                <a:latin typeface="Calibri"/>
                <a:ea typeface="Calibri"/>
                <a:cs typeface="Calibri"/>
                <a:sym typeface="Calibri"/>
              </a:rPr>
              <a:t>Table 1.</a:t>
            </a:r>
            <a:r>
              <a:rPr i="1" lang="en-US" sz="1800">
                <a:solidFill>
                  <a:schemeClr val="dk1"/>
                </a:solidFill>
                <a:latin typeface="Calibri"/>
                <a:ea typeface="Calibri"/>
                <a:cs typeface="Calibri"/>
                <a:sym typeface="Calibri"/>
              </a:rPr>
              <a:t> Sources of heavy metals in cities (after Albanese and Cicchella, 2012)</a:t>
            </a:r>
            <a:endParaRPr i="1" sz="1800">
              <a:solidFill>
                <a:schemeClr val="dk1"/>
              </a:solidFill>
              <a:latin typeface="Calibri"/>
              <a:ea typeface="Calibri"/>
              <a:cs typeface="Calibri"/>
              <a:sym typeface="Calibri"/>
            </a:endParaRPr>
          </a:p>
        </p:txBody>
      </p:sp>
      <p:graphicFrame>
        <p:nvGraphicFramePr>
          <p:cNvPr id="101" name="Google Shape;101;p3"/>
          <p:cNvGraphicFramePr/>
          <p:nvPr/>
        </p:nvGraphicFramePr>
        <p:xfrm>
          <a:off x="856125" y="19831033"/>
          <a:ext cx="3000000" cy="3000000"/>
        </p:xfrm>
        <a:graphic>
          <a:graphicData uri="http://schemas.openxmlformats.org/drawingml/2006/table">
            <a:tbl>
              <a:tblPr>
                <a:noFill/>
                <a:tableStyleId>{D941D72C-2CEE-4FFA-ADF6-F05EE1A82155}</a:tableStyleId>
              </a:tblPr>
              <a:tblGrid>
                <a:gridCol w="2272975"/>
                <a:gridCol w="559725"/>
                <a:gridCol w="559725"/>
                <a:gridCol w="559725"/>
                <a:gridCol w="559725"/>
                <a:gridCol w="559725"/>
                <a:gridCol w="559725"/>
                <a:gridCol w="559725"/>
                <a:gridCol w="559725"/>
                <a:gridCol w="559725"/>
                <a:gridCol w="559725"/>
              </a:tblGrid>
              <a:tr h="180975">
                <a:tc>
                  <a:txBody>
                    <a:bodyPr/>
                    <a:lstStyle/>
                    <a:p>
                      <a:pPr indent="0" lvl="0" marL="0" rtl="0" algn="ctr">
                        <a:spcBef>
                          <a:spcPts val="0"/>
                        </a:spcBef>
                        <a:spcAft>
                          <a:spcPts val="0"/>
                        </a:spcAft>
                        <a:buNone/>
                      </a:pPr>
                      <a:r>
                        <a:rPr b="1" lang="en-US" sz="1800">
                          <a:solidFill>
                            <a:schemeClr val="lt1"/>
                          </a:solidFill>
                          <a:latin typeface="Calibri"/>
                          <a:ea typeface="Calibri"/>
                          <a:cs typeface="Calibri"/>
                          <a:sym typeface="Calibri"/>
                        </a:rPr>
                        <a:t>Industry/Source</a:t>
                      </a:r>
                      <a:endParaRPr b="1" sz="1800">
                        <a:solidFill>
                          <a:schemeClr val="lt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US" sz="1800">
                          <a:solidFill>
                            <a:schemeClr val="lt1"/>
                          </a:solidFill>
                          <a:latin typeface="Calibri"/>
                          <a:ea typeface="Calibri"/>
                          <a:cs typeface="Calibri"/>
                          <a:sym typeface="Calibri"/>
                        </a:rPr>
                        <a:t>Cu</a:t>
                      </a:r>
                      <a:endParaRPr b="1" sz="1800">
                        <a:solidFill>
                          <a:schemeClr val="lt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US" sz="1800">
                          <a:solidFill>
                            <a:schemeClr val="lt1"/>
                          </a:solidFill>
                          <a:latin typeface="Calibri"/>
                          <a:ea typeface="Calibri"/>
                          <a:cs typeface="Calibri"/>
                          <a:sym typeface="Calibri"/>
                        </a:rPr>
                        <a:t>Pb</a:t>
                      </a:r>
                      <a:endParaRPr b="1" sz="1800">
                        <a:solidFill>
                          <a:schemeClr val="lt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US" sz="1800">
                          <a:solidFill>
                            <a:schemeClr val="lt1"/>
                          </a:solidFill>
                          <a:latin typeface="Calibri"/>
                          <a:ea typeface="Calibri"/>
                          <a:cs typeface="Calibri"/>
                          <a:sym typeface="Calibri"/>
                        </a:rPr>
                        <a:t>Zn</a:t>
                      </a:r>
                      <a:endParaRPr b="1" sz="1800">
                        <a:solidFill>
                          <a:schemeClr val="lt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US" sz="1800">
                          <a:solidFill>
                            <a:schemeClr val="lt1"/>
                          </a:solidFill>
                          <a:latin typeface="Calibri"/>
                          <a:ea typeface="Calibri"/>
                          <a:cs typeface="Calibri"/>
                          <a:sym typeface="Calibri"/>
                        </a:rPr>
                        <a:t>Sn</a:t>
                      </a:r>
                      <a:endParaRPr b="1" sz="1800">
                        <a:solidFill>
                          <a:schemeClr val="lt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US" sz="1800">
                          <a:solidFill>
                            <a:schemeClr val="lt1"/>
                          </a:solidFill>
                          <a:latin typeface="Calibri"/>
                          <a:ea typeface="Calibri"/>
                          <a:cs typeface="Calibri"/>
                          <a:sym typeface="Calibri"/>
                        </a:rPr>
                        <a:t>Cd</a:t>
                      </a:r>
                      <a:endParaRPr b="1" sz="1800">
                        <a:solidFill>
                          <a:schemeClr val="lt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US" sz="1800">
                          <a:solidFill>
                            <a:schemeClr val="lt1"/>
                          </a:solidFill>
                          <a:latin typeface="Calibri"/>
                          <a:ea typeface="Calibri"/>
                          <a:cs typeface="Calibri"/>
                          <a:sym typeface="Calibri"/>
                        </a:rPr>
                        <a:t>Ni </a:t>
                      </a:r>
                      <a:endParaRPr b="1" sz="1800">
                        <a:solidFill>
                          <a:schemeClr val="lt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US" sz="1800">
                          <a:solidFill>
                            <a:schemeClr val="lt1"/>
                          </a:solidFill>
                          <a:latin typeface="Calibri"/>
                          <a:ea typeface="Calibri"/>
                          <a:cs typeface="Calibri"/>
                          <a:sym typeface="Calibri"/>
                        </a:rPr>
                        <a:t>V</a:t>
                      </a:r>
                      <a:endParaRPr b="1" sz="1800">
                        <a:solidFill>
                          <a:schemeClr val="lt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US" sz="1800">
                          <a:solidFill>
                            <a:schemeClr val="lt1"/>
                          </a:solidFill>
                          <a:latin typeface="Calibri"/>
                          <a:ea typeface="Calibri"/>
                          <a:cs typeface="Calibri"/>
                          <a:sym typeface="Calibri"/>
                        </a:rPr>
                        <a:t>Cr</a:t>
                      </a:r>
                      <a:endParaRPr b="1" sz="1800">
                        <a:solidFill>
                          <a:schemeClr val="lt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US" sz="1800">
                          <a:solidFill>
                            <a:schemeClr val="lt1"/>
                          </a:solidFill>
                          <a:latin typeface="Calibri"/>
                          <a:ea typeface="Calibri"/>
                          <a:cs typeface="Calibri"/>
                          <a:sym typeface="Calibri"/>
                        </a:rPr>
                        <a:t>As</a:t>
                      </a:r>
                      <a:endParaRPr b="1" sz="1800">
                        <a:solidFill>
                          <a:schemeClr val="lt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US" sz="1800">
                          <a:solidFill>
                            <a:schemeClr val="lt1"/>
                          </a:solidFill>
                          <a:latin typeface="Calibri"/>
                          <a:ea typeface="Calibri"/>
                          <a:cs typeface="Calibri"/>
                          <a:sym typeface="Calibri"/>
                        </a:rPr>
                        <a:t>Sb</a:t>
                      </a:r>
                      <a:endParaRPr b="1" sz="1800">
                        <a:solidFill>
                          <a:schemeClr val="lt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r>
              <a:tr h="180975">
                <a:tc>
                  <a:txBody>
                    <a:bodyPr/>
                    <a:lstStyle/>
                    <a:p>
                      <a:pPr indent="0" lvl="0" marL="0" rtl="0" algn="l">
                        <a:spcBef>
                          <a:spcPts val="0"/>
                        </a:spcBef>
                        <a:spcAft>
                          <a:spcPts val="0"/>
                        </a:spcAft>
                        <a:buNone/>
                      </a:pPr>
                      <a:r>
                        <a:rPr b="1" lang="en-US" sz="1700">
                          <a:solidFill>
                            <a:schemeClr val="dk1"/>
                          </a:solidFill>
                          <a:latin typeface="Calibri"/>
                          <a:ea typeface="Calibri"/>
                          <a:cs typeface="Calibri"/>
                          <a:sym typeface="Calibri"/>
                        </a:rPr>
                        <a:t>Mining (coal)</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 </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 </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 </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 </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 </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 </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 </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80975">
                <a:tc>
                  <a:txBody>
                    <a:bodyPr/>
                    <a:lstStyle/>
                    <a:p>
                      <a:pPr indent="0" lvl="0" marL="0" rtl="0" algn="l">
                        <a:spcBef>
                          <a:spcPts val="0"/>
                        </a:spcBef>
                        <a:spcAft>
                          <a:spcPts val="0"/>
                        </a:spcAft>
                        <a:buNone/>
                      </a:pPr>
                      <a:r>
                        <a:rPr b="1" lang="en-US" sz="1700">
                          <a:solidFill>
                            <a:schemeClr val="dk1"/>
                          </a:solidFill>
                          <a:latin typeface="Calibri"/>
                          <a:ea typeface="Calibri"/>
                          <a:cs typeface="Calibri"/>
                          <a:sym typeface="Calibri"/>
                        </a:rPr>
                        <a:t>Iron &amp; Steel Work</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 </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 </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 </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80975">
                <a:tc>
                  <a:txBody>
                    <a:bodyPr/>
                    <a:lstStyle/>
                    <a:p>
                      <a:pPr indent="0" lvl="0" marL="0" rtl="0" algn="l">
                        <a:spcBef>
                          <a:spcPts val="0"/>
                        </a:spcBef>
                        <a:spcAft>
                          <a:spcPts val="0"/>
                        </a:spcAft>
                        <a:buNone/>
                      </a:pPr>
                      <a:r>
                        <a:rPr b="1" lang="en-US" sz="1700">
                          <a:solidFill>
                            <a:schemeClr val="dk1"/>
                          </a:solidFill>
                          <a:latin typeface="Calibri"/>
                          <a:ea typeface="Calibri"/>
                          <a:cs typeface="Calibri"/>
                          <a:sym typeface="Calibri"/>
                        </a:rPr>
                        <a:t>Metal Plating &amp; Fining</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 </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 </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 </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 </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80975">
                <a:tc>
                  <a:txBody>
                    <a:bodyPr/>
                    <a:lstStyle/>
                    <a:p>
                      <a:pPr indent="0" lvl="0" marL="0" rtl="0" algn="l">
                        <a:spcBef>
                          <a:spcPts val="0"/>
                        </a:spcBef>
                        <a:spcAft>
                          <a:spcPts val="0"/>
                        </a:spcAft>
                        <a:buNone/>
                      </a:pPr>
                      <a:r>
                        <a:rPr b="1" lang="en-US" sz="1700">
                          <a:solidFill>
                            <a:schemeClr val="dk1"/>
                          </a:solidFill>
                          <a:latin typeface="Calibri"/>
                          <a:ea typeface="Calibri"/>
                          <a:cs typeface="Calibri"/>
                          <a:sym typeface="Calibri"/>
                        </a:rPr>
                        <a:t>Ceramics, Glass</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 </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 </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 </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 </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 </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 </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 </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61950">
                <a:tc>
                  <a:txBody>
                    <a:bodyPr/>
                    <a:lstStyle/>
                    <a:p>
                      <a:pPr indent="0" lvl="0" marL="0" rtl="0" algn="l">
                        <a:spcBef>
                          <a:spcPts val="0"/>
                        </a:spcBef>
                        <a:spcAft>
                          <a:spcPts val="0"/>
                        </a:spcAft>
                        <a:buNone/>
                      </a:pPr>
                      <a:r>
                        <a:rPr b="1" lang="en-US" sz="1700">
                          <a:solidFill>
                            <a:schemeClr val="dk1"/>
                          </a:solidFill>
                          <a:latin typeface="Calibri"/>
                          <a:ea typeface="Calibri"/>
                          <a:cs typeface="Calibri"/>
                          <a:sym typeface="Calibri"/>
                        </a:rPr>
                        <a:t>Coal Powered Stations</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 </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 </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 </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 </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 </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80975">
                <a:tc>
                  <a:txBody>
                    <a:bodyPr/>
                    <a:lstStyle/>
                    <a:p>
                      <a:pPr indent="0" lvl="0" marL="0" rtl="0" algn="l">
                        <a:spcBef>
                          <a:spcPts val="0"/>
                        </a:spcBef>
                        <a:spcAft>
                          <a:spcPts val="0"/>
                        </a:spcAft>
                        <a:buNone/>
                      </a:pPr>
                      <a:r>
                        <a:rPr b="1" lang="en-US" sz="1700">
                          <a:solidFill>
                            <a:schemeClr val="dk1"/>
                          </a:solidFill>
                          <a:latin typeface="Calibri"/>
                          <a:ea typeface="Calibri"/>
                          <a:cs typeface="Calibri"/>
                          <a:sym typeface="Calibri"/>
                        </a:rPr>
                        <a:t>Vehicles</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 </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 </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 </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sz="1700">
                          <a:solidFill>
                            <a:schemeClr val="dk1"/>
                          </a:solidFill>
                          <a:latin typeface="Calibri"/>
                          <a:ea typeface="Calibri"/>
                          <a:cs typeface="Calibri"/>
                          <a:sym typeface="Calibri"/>
                        </a:rPr>
                        <a:t> </a:t>
                      </a:r>
                      <a:endParaRPr b="1"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102" name="Google Shape;102;p3"/>
          <p:cNvSpPr/>
          <p:nvPr/>
        </p:nvSpPr>
        <p:spPr>
          <a:xfrm rot="-5400000">
            <a:off x="30319950" y="8517225"/>
            <a:ext cx="6547200" cy="641100"/>
          </a:xfrm>
          <a:prstGeom prst="rect">
            <a:avLst/>
          </a:prstGeom>
          <a:solidFill>
            <a:srgbClr val="45818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2800">
                <a:solidFill>
                  <a:schemeClr val="lt1"/>
                </a:solidFill>
                <a:latin typeface="Calibri"/>
                <a:ea typeface="Calibri"/>
                <a:cs typeface="Calibri"/>
                <a:sym typeface="Calibri"/>
              </a:rPr>
              <a:t>Stereomicroscope Images</a:t>
            </a:r>
            <a:endParaRPr b="1" sz="2800">
              <a:solidFill>
                <a:schemeClr val="lt1"/>
              </a:solidFill>
              <a:latin typeface="Calibri"/>
              <a:ea typeface="Calibri"/>
              <a:cs typeface="Calibri"/>
              <a:sym typeface="Calibri"/>
            </a:endParaRPr>
          </a:p>
        </p:txBody>
      </p:sp>
      <p:sp>
        <p:nvSpPr>
          <p:cNvPr id="103" name="Google Shape;103;p3"/>
          <p:cNvSpPr/>
          <p:nvPr/>
        </p:nvSpPr>
        <p:spPr>
          <a:xfrm rot="-5400000">
            <a:off x="14971300" y="12954625"/>
            <a:ext cx="5046900" cy="641100"/>
          </a:xfrm>
          <a:prstGeom prst="rect">
            <a:avLst/>
          </a:prstGeom>
          <a:solidFill>
            <a:srgbClr val="45818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3800">
                <a:solidFill>
                  <a:schemeClr val="lt1"/>
                </a:solidFill>
                <a:latin typeface="Calibri"/>
                <a:ea typeface="Calibri"/>
                <a:cs typeface="Calibri"/>
                <a:sym typeface="Calibri"/>
              </a:rPr>
              <a:t>Copper</a:t>
            </a:r>
            <a:r>
              <a:rPr b="1" lang="en-US" sz="3800">
                <a:solidFill>
                  <a:schemeClr val="lt1"/>
                </a:solidFill>
                <a:latin typeface="Calibri"/>
                <a:ea typeface="Calibri"/>
                <a:cs typeface="Calibri"/>
                <a:sym typeface="Calibri"/>
              </a:rPr>
              <a:t> (Cu)</a:t>
            </a:r>
            <a:endParaRPr b="1" sz="3800">
              <a:solidFill>
                <a:schemeClr val="lt1"/>
              </a:solidFill>
              <a:latin typeface="Calibri"/>
              <a:ea typeface="Calibri"/>
              <a:cs typeface="Calibri"/>
              <a:sym typeface="Calibri"/>
            </a:endParaRPr>
          </a:p>
        </p:txBody>
      </p:sp>
      <p:sp>
        <p:nvSpPr>
          <p:cNvPr id="104" name="Google Shape;104;p3"/>
          <p:cNvSpPr/>
          <p:nvPr/>
        </p:nvSpPr>
        <p:spPr>
          <a:xfrm rot="-5400000">
            <a:off x="28358550" y="18209600"/>
            <a:ext cx="10470000" cy="641100"/>
          </a:xfrm>
          <a:prstGeom prst="rect">
            <a:avLst/>
          </a:prstGeom>
          <a:solidFill>
            <a:srgbClr val="45818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2800">
                <a:solidFill>
                  <a:schemeClr val="lt1"/>
                </a:solidFill>
                <a:latin typeface="Calibri"/>
                <a:ea typeface="Calibri"/>
                <a:cs typeface="Calibri"/>
                <a:sym typeface="Calibri"/>
              </a:rPr>
              <a:t>SEM Backscatter Images &amp; EDS Analysis</a:t>
            </a:r>
            <a:endParaRPr b="1" sz="2800">
              <a:solidFill>
                <a:schemeClr val="lt1"/>
              </a:solidFill>
              <a:latin typeface="Calibri"/>
              <a:ea typeface="Calibri"/>
              <a:cs typeface="Calibri"/>
              <a:sym typeface="Calibri"/>
            </a:endParaRPr>
          </a:p>
        </p:txBody>
      </p:sp>
      <p:cxnSp>
        <p:nvCxnSpPr>
          <p:cNvPr id="105" name="Google Shape;105;p3"/>
          <p:cNvCxnSpPr/>
          <p:nvPr/>
        </p:nvCxnSpPr>
        <p:spPr>
          <a:xfrm flipH="1" rot="10800000">
            <a:off x="37211603" y="11882932"/>
            <a:ext cx="1547400" cy="9000"/>
          </a:xfrm>
          <a:prstGeom prst="straightConnector1">
            <a:avLst/>
          </a:prstGeom>
          <a:noFill/>
          <a:ln cap="flat" cmpd="sng" w="76200">
            <a:solidFill>
              <a:schemeClr val="lt1"/>
            </a:solidFill>
            <a:prstDash val="solid"/>
            <a:round/>
            <a:headEnd len="med" w="med" type="none"/>
            <a:tailEnd len="med" w="med" type="none"/>
          </a:ln>
        </p:spPr>
      </p:cxnSp>
      <p:sp>
        <p:nvSpPr>
          <p:cNvPr id="106" name="Google Shape;106;p3"/>
          <p:cNvSpPr txBox="1"/>
          <p:nvPr/>
        </p:nvSpPr>
        <p:spPr>
          <a:xfrm>
            <a:off x="37603577" y="11370825"/>
            <a:ext cx="1361700" cy="59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US" sz="2300">
                <a:solidFill>
                  <a:schemeClr val="lt1"/>
                </a:solidFill>
                <a:latin typeface="Calibri"/>
                <a:ea typeface="Calibri"/>
                <a:cs typeface="Calibri"/>
                <a:sym typeface="Calibri"/>
              </a:rPr>
              <a:t>~</a:t>
            </a:r>
            <a:r>
              <a:rPr b="1" lang="en-US" sz="2300">
                <a:solidFill>
                  <a:schemeClr val="lt1"/>
                </a:solidFill>
                <a:latin typeface="Calibri"/>
                <a:ea typeface="Calibri"/>
                <a:cs typeface="Calibri"/>
                <a:sym typeface="Calibri"/>
              </a:rPr>
              <a:t>100µm</a:t>
            </a:r>
            <a:endParaRPr b="1" sz="2300">
              <a:solidFill>
                <a:schemeClr val="lt1"/>
              </a:solidFill>
              <a:latin typeface="Calibri"/>
              <a:ea typeface="Calibri"/>
              <a:cs typeface="Calibri"/>
              <a:sym typeface="Calibri"/>
            </a:endParaRPr>
          </a:p>
        </p:txBody>
      </p:sp>
      <p:cxnSp>
        <p:nvCxnSpPr>
          <p:cNvPr id="107" name="Google Shape;107;p3"/>
          <p:cNvCxnSpPr/>
          <p:nvPr/>
        </p:nvCxnSpPr>
        <p:spPr>
          <a:xfrm flipH="1" rot="10800000">
            <a:off x="42113653" y="11907995"/>
            <a:ext cx="1547400" cy="9000"/>
          </a:xfrm>
          <a:prstGeom prst="straightConnector1">
            <a:avLst/>
          </a:prstGeom>
          <a:noFill/>
          <a:ln cap="flat" cmpd="sng" w="76200">
            <a:solidFill>
              <a:schemeClr val="lt1"/>
            </a:solidFill>
            <a:prstDash val="solid"/>
            <a:round/>
            <a:headEnd len="med" w="med" type="none"/>
            <a:tailEnd len="med" w="med" type="none"/>
          </a:ln>
        </p:spPr>
      </p:cxnSp>
      <p:sp>
        <p:nvSpPr>
          <p:cNvPr id="108" name="Google Shape;108;p3"/>
          <p:cNvSpPr txBox="1"/>
          <p:nvPr/>
        </p:nvSpPr>
        <p:spPr>
          <a:xfrm>
            <a:off x="42505627" y="11395888"/>
            <a:ext cx="1361700" cy="59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US" sz="2300">
                <a:solidFill>
                  <a:schemeClr val="lt1"/>
                </a:solidFill>
                <a:latin typeface="Calibri"/>
                <a:ea typeface="Calibri"/>
                <a:cs typeface="Calibri"/>
                <a:sym typeface="Calibri"/>
              </a:rPr>
              <a:t>~100µm</a:t>
            </a:r>
            <a:endParaRPr b="1" sz="2300">
              <a:solidFill>
                <a:schemeClr val="lt1"/>
              </a:solidFill>
              <a:latin typeface="Calibri"/>
              <a:ea typeface="Calibri"/>
              <a:cs typeface="Calibri"/>
              <a:sym typeface="Calibri"/>
            </a:endParaRPr>
          </a:p>
        </p:txBody>
      </p:sp>
      <p:grpSp>
        <p:nvGrpSpPr>
          <p:cNvPr id="109" name="Google Shape;109;p3"/>
          <p:cNvGrpSpPr/>
          <p:nvPr/>
        </p:nvGrpSpPr>
        <p:grpSpPr>
          <a:xfrm>
            <a:off x="34066655" y="5570100"/>
            <a:ext cx="9713151" cy="2610300"/>
            <a:chOff x="34103700" y="5564175"/>
            <a:chExt cx="9776700" cy="2610300"/>
          </a:xfrm>
        </p:grpSpPr>
        <p:sp>
          <p:nvSpPr>
            <p:cNvPr id="110" name="Google Shape;110;p3"/>
            <p:cNvSpPr/>
            <p:nvPr/>
          </p:nvSpPr>
          <p:spPr>
            <a:xfrm>
              <a:off x="34103700" y="5564175"/>
              <a:ext cx="9776700" cy="2610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11" name="Google Shape;111;p3"/>
            <p:cNvGrpSpPr/>
            <p:nvPr/>
          </p:nvGrpSpPr>
          <p:grpSpPr>
            <a:xfrm>
              <a:off x="34327850" y="5579125"/>
              <a:ext cx="9455297" cy="2529483"/>
              <a:chOff x="34327850" y="5579125"/>
              <a:chExt cx="9455297" cy="2529483"/>
            </a:xfrm>
          </p:grpSpPr>
          <p:pic>
            <p:nvPicPr>
              <p:cNvPr id="112" name="Google Shape;112;p3"/>
              <p:cNvPicPr preferRelativeResize="0"/>
              <p:nvPr/>
            </p:nvPicPr>
            <p:blipFill rotWithShape="1">
              <a:blip r:embed="rId19">
                <a:alphaModFix/>
              </a:blip>
              <a:srcRect b="71788" l="27232" r="49334" t="3298"/>
              <a:stretch/>
            </p:blipFill>
            <p:spPr>
              <a:xfrm>
                <a:off x="36706947" y="5642664"/>
                <a:ext cx="2338410" cy="2453320"/>
              </a:xfrm>
              <a:prstGeom prst="rect">
                <a:avLst/>
              </a:prstGeom>
              <a:noFill/>
              <a:ln>
                <a:noFill/>
              </a:ln>
            </p:spPr>
          </p:pic>
          <p:pic>
            <p:nvPicPr>
              <p:cNvPr id="113" name="Google Shape;113;p3"/>
              <p:cNvPicPr preferRelativeResize="0"/>
              <p:nvPr/>
            </p:nvPicPr>
            <p:blipFill rotWithShape="1">
              <a:blip r:embed="rId19">
                <a:alphaModFix/>
              </a:blip>
              <a:srcRect b="72556" l="3302" r="73552" t="2663"/>
              <a:stretch/>
            </p:blipFill>
            <p:spPr>
              <a:xfrm>
                <a:off x="34327850" y="5579125"/>
                <a:ext cx="2338398" cy="2470528"/>
              </a:xfrm>
              <a:prstGeom prst="rect">
                <a:avLst/>
              </a:prstGeom>
              <a:noFill/>
              <a:ln>
                <a:noFill/>
              </a:ln>
            </p:spPr>
          </p:pic>
          <p:pic>
            <p:nvPicPr>
              <p:cNvPr id="114" name="Google Shape;114;p3"/>
              <p:cNvPicPr preferRelativeResize="0"/>
              <p:nvPr/>
            </p:nvPicPr>
            <p:blipFill rotWithShape="1">
              <a:blip r:embed="rId19">
                <a:alphaModFix/>
              </a:blip>
              <a:srcRect b="71788" l="50973" r="24768" t="3298"/>
              <a:stretch/>
            </p:blipFill>
            <p:spPr>
              <a:xfrm>
                <a:off x="39077701" y="5655320"/>
                <a:ext cx="2420550" cy="2453288"/>
              </a:xfrm>
              <a:prstGeom prst="rect">
                <a:avLst/>
              </a:prstGeom>
              <a:noFill/>
              <a:ln>
                <a:noFill/>
              </a:ln>
            </p:spPr>
          </p:pic>
          <p:pic>
            <p:nvPicPr>
              <p:cNvPr id="115" name="Google Shape;115;p3"/>
              <p:cNvPicPr preferRelativeResize="0"/>
              <p:nvPr/>
            </p:nvPicPr>
            <p:blipFill rotWithShape="1">
              <a:blip r:embed="rId19">
                <a:alphaModFix/>
              </a:blip>
              <a:srcRect b="71788" l="73858" r="1884" t="3298"/>
              <a:stretch/>
            </p:blipFill>
            <p:spPr>
              <a:xfrm>
                <a:off x="41362596" y="5650972"/>
                <a:ext cx="2420550" cy="2453300"/>
              </a:xfrm>
              <a:prstGeom prst="rect">
                <a:avLst/>
              </a:prstGeom>
              <a:noFill/>
              <a:ln>
                <a:noFill/>
              </a:ln>
            </p:spPr>
          </p:pic>
        </p:grpSp>
      </p:grpSp>
      <p:sp>
        <p:nvSpPr>
          <p:cNvPr id="116" name="Google Shape;116;p3"/>
          <p:cNvSpPr/>
          <p:nvPr/>
        </p:nvSpPr>
        <p:spPr>
          <a:xfrm>
            <a:off x="34205650" y="5610450"/>
            <a:ext cx="510000" cy="461700"/>
          </a:xfrm>
          <a:prstGeom prst="roundRect">
            <a:avLst>
              <a:gd fmla="val 16667"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latin typeface="Calibri"/>
                <a:ea typeface="Calibri"/>
                <a:cs typeface="Calibri"/>
                <a:sym typeface="Calibri"/>
              </a:rPr>
              <a:t>A. </a:t>
            </a:r>
            <a:endParaRPr sz="2400">
              <a:latin typeface="Calibri"/>
              <a:ea typeface="Calibri"/>
              <a:cs typeface="Calibri"/>
              <a:sym typeface="Calibri"/>
            </a:endParaRPr>
          </a:p>
        </p:txBody>
      </p:sp>
      <p:cxnSp>
        <p:nvCxnSpPr>
          <p:cNvPr id="117" name="Google Shape;117;p3"/>
          <p:cNvCxnSpPr/>
          <p:nvPr/>
        </p:nvCxnSpPr>
        <p:spPr>
          <a:xfrm>
            <a:off x="48806800" y="23565835"/>
            <a:ext cx="1330800" cy="0"/>
          </a:xfrm>
          <a:prstGeom prst="straightConnector1">
            <a:avLst/>
          </a:prstGeom>
          <a:noFill/>
          <a:ln cap="flat" cmpd="sng" w="38100">
            <a:solidFill>
              <a:schemeClr val="lt1"/>
            </a:solidFill>
            <a:prstDash val="solid"/>
            <a:round/>
            <a:headEnd len="med" w="med" type="none"/>
            <a:tailEnd len="med" w="med" type="none"/>
          </a:ln>
        </p:spPr>
      </p:cxnSp>
      <p:cxnSp>
        <p:nvCxnSpPr>
          <p:cNvPr id="118" name="Google Shape;118;p3"/>
          <p:cNvCxnSpPr/>
          <p:nvPr/>
        </p:nvCxnSpPr>
        <p:spPr>
          <a:xfrm>
            <a:off x="47599126" y="11826950"/>
            <a:ext cx="2447400" cy="30600"/>
          </a:xfrm>
          <a:prstGeom prst="straightConnector1">
            <a:avLst/>
          </a:prstGeom>
          <a:noFill/>
          <a:ln cap="flat" cmpd="sng" w="76200">
            <a:solidFill>
              <a:schemeClr val="lt1"/>
            </a:solidFill>
            <a:prstDash val="solid"/>
            <a:round/>
            <a:headEnd len="med" w="med" type="none"/>
            <a:tailEnd len="med" w="med" type="none"/>
          </a:ln>
        </p:spPr>
      </p:cxnSp>
      <p:sp>
        <p:nvSpPr>
          <p:cNvPr id="119" name="Google Shape;119;p3"/>
          <p:cNvSpPr txBox="1"/>
          <p:nvPr/>
        </p:nvSpPr>
        <p:spPr>
          <a:xfrm>
            <a:off x="49318126" y="11333000"/>
            <a:ext cx="861300" cy="59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US" sz="2300">
                <a:solidFill>
                  <a:schemeClr val="lt1"/>
                </a:solidFill>
                <a:latin typeface="Calibri"/>
                <a:ea typeface="Calibri"/>
                <a:cs typeface="Calibri"/>
                <a:sym typeface="Calibri"/>
              </a:rPr>
              <a:t>~1cm</a:t>
            </a:r>
            <a:endParaRPr b="1" sz="2300">
              <a:solidFill>
                <a:schemeClr val="lt1"/>
              </a:solidFill>
              <a:latin typeface="Calibri"/>
              <a:ea typeface="Calibri"/>
              <a:cs typeface="Calibri"/>
              <a:sym typeface="Calibri"/>
            </a:endParaRPr>
          </a:p>
        </p:txBody>
      </p:sp>
      <p:sp>
        <p:nvSpPr>
          <p:cNvPr id="120" name="Google Shape;120;p3"/>
          <p:cNvSpPr/>
          <p:nvPr/>
        </p:nvSpPr>
        <p:spPr>
          <a:xfrm>
            <a:off x="34084850" y="20952650"/>
            <a:ext cx="4809600" cy="28077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21" name="Google Shape;121;p3"/>
          <p:cNvPicPr preferRelativeResize="0"/>
          <p:nvPr/>
        </p:nvPicPr>
        <p:blipFill rotWithShape="1">
          <a:blip r:embed="rId11">
            <a:alphaModFix/>
          </a:blip>
          <a:srcRect b="0" l="0" r="0" t="54456"/>
          <a:stretch/>
        </p:blipFill>
        <p:spPr>
          <a:xfrm>
            <a:off x="34200550" y="21015625"/>
            <a:ext cx="4593201" cy="2702400"/>
          </a:xfrm>
          <a:prstGeom prst="rect">
            <a:avLst/>
          </a:prstGeom>
          <a:noFill/>
          <a:ln>
            <a:noFill/>
          </a:ln>
        </p:spPr>
      </p:pic>
      <p:sp>
        <p:nvSpPr>
          <p:cNvPr id="122" name="Google Shape;122;p3"/>
          <p:cNvSpPr/>
          <p:nvPr/>
        </p:nvSpPr>
        <p:spPr>
          <a:xfrm>
            <a:off x="39004650" y="20934375"/>
            <a:ext cx="4809600" cy="28308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23" name="Google Shape;123;p3"/>
          <p:cNvPicPr preferRelativeResize="0"/>
          <p:nvPr/>
        </p:nvPicPr>
        <p:blipFill rotWithShape="1">
          <a:blip r:embed="rId20">
            <a:alphaModFix/>
          </a:blip>
          <a:srcRect b="1299" l="1006" r="2216" t="54784"/>
          <a:stretch/>
        </p:blipFill>
        <p:spPr>
          <a:xfrm>
            <a:off x="39135775" y="20998975"/>
            <a:ext cx="4593200" cy="2702400"/>
          </a:xfrm>
          <a:prstGeom prst="rect">
            <a:avLst/>
          </a:prstGeom>
          <a:noFill/>
          <a:ln>
            <a:noFill/>
          </a:ln>
        </p:spPr>
      </p:pic>
      <p:grpSp>
        <p:nvGrpSpPr>
          <p:cNvPr id="124" name="Google Shape;124;p3"/>
          <p:cNvGrpSpPr/>
          <p:nvPr/>
        </p:nvGrpSpPr>
        <p:grpSpPr>
          <a:xfrm>
            <a:off x="39009150" y="17180000"/>
            <a:ext cx="4800600" cy="3771473"/>
            <a:chOff x="39009150" y="16837100"/>
            <a:chExt cx="4800600" cy="3771473"/>
          </a:xfrm>
        </p:grpSpPr>
        <p:pic>
          <p:nvPicPr>
            <p:cNvPr id="125" name="Google Shape;125;p3"/>
            <p:cNvPicPr preferRelativeResize="0"/>
            <p:nvPr/>
          </p:nvPicPr>
          <p:blipFill rotWithShape="1">
            <a:blip r:embed="rId20">
              <a:alphaModFix/>
            </a:blip>
            <a:srcRect b="58712" l="18561" r="22531" t="5531"/>
            <a:stretch/>
          </p:blipFill>
          <p:spPr>
            <a:xfrm>
              <a:off x="39009150" y="16837100"/>
              <a:ext cx="4800600" cy="3771473"/>
            </a:xfrm>
            <a:prstGeom prst="rect">
              <a:avLst/>
            </a:prstGeom>
            <a:noFill/>
            <a:ln cap="flat" cmpd="sng" w="9525">
              <a:solidFill>
                <a:schemeClr val="dk1"/>
              </a:solidFill>
              <a:prstDash val="solid"/>
              <a:round/>
              <a:headEnd len="sm" w="sm" type="none"/>
              <a:tailEnd len="sm" w="sm" type="none"/>
            </a:ln>
          </p:spPr>
        </p:pic>
        <p:sp>
          <p:nvSpPr>
            <p:cNvPr id="126" name="Google Shape;126;p3"/>
            <p:cNvSpPr/>
            <p:nvPr/>
          </p:nvSpPr>
          <p:spPr>
            <a:xfrm>
              <a:off x="39186791" y="16947096"/>
              <a:ext cx="603000" cy="597300"/>
            </a:xfrm>
            <a:prstGeom prst="roundRect">
              <a:avLst>
                <a:gd fmla="val 16667"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latin typeface="Calibri"/>
                  <a:ea typeface="Calibri"/>
                  <a:cs typeface="Calibri"/>
                  <a:sym typeface="Calibri"/>
                </a:rPr>
                <a:t>E</a:t>
              </a:r>
              <a:r>
                <a:rPr lang="en-US" sz="2400">
                  <a:latin typeface="Calibri"/>
                  <a:ea typeface="Calibri"/>
                  <a:cs typeface="Calibri"/>
                  <a:sym typeface="Calibri"/>
                </a:rPr>
                <a:t>. </a:t>
              </a:r>
              <a:endParaRPr sz="2400">
                <a:latin typeface="Calibri"/>
                <a:ea typeface="Calibri"/>
                <a:cs typeface="Calibri"/>
                <a:sym typeface="Calibri"/>
              </a:endParaRPr>
            </a:p>
          </p:txBody>
        </p:sp>
        <p:cxnSp>
          <p:nvCxnSpPr>
            <p:cNvPr id="127" name="Google Shape;127;p3"/>
            <p:cNvCxnSpPr/>
            <p:nvPr/>
          </p:nvCxnSpPr>
          <p:spPr>
            <a:xfrm>
              <a:off x="40832607" y="20450635"/>
              <a:ext cx="2830500" cy="0"/>
            </a:xfrm>
            <a:prstGeom prst="straightConnector1">
              <a:avLst/>
            </a:prstGeom>
            <a:noFill/>
            <a:ln cap="flat" cmpd="sng" w="76200">
              <a:solidFill>
                <a:schemeClr val="lt1"/>
              </a:solidFill>
              <a:prstDash val="solid"/>
              <a:round/>
              <a:headEnd len="med" w="med" type="none"/>
              <a:tailEnd len="med" w="med" type="none"/>
            </a:ln>
          </p:spPr>
        </p:cxnSp>
        <p:sp>
          <p:nvSpPr>
            <p:cNvPr id="128" name="Google Shape;128;p3"/>
            <p:cNvSpPr txBox="1"/>
            <p:nvPr/>
          </p:nvSpPr>
          <p:spPr>
            <a:xfrm>
              <a:off x="42736400" y="19921925"/>
              <a:ext cx="1057500" cy="46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US" sz="2300">
                  <a:solidFill>
                    <a:schemeClr val="lt1"/>
                  </a:solidFill>
                  <a:latin typeface="Calibri"/>
                  <a:ea typeface="Calibri"/>
                  <a:cs typeface="Calibri"/>
                  <a:sym typeface="Calibri"/>
                </a:rPr>
                <a:t>300µm</a:t>
              </a:r>
              <a:endParaRPr b="1" sz="2300">
                <a:solidFill>
                  <a:schemeClr val="lt1"/>
                </a:solidFill>
                <a:latin typeface="Calibri"/>
                <a:ea typeface="Calibri"/>
                <a:cs typeface="Calibri"/>
                <a:sym typeface="Calibri"/>
              </a:endParaRPr>
            </a:p>
          </p:txBody>
        </p:sp>
      </p:grpSp>
      <p:sp>
        <p:nvSpPr>
          <p:cNvPr id="129" name="Google Shape;129;p3"/>
          <p:cNvSpPr txBox="1"/>
          <p:nvPr/>
        </p:nvSpPr>
        <p:spPr>
          <a:xfrm>
            <a:off x="35359080" y="18408000"/>
            <a:ext cx="1149000" cy="59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US" sz="2300">
                <a:solidFill>
                  <a:srgbClr val="FFFF00"/>
                </a:solidFill>
                <a:latin typeface="Calibri"/>
                <a:ea typeface="Calibri"/>
                <a:cs typeface="Calibri"/>
                <a:sym typeface="Calibri"/>
              </a:rPr>
              <a:t>Spot #1</a:t>
            </a:r>
            <a:endParaRPr b="1" sz="2300">
              <a:solidFill>
                <a:srgbClr val="FFFF00"/>
              </a:solidFill>
              <a:latin typeface="Calibri"/>
              <a:ea typeface="Calibri"/>
              <a:cs typeface="Calibri"/>
              <a:sym typeface="Calibri"/>
            </a:endParaRPr>
          </a:p>
        </p:txBody>
      </p:sp>
      <p:sp>
        <p:nvSpPr>
          <p:cNvPr id="130" name="Google Shape;130;p3"/>
          <p:cNvSpPr/>
          <p:nvPr/>
        </p:nvSpPr>
        <p:spPr>
          <a:xfrm>
            <a:off x="35804075" y="18864500"/>
            <a:ext cx="196500" cy="1890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1" name="Google Shape;131;p3"/>
          <p:cNvSpPr txBox="1"/>
          <p:nvPr/>
        </p:nvSpPr>
        <p:spPr>
          <a:xfrm>
            <a:off x="41256155" y="17963025"/>
            <a:ext cx="1149000" cy="59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US" sz="2300">
                <a:solidFill>
                  <a:srgbClr val="FFFF00"/>
                </a:solidFill>
                <a:latin typeface="Calibri"/>
                <a:ea typeface="Calibri"/>
                <a:cs typeface="Calibri"/>
                <a:sym typeface="Calibri"/>
              </a:rPr>
              <a:t>Spot #2</a:t>
            </a:r>
            <a:endParaRPr b="1" sz="2300">
              <a:solidFill>
                <a:srgbClr val="FFFF00"/>
              </a:solidFill>
              <a:latin typeface="Calibri"/>
              <a:ea typeface="Calibri"/>
              <a:cs typeface="Calibri"/>
              <a:sym typeface="Calibri"/>
            </a:endParaRPr>
          </a:p>
        </p:txBody>
      </p:sp>
      <p:sp>
        <p:nvSpPr>
          <p:cNvPr id="132" name="Google Shape;132;p3"/>
          <p:cNvSpPr/>
          <p:nvPr/>
        </p:nvSpPr>
        <p:spPr>
          <a:xfrm>
            <a:off x="41701150" y="18419525"/>
            <a:ext cx="196500" cy="1890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3" name="Google Shape;133;p3"/>
          <p:cNvSpPr txBox="1"/>
          <p:nvPr/>
        </p:nvSpPr>
        <p:spPr>
          <a:xfrm>
            <a:off x="35392618" y="20998677"/>
            <a:ext cx="1330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chemeClr val="dk1"/>
                </a:solidFill>
                <a:latin typeface="Calibri"/>
                <a:ea typeface="Calibri"/>
                <a:cs typeface="Calibri"/>
                <a:sym typeface="Calibri"/>
              </a:rPr>
              <a:t>Spot #1</a:t>
            </a:r>
            <a:endParaRPr b="1" sz="2400">
              <a:solidFill>
                <a:schemeClr val="dk1"/>
              </a:solidFill>
              <a:latin typeface="Calibri"/>
              <a:ea typeface="Calibri"/>
              <a:cs typeface="Calibri"/>
              <a:sym typeface="Calibri"/>
            </a:endParaRPr>
          </a:p>
        </p:txBody>
      </p:sp>
      <p:sp>
        <p:nvSpPr>
          <p:cNvPr id="134" name="Google Shape;134;p3"/>
          <p:cNvSpPr txBox="1"/>
          <p:nvPr/>
        </p:nvSpPr>
        <p:spPr>
          <a:xfrm>
            <a:off x="40197113" y="21020763"/>
            <a:ext cx="1330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chemeClr val="dk1"/>
                </a:solidFill>
                <a:latin typeface="Calibri"/>
                <a:ea typeface="Calibri"/>
                <a:cs typeface="Calibri"/>
                <a:sym typeface="Calibri"/>
              </a:rPr>
              <a:t>Spot #2</a:t>
            </a:r>
            <a:endParaRPr b="1" sz="2400">
              <a:solidFill>
                <a:schemeClr val="dk1"/>
              </a:solidFill>
              <a:latin typeface="Calibri"/>
              <a:ea typeface="Calibri"/>
              <a:cs typeface="Calibri"/>
              <a:sym typeface="Calibri"/>
            </a:endParaRPr>
          </a:p>
        </p:txBody>
      </p:sp>
      <p:sp>
        <p:nvSpPr>
          <p:cNvPr id="135" name="Google Shape;135;p3"/>
          <p:cNvSpPr txBox="1"/>
          <p:nvPr/>
        </p:nvSpPr>
        <p:spPr>
          <a:xfrm>
            <a:off x="49216419" y="23107410"/>
            <a:ext cx="1110900" cy="59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US" sz="2300">
                <a:solidFill>
                  <a:schemeClr val="lt1"/>
                </a:solidFill>
                <a:latin typeface="Calibri"/>
                <a:ea typeface="Calibri"/>
                <a:cs typeface="Calibri"/>
                <a:sym typeface="Calibri"/>
              </a:rPr>
              <a:t>2</a:t>
            </a:r>
            <a:r>
              <a:rPr b="1" lang="en-US" sz="2300">
                <a:solidFill>
                  <a:schemeClr val="lt1"/>
                </a:solidFill>
                <a:latin typeface="Calibri"/>
                <a:ea typeface="Calibri"/>
                <a:cs typeface="Calibri"/>
                <a:sym typeface="Calibri"/>
              </a:rPr>
              <a:t>00µm</a:t>
            </a:r>
            <a:endParaRPr b="1" sz="24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1" sz="2300">
              <a:solidFill>
                <a:schemeClr val="lt1"/>
              </a:solidFill>
              <a:latin typeface="Calibri"/>
              <a:ea typeface="Calibri"/>
              <a:cs typeface="Calibri"/>
              <a:sym typeface="Calibri"/>
            </a:endParaRPr>
          </a:p>
        </p:txBody>
      </p:sp>
      <p:sp>
        <p:nvSpPr>
          <p:cNvPr id="136" name="Google Shape;136;p3"/>
          <p:cNvSpPr/>
          <p:nvPr/>
        </p:nvSpPr>
        <p:spPr>
          <a:xfrm>
            <a:off x="40028500" y="20975677"/>
            <a:ext cx="223975" cy="342261"/>
          </a:xfrm>
          <a:custGeom>
            <a:rect b="b" l="l" r="r" t="t"/>
            <a:pathLst>
              <a:path extrusionOk="0" h="16441" w="8959">
                <a:moveTo>
                  <a:pt x="8959" y="16441"/>
                </a:moveTo>
                <a:lnTo>
                  <a:pt x="0" y="16342"/>
                </a:lnTo>
                <a:lnTo>
                  <a:pt x="0" y="0"/>
                </a:lnTo>
              </a:path>
            </a:pathLst>
          </a:custGeom>
          <a:noFill/>
          <a:ln cap="flat" cmpd="sng" w="28575">
            <a:solidFill>
              <a:schemeClr val="dk2"/>
            </a:solidFill>
            <a:prstDash val="solid"/>
            <a:round/>
            <a:headEnd len="med" w="med" type="none"/>
            <a:tailEnd len="med" w="med" type="triangle"/>
          </a:ln>
        </p:spPr>
      </p:sp>
      <p:sp>
        <p:nvSpPr>
          <p:cNvPr id="137" name="Google Shape;137;p3"/>
          <p:cNvSpPr/>
          <p:nvPr/>
        </p:nvSpPr>
        <p:spPr>
          <a:xfrm>
            <a:off x="35227900" y="20950937"/>
            <a:ext cx="223975" cy="342261"/>
          </a:xfrm>
          <a:custGeom>
            <a:rect b="b" l="l" r="r" t="t"/>
            <a:pathLst>
              <a:path extrusionOk="0" h="16441" w="8959">
                <a:moveTo>
                  <a:pt x="8959" y="16441"/>
                </a:moveTo>
                <a:lnTo>
                  <a:pt x="0" y="16342"/>
                </a:lnTo>
                <a:lnTo>
                  <a:pt x="0" y="0"/>
                </a:lnTo>
              </a:path>
            </a:pathLst>
          </a:custGeom>
          <a:noFill/>
          <a:ln cap="flat" cmpd="sng" w="28575">
            <a:solidFill>
              <a:schemeClr val="dk2"/>
            </a:solidFill>
            <a:prstDash val="solid"/>
            <a:round/>
            <a:headEnd len="med" w="med" type="none"/>
            <a:tailEnd len="med" w="med" type="triangle"/>
          </a:ln>
        </p:spPr>
      </p:sp>
      <p:grpSp>
        <p:nvGrpSpPr>
          <p:cNvPr id="138" name="Google Shape;138;p3"/>
          <p:cNvGrpSpPr/>
          <p:nvPr/>
        </p:nvGrpSpPr>
        <p:grpSpPr>
          <a:xfrm>
            <a:off x="17951175" y="5570100"/>
            <a:ext cx="14317161" cy="4996717"/>
            <a:chOff x="17951175" y="5570100"/>
            <a:chExt cx="14317161" cy="4996717"/>
          </a:xfrm>
        </p:grpSpPr>
        <p:pic>
          <p:nvPicPr>
            <p:cNvPr id="139" name="Google Shape;139;p3"/>
            <p:cNvPicPr preferRelativeResize="0"/>
            <p:nvPr/>
          </p:nvPicPr>
          <p:blipFill>
            <a:blip r:embed="rId21">
              <a:alphaModFix/>
            </a:blip>
            <a:stretch>
              <a:fillRect/>
            </a:stretch>
          </p:blipFill>
          <p:spPr>
            <a:xfrm>
              <a:off x="17951175" y="5570100"/>
              <a:ext cx="14317161" cy="4996717"/>
            </a:xfrm>
            <a:prstGeom prst="rect">
              <a:avLst/>
            </a:prstGeom>
            <a:noFill/>
            <a:ln cap="flat" cmpd="sng" w="9525">
              <a:solidFill>
                <a:schemeClr val="dk2"/>
              </a:solidFill>
              <a:prstDash val="solid"/>
              <a:round/>
              <a:headEnd len="sm" w="sm" type="none"/>
              <a:tailEnd len="sm" w="sm" type="none"/>
            </a:ln>
          </p:spPr>
        </p:pic>
        <p:pic>
          <p:nvPicPr>
            <p:cNvPr id="140" name="Google Shape;140;p3"/>
            <p:cNvPicPr preferRelativeResize="0"/>
            <p:nvPr/>
          </p:nvPicPr>
          <p:blipFill rotWithShape="1">
            <a:blip r:embed="rId22">
              <a:alphaModFix/>
            </a:blip>
            <a:srcRect b="12528" l="3945" r="1213" t="4062"/>
            <a:stretch/>
          </p:blipFill>
          <p:spPr>
            <a:xfrm>
              <a:off x="27626650" y="5625613"/>
              <a:ext cx="4580274" cy="1512600"/>
            </a:xfrm>
            <a:prstGeom prst="rect">
              <a:avLst/>
            </a:prstGeom>
            <a:noFill/>
            <a:ln cap="flat" cmpd="sng" w="9525">
              <a:solidFill>
                <a:schemeClr val="dk1"/>
              </a:solidFill>
              <a:prstDash val="solid"/>
              <a:round/>
              <a:headEnd len="sm" w="sm" type="none"/>
              <a:tailEnd len="sm" w="sm" type="none"/>
            </a:ln>
          </p:spPr>
        </p:pic>
        <p:sp>
          <p:nvSpPr>
            <p:cNvPr id="141" name="Google Shape;141;p3"/>
            <p:cNvSpPr txBox="1"/>
            <p:nvPr/>
          </p:nvSpPr>
          <p:spPr>
            <a:xfrm>
              <a:off x="28389725" y="6126397"/>
              <a:ext cx="1657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rgbClr val="9900FF"/>
                  </a:solidFill>
                  <a:latin typeface="Calibri"/>
                  <a:ea typeface="Calibri"/>
                  <a:cs typeface="Calibri"/>
                  <a:sym typeface="Calibri"/>
                </a:rPr>
                <a:t>WVS = 8ppm</a:t>
              </a:r>
              <a:endParaRPr sz="1200">
                <a:solidFill>
                  <a:srgbClr val="9900FF"/>
                </a:solidFill>
                <a:latin typeface="Calibri"/>
                <a:ea typeface="Calibri"/>
                <a:cs typeface="Calibri"/>
                <a:sym typeface="Calibri"/>
              </a:endParaRPr>
            </a:p>
          </p:txBody>
        </p:sp>
        <p:cxnSp>
          <p:nvCxnSpPr>
            <p:cNvPr id="142" name="Google Shape;142;p3"/>
            <p:cNvCxnSpPr/>
            <p:nvPr/>
          </p:nvCxnSpPr>
          <p:spPr>
            <a:xfrm flipH="1" rot="10800000">
              <a:off x="28465925" y="6217738"/>
              <a:ext cx="3701100" cy="7500"/>
            </a:xfrm>
            <a:prstGeom prst="straightConnector1">
              <a:avLst/>
            </a:prstGeom>
            <a:noFill/>
            <a:ln cap="flat" cmpd="sng" w="19050">
              <a:solidFill>
                <a:srgbClr val="9900FF"/>
              </a:solidFill>
              <a:prstDash val="solid"/>
              <a:round/>
              <a:headEnd len="med" w="med" type="none"/>
              <a:tailEnd len="med" w="med" type="none"/>
            </a:ln>
          </p:spPr>
        </p:cxnSp>
        <p:sp>
          <p:nvSpPr>
            <p:cNvPr id="143" name="Google Shape;143;p3"/>
            <p:cNvSpPr/>
            <p:nvPr/>
          </p:nvSpPr>
          <p:spPr>
            <a:xfrm>
              <a:off x="28389375" y="6816625"/>
              <a:ext cx="132300" cy="172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44" name="Google Shape;144;p3"/>
          <p:cNvGrpSpPr/>
          <p:nvPr/>
        </p:nvGrpSpPr>
        <p:grpSpPr>
          <a:xfrm>
            <a:off x="17951175" y="10741500"/>
            <a:ext cx="14317150" cy="5056626"/>
            <a:chOff x="17951175" y="10741500"/>
            <a:chExt cx="14317150" cy="5056626"/>
          </a:xfrm>
        </p:grpSpPr>
        <p:pic>
          <p:nvPicPr>
            <p:cNvPr id="145" name="Google Shape;145;p3"/>
            <p:cNvPicPr preferRelativeResize="0"/>
            <p:nvPr/>
          </p:nvPicPr>
          <p:blipFill>
            <a:blip r:embed="rId23">
              <a:alphaModFix/>
            </a:blip>
            <a:stretch>
              <a:fillRect/>
            </a:stretch>
          </p:blipFill>
          <p:spPr>
            <a:xfrm>
              <a:off x="17951175" y="10741500"/>
              <a:ext cx="14317150" cy="5056626"/>
            </a:xfrm>
            <a:prstGeom prst="rect">
              <a:avLst/>
            </a:prstGeom>
            <a:noFill/>
            <a:ln cap="flat" cmpd="sng" w="9525">
              <a:solidFill>
                <a:schemeClr val="dk2"/>
              </a:solidFill>
              <a:prstDash val="solid"/>
              <a:round/>
              <a:headEnd len="sm" w="sm" type="none"/>
              <a:tailEnd len="sm" w="sm" type="none"/>
            </a:ln>
          </p:spPr>
        </p:pic>
        <p:pic>
          <p:nvPicPr>
            <p:cNvPr id="146" name="Google Shape;146;p3"/>
            <p:cNvPicPr preferRelativeResize="0"/>
            <p:nvPr/>
          </p:nvPicPr>
          <p:blipFill rotWithShape="1">
            <a:blip r:embed="rId24">
              <a:alphaModFix/>
            </a:blip>
            <a:srcRect b="12526" l="3985" r="1119" t="3291"/>
            <a:stretch/>
          </p:blipFill>
          <p:spPr>
            <a:xfrm>
              <a:off x="27626662" y="10792775"/>
              <a:ext cx="4580274" cy="1525954"/>
            </a:xfrm>
            <a:prstGeom prst="rect">
              <a:avLst/>
            </a:prstGeom>
            <a:noFill/>
            <a:ln cap="flat" cmpd="sng" w="9525">
              <a:solidFill>
                <a:schemeClr val="dk1"/>
              </a:solidFill>
              <a:prstDash val="solid"/>
              <a:round/>
              <a:headEnd len="sm" w="sm" type="none"/>
              <a:tailEnd len="sm" w="sm" type="none"/>
            </a:ln>
          </p:spPr>
        </p:pic>
        <p:sp>
          <p:nvSpPr>
            <p:cNvPr id="147" name="Google Shape;147;p3"/>
            <p:cNvSpPr txBox="1"/>
            <p:nvPr/>
          </p:nvSpPr>
          <p:spPr>
            <a:xfrm>
              <a:off x="28391788" y="11295260"/>
              <a:ext cx="1657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rgbClr val="783F04"/>
                  </a:solidFill>
                  <a:latin typeface="Calibri"/>
                  <a:ea typeface="Calibri"/>
                  <a:cs typeface="Calibri"/>
                  <a:sym typeface="Calibri"/>
                </a:rPr>
                <a:t>WVS = 13ppm</a:t>
              </a:r>
              <a:endParaRPr sz="1200">
                <a:solidFill>
                  <a:srgbClr val="783F04"/>
                </a:solidFill>
                <a:latin typeface="Calibri"/>
                <a:ea typeface="Calibri"/>
                <a:cs typeface="Calibri"/>
                <a:sym typeface="Calibri"/>
              </a:endParaRPr>
            </a:p>
          </p:txBody>
        </p:sp>
        <p:sp>
          <p:nvSpPr>
            <p:cNvPr id="148" name="Google Shape;148;p3"/>
            <p:cNvSpPr/>
            <p:nvPr/>
          </p:nvSpPr>
          <p:spPr>
            <a:xfrm>
              <a:off x="28394589" y="12003869"/>
              <a:ext cx="132300" cy="172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49" name="Google Shape;149;p3"/>
            <p:cNvCxnSpPr/>
            <p:nvPr/>
          </p:nvCxnSpPr>
          <p:spPr>
            <a:xfrm flipH="1" rot="10800000">
              <a:off x="28467988" y="11386600"/>
              <a:ext cx="3701100" cy="7500"/>
            </a:xfrm>
            <a:prstGeom prst="straightConnector1">
              <a:avLst/>
            </a:prstGeom>
            <a:noFill/>
            <a:ln cap="flat" cmpd="sng" w="19050">
              <a:solidFill>
                <a:srgbClr val="E69138"/>
              </a:solidFill>
              <a:prstDash val="solid"/>
              <a:round/>
              <a:headEnd len="med" w="med" type="none"/>
              <a:tailEnd len="med" w="med" type="none"/>
            </a:ln>
          </p:spPr>
        </p:cxnSp>
      </p:grpSp>
      <p:grpSp>
        <p:nvGrpSpPr>
          <p:cNvPr id="150" name="Google Shape;150;p3"/>
          <p:cNvGrpSpPr/>
          <p:nvPr/>
        </p:nvGrpSpPr>
        <p:grpSpPr>
          <a:xfrm>
            <a:off x="17946825" y="21214450"/>
            <a:ext cx="14317149" cy="5087950"/>
            <a:chOff x="17946825" y="21214450"/>
            <a:chExt cx="14317149" cy="5087950"/>
          </a:xfrm>
        </p:grpSpPr>
        <p:pic>
          <p:nvPicPr>
            <p:cNvPr id="151" name="Google Shape;151;p3"/>
            <p:cNvPicPr preferRelativeResize="0"/>
            <p:nvPr/>
          </p:nvPicPr>
          <p:blipFill>
            <a:blip r:embed="rId25">
              <a:alphaModFix/>
            </a:blip>
            <a:stretch>
              <a:fillRect/>
            </a:stretch>
          </p:blipFill>
          <p:spPr>
            <a:xfrm>
              <a:off x="17946825" y="21214450"/>
              <a:ext cx="14317149" cy="5087950"/>
            </a:xfrm>
            <a:prstGeom prst="rect">
              <a:avLst/>
            </a:prstGeom>
            <a:noFill/>
            <a:ln cap="flat" cmpd="sng" w="9525">
              <a:solidFill>
                <a:schemeClr val="dk2"/>
              </a:solidFill>
              <a:prstDash val="solid"/>
              <a:round/>
              <a:headEnd len="sm" w="sm" type="none"/>
              <a:tailEnd len="sm" w="sm" type="none"/>
            </a:ln>
          </p:spPr>
        </p:pic>
        <p:pic>
          <p:nvPicPr>
            <p:cNvPr id="152" name="Google Shape;152;p3"/>
            <p:cNvPicPr preferRelativeResize="0"/>
            <p:nvPr/>
          </p:nvPicPr>
          <p:blipFill rotWithShape="1">
            <a:blip r:embed="rId26">
              <a:alphaModFix/>
            </a:blip>
            <a:srcRect b="12228" l="4118" r="1426" t="4693"/>
            <a:stretch/>
          </p:blipFill>
          <p:spPr>
            <a:xfrm>
              <a:off x="27615500" y="21274138"/>
              <a:ext cx="4593201" cy="1517032"/>
            </a:xfrm>
            <a:prstGeom prst="rect">
              <a:avLst/>
            </a:prstGeom>
            <a:noFill/>
            <a:ln cap="flat" cmpd="sng" w="9525">
              <a:solidFill>
                <a:srgbClr val="000000"/>
              </a:solidFill>
              <a:prstDash val="solid"/>
              <a:round/>
              <a:headEnd len="sm" w="sm" type="none"/>
              <a:tailEnd len="sm" w="sm" type="none"/>
            </a:ln>
          </p:spPr>
        </p:pic>
        <p:sp>
          <p:nvSpPr>
            <p:cNvPr id="153" name="Google Shape;153;p3"/>
            <p:cNvSpPr txBox="1"/>
            <p:nvPr/>
          </p:nvSpPr>
          <p:spPr>
            <a:xfrm>
              <a:off x="28381588" y="21759435"/>
              <a:ext cx="1657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rgbClr val="38761D"/>
                  </a:solidFill>
                  <a:latin typeface="Calibri"/>
                  <a:ea typeface="Calibri"/>
                  <a:cs typeface="Calibri"/>
                  <a:sym typeface="Calibri"/>
                </a:rPr>
                <a:t>WVS = 24ppm</a:t>
              </a:r>
              <a:endParaRPr sz="1200">
                <a:solidFill>
                  <a:srgbClr val="38761D"/>
                </a:solidFill>
                <a:latin typeface="Calibri"/>
                <a:ea typeface="Calibri"/>
                <a:cs typeface="Calibri"/>
                <a:sym typeface="Calibri"/>
              </a:endParaRPr>
            </a:p>
          </p:txBody>
        </p:sp>
        <p:sp>
          <p:nvSpPr>
            <p:cNvPr id="154" name="Google Shape;154;p3"/>
            <p:cNvSpPr/>
            <p:nvPr/>
          </p:nvSpPr>
          <p:spPr>
            <a:xfrm>
              <a:off x="28406692" y="22468044"/>
              <a:ext cx="132300" cy="172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55" name="Google Shape;155;p3"/>
            <p:cNvCxnSpPr/>
            <p:nvPr/>
          </p:nvCxnSpPr>
          <p:spPr>
            <a:xfrm flipH="1" rot="10800000">
              <a:off x="28457788" y="21850775"/>
              <a:ext cx="3721500" cy="7500"/>
            </a:xfrm>
            <a:prstGeom prst="straightConnector1">
              <a:avLst/>
            </a:prstGeom>
            <a:noFill/>
            <a:ln cap="flat" cmpd="sng" w="19050">
              <a:solidFill>
                <a:srgbClr val="38761D"/>
              </a:solidFill>
              <a:prstDash val="solid"/>
              <a:round/>
              <a:headEnd len="med" w="med" type="none"/>
              <a:tailEnd len="med" w="med" type="none"/>
            </a:ln>
          </p:spPr>
        </p:cxnSp>
      </p:grpSp>
      <p:grpSp>
        <p:nvGrpSpPr>
          <p:cNvPr id="156" name="Google Shape;156;p3"/>
          <p:cNvGrpSpPr/>
          <p:nvPr/>
        </p:nvGrpSpPr>
        <p:grpSpPr>
          <a:xfrm>
            <a:off x="17946825" y="26477563"/>
            <a:ext cx="14317150" cy="5053376"/>
            <a:chOff x="17946825" y="26477563"/>
            <a:chExt cx="14317150" cy="5053376"/>
          </a:xfrm>
        </p:grpSpPr>
        <p:pic>
          <p:nvPicPr>
            <p:cNvPr id="157" name="Google Shape;157;p3"/>
            <p:cNvPicPr preferRelativeResize="0"/>
            <p:nvPr/>
          </p:nvPicPr>
          <p:blipFill>
            <a:blip r:embed="rId27">
              <a:alphaModFix/>
            </a:blip>
            <a:stretch>
              <a:fillRect/>
            </a:stretch>
          </p:blipFill>
          <p:spPr>
            <a:xfrm>
              <a:off x="17946825" y="26477563"/>
              <a:ext cx="14317150" cy="5053376"/>
            </a:xfrm>
            <a:prstGeom prst="rect">
              <a:avLst/>
            </a:prstGeom>
            <a:noFill/>
            <a:ln cap="flat" cmpd="sng" w="9525">
              <a:solidFill>
                <a:schemeClr val="dk2"/>
              </a:solidFill>
              <a:prstDash val="solid"/>
              <a:round/>
              <a:headEnd len="sm" w="sm" type="none"/>
              <a:tailEnd len="sm" w="sm" type="none"/>
            </a:ln>
          </p:spPr>
        </p:pic>
        <p:pic>
          <p:nvPicPr>
            <p:cNvPr id="158" name="Google Shape;158;p3"/>
            <p:cNvPicPr preferRelativeResize="0"/>
            <p:nvPr/>
          </p:nvPicPr>
          <p:blipFill rotWithShape="1">
            <a:blip r:embed="rId28">
              <a:alphaModFix/>
            </a:blip>
            <a:srcRect b="13093" l="4246" r="1172" t="4818"/>
            <a:stretch/>
          </p:blipFill>
          <p:spPr>
            <a:xfrm>
              <a:off x="27621963" y="26539417"/>
              <a:ext cx="4580274" cy="1493037"/>
            </a:xfrm>
            <a:prstGeom prst="rect">
              <a:avLst/>
            </a:prstGeom>
            <a:noFill/>
            <a:ln cap="flat" cmpd="sng" w="9525">
              <a:solidFill>
                <a:schemeClr val="dk1"/>
              </a:solidFill>
              <a:prstDash val="solid"/>
              <a:round/>
              <a:headEnd len="sm" w="sm" type="none"/>
              <a:tailEnd len="sm" w="sm" type="none"/>
            </a:ln>
          </p:spPr>
        </p:pic>
        <p:sp>
          <p:nvSpPr>
            <p:cNvPr id="159" name="Google Shape;159;p3"/>
            <p:cNvSpPr txBox="1"/>
            <p:nvPr/>
          </p:nvSpPr>
          <p:spPr>
            <a:xfrm>
              <a:off x="28369299" y="27047203"/>
              <a:ext cx="1657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rgbClr val="0000FF"/>
                  </a:solidFill>
                  <a:latin typeface="Calibri"/>
                  <a:ea typeface="Calibri"/>
                  <a:cs typeface="Calibri"/>
                  <a:sym typeface="Calibri"/>
                </a:rPr>
                <a:t>WVS = 63ppm</a:t>
              </a:r>
              <a:endParaRPr sz="1200">
                <a:solidFill>
                  <a:srgbClr val="0000FF"/>
                </a:solidFill>
                <a:latin typeface="Calibri"/>
                <a:ea typeface="Calibri"/>
                <a:cs typeface="Calibri"/>
                <a:sym typeface="Calibri"/>
              </a:endParaRPr>
            </a:p>
          </p:txBody>
        </p:sp>
        <p:cxnSp>
          <p:nvCxnSpPr>
            <p:cNvPr id="160" name="Google Shape;160;p3"/>
            <p:cNvCxnSpPr/>
            <p:nvPr/>
          </p:nvCxnSpPr>
          <p:spPr>
            <a:xfrm flipH="1" rot="10800000">
              <a:off x="28440377" y="27138543"/>
              <a:ext cx="3730800" cy="7500"/>
            </a:xfrm>
            <a:prstGeom prst="straightConnector1">
              <a:avLst/>
            </a:prstGeom>
            <a:noFill/>
            <a:ln cap="flat" cmpd="sng" w="19050">
              <a:solidFill>
                <a:srgbClr val="0000FF"/>
              </a:solidFill>
              <a:prstDash val="solid"/>
              <a:round/>
              <a:headEnd len="med" w="med" type="none"/>
              <a:tailEnd len="med" w="med" type="none"/>
            </a:ln>
          </p:spPr>
        </p:cxnSp>
        <p:sp>
          <p:nvSpPr>
            <p:cNvPr id="161" name="Google Shape;161;p3"/>
            <p:cNvSpPr/>
            <p:nvPr/>
          </p:nvSpPr>
          <p:spPr>
            <a:xfrm>
              <a:off x="28368949" y="27737431"/>
              <a:ext cx="132300" cy="172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62" name="Google Shape;162;p3"/>
          <p:cNvGrpSpPr/>
          <p:nvPr/>
        </p:nvGrpSpPr>
        <p:grpSpPr>
          <a:xfrm>
            <a:off x="17951175" y="15973288"/>
            <a:ext cx="14317150" cy="5065975"/>
            <a:chOff x="17951175" y="15973288"/>
            <a:chExt cx="14317150" cy="5065975"/>
          </a:xfrm>
        </p:grpSpPr>
        <p:pic>
          <p:nvPicPr>
            <p:cNvPr id="163" name="Google Shape;163;p3"/>
            <p:cNvPicPr preferRelativeResize="0"/>
            <p:nvPr/>
          </p:nvPicPr>
          <p:blipFill>
            <a:blip r:embed="rId29">
              <a:alphaModFix/>
            </a:blip>
            <a:stretch>
              <a:fillRect/>
            </a:stretch>
          </p:blipFill>
          <p:spPr>
            <a:xfrm>
              <a:off x="17951175" y="15973288"/>
              <a:ext cx="14317150" cy="5065975"/>
            </a:xfrm>
            <a:prstGeom prst="rect">
              <a:avLst/>
            </a:prstGeom>
            <a:noFill/>
            <a:ln cap="flat" cmpd="sng" w="9525">
              <a:solidFill>
                <a:schemeClr val="dk2"/>
              </a:solidFill>
              <a:prstDash val="solid"/>
              <a:round/>
              <a:headEnd len="sm" w="sm" type="none"/>
              <a:tailEnd len="sm" w="sm" type="none"/>
            </a:ln>
          </p:spPr>
        </p:pic>
        <p:pic>
          <p:nvPicPr>
            <p:cNvPr id="164" name="Google Shape;164;p3"/>
            <p:cNvPicPr preferRelativeResize="0"/>
            <p:nvPr/>
          </p:nvPicPr>
          <p:blipFill rotWithShape="1">
            <a:blip r:embed="rId30">
              <a:alphaModFix/>
            </a:blip>
            <a:srcRect b="10586" l="3696" r="1019" t="3620"/>
            <a:stretch/>
          </p:blipFill>
          <p:spPr>
            <a:xfrm>
              <a:off x="27628168" y="16035560"/>
              <a:ext cx="4580276" cy="1472518"/>
            </a:xfrm>
            <a:prstGeom prst="rect">
              <a:avLst/>
            </a:prstGeom>
            <a:noFill/>
            <a:ln cap="flat" cmpd="sng" w="9525">
              <a:solidFill>
                <a:schemeClr val="dk1"/>
              </a:solidFill>
              <a:prstDash val="solid"/>
              <a:round/>
              <a:headEnd len="sm" w="sm" type="none"/>
              <a:tailEnd len="sm" w="sm" type="none"/>
            </a:ln>
          </p:spPr>
        </p:pic>
        <p:cxnSp>
          <p:nvCxnSpPr>
            <p:cNvPr id="165" name="Google Shape;165;p3"/>
            <p:cNvCxnSpPr/>
            <p:nvPr/>
          </p:nvCxnSpPr>
          <p:spPr>
            <a:xfrm flipH="1" rot="10800000">
              <a:off x="28382955" y="16605188"/>
              <a:ext cx="3794700" cy="7500"/>
            </a:xfrm>
            <a:prstGeom prst="straightConnector1">
              <a:avLst/>
            </a:prstGeom>
            <a:noFill/>
            <a:ln cap="flat" cmpd="sng" w="19050">
              <a:solidFill>
                <a:srgbClr val="FF00FF"/>
              </a:solidFill>
              <a:prstDash val="solid"/>
              <a:round/>
              <a:headEnd len="med" w="med" type="none"/>
              <a:tailEnd len="med" w="med" type="none"/>
            </a:ln>
          </p:spPr>
        </p:cxnSp>
        <p:sp>
          <p:nvSpPr>
            <p:cNvPr id="166" name="Google Shape;166;p3"/>
            <p:cNvSpPr txBox="1"/>
            <p:nvPr/>
          </p:nvSpPr>
          <p:spPr>
            <a:xfrm>
              <a:off x="28314639" y="16504643"/>
              <a:ext cx="1657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rgbClr val="FF00FF"/>
                  </a:solidFill>
                  <a:latin typeface="Calibri"/>
                  <a:ea typeface="Calibri"/>
                  <a:cs typeface="Calibri"/>
                  <a:sym typeface="Calibri"/>
                </a:rPr>
                <a:t>WVS = 1.8 wt%</a:t>
              </a:r>
              <a:endParaRPr sz="1200">
                <a:solidFill>
                  <a:srgbClr val="FF00FF"/>
                </a:solidFill>
                <a:latin typeface="Calibri"/>
                <a:ea typeface="Calibri"/>
                <a:cs typeface="Calibri"/>
                <a:sym typeface="Calibri"/>
              </a:endParaRPr>
            </a:p>
          </p:txBody>
        </p:sp>
        <p:sp>
          <p:nvSpPr>
            <p:cNvPr id="167" name="Google Shape;167;p3"/>
            <p:cNvSpPr/>
            <p:nvPr/>
          </p:nvSpPr>
          <p:spPr>
            <a:xfrm>
              <a:off x="28317441" y="17213253"/>
              <a:ext cx="132300" cy="172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pic>
        <p:nvPicPr>
          <p:cNvPr id="168" name="Google Shape;168;p3"/>
          <p:cNvPicPr preferRelativeResize="0"/>
          <p:nvPr/>
        </p:nvPicPr>
        <p:blipFill rotWithShape="1">
          <a:blip r:embed="rId31">
            <a:alphaModFix/>
          </a:blip>
          <a:srcRect b="2303" l="5500" r="6346" t="5928"/>
          <a:stretch/>
        </p:blipFill>
        <p:spPr>
          <a:xfrm>
            <a:off x="46146850" y="26659949"/>
            <a:ext cx="2802274" cy="2917150"/>
          </a:xfrm>
          <a:prstGeom prst="rect">
            <a:avLst/>
          </a:prstGeom>
          <a:noFill/>
          <a:ln>
            <a:noFill/>
          </a:ln>
        </p:spPr>
      </p:pic>
      <p:cxnSp>
        <p:nvCxnSpPr>
          <p:cNvPr id="169" name="Google Shape;169;p3"/>
          <p:cNvCxnSpPr/>
          <p:nvPr/>
        </p:nvCxnSpPr>
        <p:spPr>
          <a:xfrm flipH="1">
            <a:off x="44836275" y="7354875"/>
            <a:ext cx="765900" cy="1041000"/>
          </a:xfrm>
          <a:prstGeom prst="straightConnector1">
            <a:avLst/>
          </a:prstGeom>
          <a:noFill/>
          <a:ln cap="flat" cmpd="sng" w="28575">
            <a:solidFill>
              <a:schemeClr val="lt1"/>
            </a:solidFill>
            <a:prstDash val="solid"/>
            <a:round/>
            <a:headEnd len="med" w="med" type="none"/>
            <a:tailEnd len="med" w="med" type="triangle"/>
          </a:ln>
        </p:spPr>
      </p:cxnSp>
      <p:cxnSp>
        <p:nvCxnSpPr>
          <p:cNvPr id="170" name="Google Shape;170;p3"/>
          <p:cNvCxnSpPr/>
          <p:nvPr/>
        </p:nvCxnSpPr>
        <p:spPr>
          <a:xfrm flipH="1" rot="10800000">
            <a:off x="46257300" y="6985175"/>
            <a:ext cx="994200" cy="324300"/>
          </a:xfrm>
          <a:prstGeom prst="straightConnector1">
            <a:avLst/>
          </a:prstGeom>
          <a:noFill/>
          <a:ln cap="flat" cmpd="sng" w="28575">
            <a:solidFill>
              <a:schemeClr val="lt1"/>
            </a:solidFill>
            <a:prstDash val="solid"/>
            <a:round/>
            <a:headEnd len="med" w="med" type="none"/>
            <a:tailEnd len="med" w="med" type="triangle"/>
          </a:ln>
        </p:spPr>
      </p:cxnSp>
      <p:sp>
        <p:nvSpPr>
          <p:cNvPr id="171" name="Google Shape;171;p3"/>
          <p:cNvSpPr txBox="1"/>
          <p:nvPr/>
        </p:nvSpPr>
        <p:spPr>
          <a:xfrm>
            <a:off x="45023850" y="7154500"/>
            <a:ext cx="1547400" cy="4617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1800">
                <a:solidFill>
                  <a:schemeClr val="dk1"/>
                </a:solidFill>
                <a:latin typeface="Calibri"/>
                <a:ea typeface="Calibri"/>
                <a:cs typeface="Calibri"/>
                <a:sym typeface="Calibri"/>
              </a:rPr>
              <a:t>Glass Spheres</a:t>
            </a:r>
            <a:endParaRPr b="1" sz="1800">
              <a:solidFill>
                <a:schemeClr val="dk1"/>
              </a:solidFill>
              <a:latin typeface="Calibri"/>
              <a:ea typeface="Calibri"/>
              <a:cs typeface="Calibri"/>
              <a:sym typeface="Calibri"/>
            </a:endParaRPr>
          </a:p>
        </p:txBody>
      </p:sp>
      <p:cxnSp>
        <p:nvCxnSpPr>
          <p:cNvPr id="172" name="Google Shape;172;p3"/>
          <p:cNvCxnSpPr/>
          <p:nvPr/>
        </p:nvCxnSpPr>
        <p:spPr>
          <a:xfrm flipH="1">
            <a:off x="40208300" y="8663700"/>
            <a:ext cx="536400" cy="1781700"/>
          </a:xfrm>
          <a:prstGeom prst="straightConnector1">
            <a:avLst/>
          </a:prstGeom>
          <a:noFill/>
          <a:ln cap="flat" cmpd="sng" w="28575">
            <a:solidFill>
              <a:schemeClr val="lt1"/>
            </a:solidFill>
            <a:prstDash val="solid"/>
            <a:round/>
            <a:headEnd len="med" w="med" type="none"/>
            <a:tailEnd len="med" w="med" type="triangle"/>
          </a:ln>
        </p:spPr>
      </p:cxnSp>
      <p:cxnSp>
        <p:nvCxnSpPr>
          <p:cNvPr id="173" name="Google Shape;173;p3"/>
          <p:cNvCxnSpPr/>
          <p:nvPr/>
        </p:nvCxnSpPr>
        <p:spPr>
          <a:xfrm>
            <a:off x="41545225" y="8754900"/>
            <a:ext cx="867900" cy="898500"/>
          </a:xfrm>
          <a:prstGeom prst="straightConnector1">
            <a:avLst/>
          </a:prstGeom>
          <a:noFill/>
          <a:ln cap="flat" cmpd="sng" w="28575">
            <a:solidFill>
              <a:schemeClr val="lt1"/>
            </a:solidFill>
            <a:prstDash val="solid"/>
            <a:round/>
            <a:headEnd len="med" w="med" type="none"/>
            <a:tailEnd len="med" w="med" type="triangle"/>
          </a:ln>
        </p:spPr>
      </p:cxnSp>
      <p:sp>
        <p:nvSpPr>
          <p:cNvPr id="174" name="Google Shape;174;p3"/>
          <p:cNvSpPr txBox="1"/>
          <p:nvPr/>
        </p:nvSpPr>
        <p:spPr>
          <a:xfrm>
            <a:off x="40213750" y="8558275"/>
            <a:ext cx="1993500" cy="4617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1800">
                <a:solidFill>
                  <a:schemeClr val="dk1"/>
                </a:solidFill>
                <a:latin typeface="Calibri"/>
                <a:ea typeface="Calibri"/>
                <a:cs typeface="Calibri"/>
                <a:sym typeface="Calibri"/>
              </a:rPr>
              <a:t>Iron-Rich Spheres</a:t>
            </a:r>
            <a:endParaRPr b="1" sz="1800">
              <a:solidFill>
                <a:schemeClr val="dk1"/>
              </a:solidFill>
              <a:latin typeface="Calibri"/>
              <a:ea typeface="Calibri"/>
              <a:cs typeface="Calibri"/>
              <a:sym typeface="Calibri"/>
            </a:endParaRPr>
          </a:p>
        </p:txBody>
      </p:sp>
      <p:pic>
        <p:nvPicPr>
          <p:cNvPr id="175" name="Google Shape;175;p3"/>
          <p:cNvPicPr preferRelativeResize="0"/>
          <p:nvPr/>
        </p:nvPicPr>
        <p:blipFill rotWithShape="1">
          <a:blip r:embed="rId32">
            <a:alphaModFix/>
          </a:blip>
          <a:srcRect b="7474" l="5449" r="7076" t="7098"/>
          <a:stretch/>
        </p:blipFill>
        <p:spPr>
          <a:xfrm>
            <a:off x="46105600" y="29505572"/>
            <a:ext cx="2802265" cy="2736953"/>
          </a:xfrm>
          <a:prstGeom prst="rect">
            <a:avLst/>
          </a:prstGeom>
          <a:noFill/>
          <a:ln>
            <a:noFill/>
          </a:ln>
        </p:spPr>
      </p:pic>
      <p:sp>
        <p:nvSpPr>
          <p:cNvPr id="176" name="Google Shape;176;p3"/>
          <p:cNvSpPr txBox="1"/>
          <p:nvPr/>
        </p:nvSpPr>
        <p:spPr>
          <a:xfrm>
            <a:off x="48940150" y="26659950"/>
            <a:ext cx="1889100" cy="5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chemeClr val="dk1"/>
                </a:solidFill>
                <a:latin typeface="Calibri"/>
                <a:ea typeface="Calibri"/>
                <a:cs typeface="Calibri"/>
                <a:sym typeface="Calibri"/>
              </a:rPr>
              <a:t>References</a:t>
            </a:r>
            <a:r>
              <a:rPr b="1" lang="en-US" sz="2400">
                <a:solidFill>
                  <a:schemeClr val="dk1"/>
                </a:solidFill>
                <a:latin typeface="Calibri"/>
                <a:ea typeface="Calibri"/>
                <a:cs typeface="Calibri"/>
                <a:sym typeface="Calibri"/>
              </a:rPr>
              <a:t>:</a:t>
            </a:r>
            <a:endParaRPr b="1" sz="2400">
              <a:solidFill>
                <a:schemeClr val="dk1"/>
              </a:solidFill>
              <a:latin typeface="Calibri"/>
              <a:ea typeface="Calibri"/>
              <a:cs typeface="Calibri"/>
              <a:sym typeface="Calibri"/>
            </a:endParaRPr>
          </a:p>
        </p:txBody>
      </p:sp>
      <p:sp>
        <p:nvSpPr>
          <p:cNvPr id="177" name="Google Shape;177;p3"/>
          <p:cNvSpPr txBox="1"/>
          <p:nvPr/>
        </p:nvSpPr>
        <p:spPr>
          <a:xfrm>
            <a:off x="48949126" y="29495600"/>
            <a:ext cx="1547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chemeClr val="dk1"/>
                </a:solidFill>
                <a:latin typeface="Calibri"/>
                <a:ea typeface="Calibri"/>
                <a:cs typeface="Calibri"/>
                <a:sym typeface="Calibri"/>
              </a:rPr>
              <a:t>Resume:</a:t>
            </a:r>
            <a:endParaRPr b="1" sz="24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343D"/>
        </a:solidFill>
      </p:bgPr>
    </p:bg>
    <p:spTree>
      <p:nvGrpSpPr>
        <p:cNvPr id="181" name="Shape 181"/>
        <p:cNvGrpSpPr/>
        <p:nvPr/>
      </p:nvGrpSpPr>
      <p:grpSpPr>
        <a:xfrm>
          <a:off x="0" y="0"/>
          <a:ext cx="0" cy="0"/>
          <a:chOff x="0" y="0"/>
          <a:chExt cx="0" cy="0"/>
        </a:xfrm>
      </p:grpSpPr>
      <p:sp>
        <p:nvSpPr>
          <p:cNvPr id="182" name="Google Shape;182;p4"/>
          <p:cNvSpPr/>
          <p:nvPr/>
        </p:nvSpPr>
        <p:spPr>
          <a:xfrm>
            <a:off x="609600" y="400575"/>
            <a:ext cx="49911000" cy="3496200"/>
          </a:xfrm>
          <a:prstGeom prst="rect">
            <a:avLst/>
          </a:prstGeom>
          <a:noFill/>
          <a:ln cap="flat" cmpd="sng" w="762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83" name="Google Shape;183;p4"/>
          <p:cNvSpPr txBox="1"/>
          <p:nvPr>
            <p:ph type="ctrTitle"/>
          </p:nvPr>
        </p:nvSpPr>
        <p:spPr>
          <a:xfrm>
            <a:off x="4826000" y="225225"/>
            <a:ext cx="43784400" cy="3894300"/>
          </a:xfrm>
          <a:prstGeom prst="rect">
            <a:avLst/>
          </a:prstGeom>
          <a:noFill/>
          <a:ln>
            <a:noFill/>
          </a:ln>
        </p:spPr>
        <p:txBody>
          <a:bodyPr anchorCtr="0" anchor="ctr" bIns="240350" lIns="480700" spcFirstLastPara="1" rIns="480700" wrap="square" tIns="240350">
            <a:noAutofit/>
          </a:bodyPr>
          <a:lstStyle/>
          <a:p>
            <a:pPr indent="0" lvl="0" marL="0" marR="0" rtl="0" algn="ctr">
              <a:lnSpc>
                <a:spcPct val="100000"/>
              </a:lnSpc>
              <a:spcBef>
                <a:spcPts val="1200"/>
              </a:spcBef>
              <a:spcAft>
                <a:spcPts val="0"/>
              </a:spcAft>
              <a:buClr>
                <a:schemeClr val="dk1"/>
              </a:buClr>
              <a:buSzPts val="1100"/>
              <a:buFont typeface="Arial"/>
              <a:buNone/>
            </a:pPr>
            <a:r>
              <a:rPr b="1" lang="en-US" sz="7800">
                <a:solidFill>
                  <a:schemeClr val="lt1"/>
                </a:solidFill>
                <a:latin typeface="Calibri"/>
                <a:ea typeface="Calibri"/>
                <a:cs typeface="Calibri"/>
                <a:sym typeface="Calibri"/>
              </a:rPr>
              <a:t>Investigations of Heavy Metal Pollution in Street Sediments from an Urban Community: A Case Study from Terre Haute, Indiana</a:t>
            </a:r>
            <a:endParaRPr b="1" sz="7800">
              <a:solidFill>
                <a:schemeClr val="lt1"/>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b="1" lang="en-US" sz="4200">
                <a:solidFill>
                  <a:schemeClr val="lt1"/>
                </a:solidFill>
                <a:latin typeface="Calibri"/>
                <a:ea typeface="Calibri"/>
                <a:cs typeface="Calibri"/>
                <a:sym typeface="Calibri"/>
              </a:rPr>
              <a:t>Coté, L. (Laurencote_2025@depauw.edu), Brown, K., Faily, J., McCormick, A., Schrump, M., Troutman, M, and VanHaaren, E.,</a:t>
            </a:r>
            <a:endParaRPr b="1" sz="4200">
              <a:solidFill>
                <a:schemeClr val="lt1"/>
              </a:solidFill>
              <a:latin typeface="Calibri"/>
              <a:ea typeface="Calibri"/>
              <a:cs typeface="Calibri"/>
              <a:sym typeface="Calibri"/>
            </a:endParaRPr>
          </a:p>
        </p:txBody>
      </p:sp>
      <p:pic>
        <p:nvPicPr>
          <p:cNvPr id="184" name="Google Shape;184;p4"/>
          <p:cNvPicPr preferRelativeResize="0"/>
          <p:nvPr/>
        </p:nvPicPr>
        <p:blipFill rotWithShape="1">
          <a:blip r:embed="rId3">
            <a:alphaModFix/>
          </a:blip>
          <a:srcRect b="0" l="0" r="0" t="0"/>
          <a:stretch/>
        </p:blipFill>
        <p:spPr>
          <a:xfrm>
            <a:off x="990600" y="1154925"/>
            <a:ext cx="4282075" cy="1941500"/>
          </a:xfrm>
          <a:prstGeom prst="rect">
            <a:avLst/>
          </a:prstGeom>
          <a:noFill/>
          <a:ln>
            <a:noFill/>
          </a:ln>
        </p:spPr>
      </p:pic>
      <p:sp>
        <p:nvSpPr>
          <p:cNvPr id="185" name="Google Shape;185;p4"/>
          <p:cNvSpPr txBox="1"/>
          <p:nvPr/>
        </p:nvSpPr>
        <p:spPr>
          <a:xfrm>
            <a:off x="620925" y="4160350"/>
            <a:ext cx="8374800" cy="5925900"/>
          </a:xfrm>
          <a:prstGeom prst="rect">
            <a:avLst/>
          </a:prstGeom>
          <a:solidFill>
            <a:schemeClr val="accent6"/>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4800">
                <a:solidFill>
                  <a:schemeClr val="lt1"/>
                </a:solidFill>
              </a:rPr>
              <a:t>Abstract</a:t>
            </a:r>
            <a:endParaRPr sz="4800">
              <a:solidFill>
                <a:schemeClr val="lt1"/>
              </a:solidFill>
            </a:endParaRPr>
          </a:p>
        </p:txBody>
      </p:sp>
      <p:pic>
        <p:nvPicPr>
          <p:cNvPr descr="lNeECpLu_400x400" id="186" name="Google Shape;186;p4"/>
          <p:cNvPicPr preferRelativeResize="0"/>
          <p:nvPr/>
        </p:nvPicPr>
        <p:blipFill rotWithShape="1">
          <a:blip r:embed="rId4">
            <a:alphaModFix/>
          </a:blip>
          <a:srcRect b="0" l="0" r="13359" t="0"/>
          <a:stretch/>
        </p:blipFill>
        <p:spPr>
          <a:xfrm>
            <a:off x="48348450" y="766875"/>
            <a:ext cx="1547400" cy="1999477"/>
          </a:xfrm>
          <a:prstGeom prst="rect">
            <a:avLst/>
          </a:prstGeom>
          <a:noFill/>
          <a:ln>
            <a:noFill/>
          </a:ln>
        </p:spPr>
      </p:pic>
      <p:sp>
        <p:nvSpPr>
          <p:cNvPr id="187" name="Google Shape;187;p4"/>
          <p:cNvSpPr txBox="1"/>
          <p:nvPr/>
        </p:nvSpPr>
        <p:spPr>
          <a:xfrm>
            <a:off x="32912400" y="26499575"/>
            <a:ext cx="12875100" cy="5925900"/>
          </a:xfrm>
          <a:prstGeom prst="rect">
            <a:avLst/>
          </a:prstGeom>
          <a:solidFill>
            <a:schemeClr val="accent6"/>
          </a:solidFill>
          <a:ln cap="flat" cmpd="sng" w="19050">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5000">
                <a:solidFill>
                  <a:schemeClr val="lt1"/>
                </a:solidFill>
              </a:rPr>
              <a:t>Acknowledgements &amp; References</a:t>
            </a:r>
            <a:endParaRPr sz="5000">
              <a:solidFill>
                <a:schemeClr val="lt1"/>
              </a:solidFill>
            </a:endParaRPr>
          </a:p>
        </p:txBody>
      </p:sp>
      <p:sp>
        <p:nvSpPr>
          <p:cNvPr id="188" name="Google Shape;188;p4"/>
          <p:cNvSpPr txBox="1"/>
          <p:nvPr/>
        </p:nvSpPr>
        <p:spPr>
          <a:xfrm>
            <a:off x="47883300" y="2771869"/>
            <a:ext cx="25827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200">
                <a:solidFill>
                  <a:schemeClr val="lt1"/>
                </a:solidFill>
                <a:latin typeface="Times New Roman"/>
                <a:ea typeface="Times New Roman"/>
                <a:cs typeface="Times New Roman"/>
                <a:sym typeface="Times New Roman"/>
              </a:rPr>
              <a:t>DEPAUW</a:t>
            </a:r>
            <a:endParaRPr sz="2200">
              <a:solidFill>
                <a:schemeClr val="lt1"/>
              </a:solidFill>
              <a:latin typeface="Times New Roman"/>
              <a:ea typeface="Times New Roman"/>
              <a:cs typeface="Times New Roman"/>
              <a:sym typeface="Times New Roman"/>
            </a:endParaRPr>
          </a:p>
          <a:p>
            <a:pPr indent="0" lvl="0" marL="0" rtl="0" algn="ctr">
              <a:spcBef>
                <a:spcPts val="0"/>
              </a:spcBef>
              <a:spcAft>
                <a:spcPts val="0"/>
              </a:spcAft>
              <a:buNone/>
            </a:pPr>
            <a:r>
              <a:rPr lang="en-US" sz="2200">
                <a:solidFill>
                  <a:schemeClr val="lt1"/>
                </a:solidFill>
                <a:latin typeface="Times New Roman"/>
                <a:ea typeface="Times New Roman"/>
                <a:cs typeface="Times New Roman"/>
                <a:sym typeface="Times New Roman"/>
              </a:rPr>
              <a:t>UNIVERSITY</a:t>
            </a:r>
            <a:endParaRPr sz="2200">
              <a:solidFill>
                <a:schemeClr val="lt1"/>
              </a:solidFill>
              <a:latin typeface="Times New Roman"/>
              <a:ea typeface="Times New Roman"/>
              <a:cs typeface="Times New Roman"/>
              <a:sym typeface="Times New Roman"/>
            </a:endParaRPr>
          </a:p>
        </p:txBody>
      </p:sp>
      <p:sp>
        <p:nvSpPr>
          <p:cNvPr id="189" name="Google Shape;189;p4"/>
          <p:cNvSpPr/>
          <p:nvPr/>
        </p:nvSpPr>
        <p:spPr>
          <a:xfrm>
            <a:off x="598350" y="4141100"/>
            <a:ext cx="8426400" cy="1403400"/>
          </a:xfrm>
          <a:prstGeom prst="rect">
            <a:avLst/>
          </a:prstGeom>
          <a:solidFill>
            <a:srgbClr val="A2C4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577850" lvl="0" marL="457200" rtl="0" algn="ctr">
              <a:spcBef>
                <a:spcPts val="0"/>
              </a:spcBef>
              <a:spcAft>
                <a:spcPts val="0"/>
              </a:spcAft>
              <a:buClr>
                <a:schemeClr val="dk1"/>
              </a:buClr>
              <a:buSzPts val="5500"/>
              <a:buFont typeface="Calibri"/>
              <a:buAutoNum type="arabicPeriod"/>
            </a:pPr>
            <a:r>
              <a:rPr lang="en-US" sz="5500">
                <a:solidFill>
                  <a:schemeClr val="dk1"/>
                </a:solidFill>
                <a:latin typeface="Calibri"/>
                <a:ea typeface="Calibri"/>
                <a:cs typeface="Calibri"/>
                <a:sym typeface="Calibri"/>
              </a:rPr>
              <a:t>Abstract:</a:t>
            </a:r>
            <a:endParaRPr/>
          </a:p>
        </p:txBody>
      </p:sp>
      <p:sp>
        <p:nvSpPr>
          <p:cNvPr id="190" name="Google Shape;190;p4"/>
          <p:cNvSpPr/>
          <p:nvPr/>
        </p:nvSpPr>
        <p:spPr>
          <a:xfrm>
            <a:off x="32912500" y="26489375"/>
            <a:ext cx="12875100" cy="1403400"/>
          </a:xfrm>
          <a:prstGeom prst="rect">
            <a:avLst/>
          </a:prstGeom>
          <a:solidFill>
            <a:srgbClr val="A2C4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5500">
                <a:solidFill>
                  <a:schemeClr val="dk1"/>
                </a:solidFill>
                <a:latin typeface="Calibri"/>
                <a:ea typeface="Calibri"/>
                <a:cs typeface="Calibri"/>
                <a:sym typeface="Calibri"/>
              </a:rPr>
              <a:t>Conclusion &amp; Future Work</a:t>
            </a:r>
            <a:endParaRPr sz="5500">
              <a:solidFill>
                <a:schemeClr val="dk1"/>
              </a:solidFill>
              <a:latin typeface="Calibri"/>
              <a:ea typeface="Calibri"/>
              <a:cs typeface="Calibri"/>
              <a:sym typeface="Calibri"/>
            </a:endParaRPr>
          </a:p>
        </p:txBody>
      </p:sp>
      <p:sp>
        <p:nvSpPr>
          <p:cNvPr id="191" name="Google Shape;191;p4"/>
          <p:cNvSpPr txBox="1"/>
          <p:nvPr/>
        </p:nvSpPr>
        <p:spPr>
          <a:xfrm>
            <a:off x="609600" y="10316275"/>
            <a:ext cx="8374800" cy="12929100"/>
          </a:xfrm>
          <a:prstGeom prst="rect">
            <a:avLst/>
          </a:prstGeom>
          <a:solidFill>
            <a:schemeClr val="accent6"/>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4800">
                <a:solidFill>
                  <a:schemeClr val="lt1"/>
                </a:solidFill>
              </a:rPr>
              <a:t>Abstract</a:t>
            </a:r>
            <a:endParaRPr sz="4800">
              <a:solidFill>
                <a:schemeClr val="lt1"/>
              </a:solidFill>
            </a:endParaRPr>
          </a:p>
        </p:txBody>
      </p:sp>
      <p:sp>
        <p:nvSpPr>
          <p:cNvPr id="192" name="Google Shape;192;p4"/>
          <p:cNvSpPr/>
          <p:nvPr/>
        </p:nvSpPr>
        <p:spPr>
          <a:xfrm>
            <a:off x="598350" y="10273625"/>
            <a:ext cx="8403600" cy="1901700"/>
          </a:xfrm>
          <a:prstGeom prst="rect">
            <a:avLst/>
          </a:prstGeom>
          <a:solidFill>
            <a:srgbClr val="A2C4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5500">
                <a:solidFill>
                  <a:schemeClr val="dk1"/>
                </a:solidFill>
                <a:latin typeface="Calibri"/>
                <a:ea typeface="Calibri"/>
                <a:cs typeface="Calibri"/>
                <a:sym typeface="Calibri"/>
              </a:rPr>
              <a:t>2. Introduction &amp; Hypothesis:</a:t>
            </a:r>
            <a:endParaRPr>
              <a:solidFill>
                <a:schemeClr val="dk1"/>
              </a:solidFill>
            </a:endParaRPr>
          </a:p>
        </p:txBody>
      </p:sp>
      <p:sp>
        <p:nvSpPr>
          <p:cNvPr id="193" name="Google Shape;193;p4"/>
          <p:cNvSpPr txBox="1"/>
          <p:nvPr/>
        </p:nvSpPr>
        <p:spPr>
          <a:xfrm>
            <a:off x="598350" y="23616775"/>
            <a:ext cx="15978900" cy="8808900"/>
          </a:xfrm>
          <a:prstGeom prst="rect">
            <a:avLst/>
          </a:prstGeom>
          <a:solidFill>
            <a:schemeClr val="accent6"/>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45720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45720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45720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45720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45720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45720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2400">
              <a:solidFill>
                <a:schemeClr val="dk1"/>
              </a:solidFill>
              <a:highlight>
                <a:srgbClr val="B6D7A8"/>
              </a:highlight>
              <a:latin typeface="Times New Roman"/>
              <a:ea typeface="Times New Roman"/>
              <a:cs typeface="Times New Roman"/>
              <a:sym typeface="Times New Roman"/>
            </a:endParaRPr>
          </a:p>
        </p:txBody>
      </p:sp>
      <p:sp>
        <p:nvSpPr>
          <p:cNvPr id="194" name="Google Shape;194;p4"/>
          <p:cNvSpPr/>
          <p:nvPr/>
        </p:nvSpPr>
        <p:spPr>
          <a:xfrm>
            <a:off x="598450" y="23388175"/>
            <a:ext cx="15978900" cy="1403400"/>
          </a:xfrm>
          <a:prstGeom prst="rect">
            <a:avLst/>
          </a:prstGeom>
          <a:solidFill>
            <a:srgbClr val="A2C4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5500">
                <a:solidFill>
                  <a:schemeClr val="dk1"/>
                </a:solidFill>
                <a:latin typeface="Calibri"/>
                <a:ea typeface="Calibri"/>
                <a:cs typeface="Calibri"/>
                <a:sym typeface="Calibri"/>
              </a:rPr>
              <a:t>3. Background:</a:t>
            </a:r>
            <a:endParaRPr>
              <a:solidFill>
                <a:schemeClr val="dk1"/>
              </a:solidFill>
            </a:endParaRPr>
          </a:p>
        </p:txBody>
      </p:sp>
      <p:sp>
        <p:nvSpPr>
          <p:cNvPr id="195" name="Google Shape;195;p4"/>
          <p:cNvSpPr txBox="1"/>
          <p:nvPr/>
        </p:nvSpPr>
        <p:spPr>
          <a:xfrm>
            <a:off x="715650" y="12429250"/>
            <a:ext cx="8162700" cy="105189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1200"/>
              </a:spcBef>
              <a:spcAft>
                <a:spcPts val="0"/>
              </a:spcAft>
              <a:buClr>
                <a:schemeClr val="dk1"/>
              </a:buClr>
              <a:buSzPts val="1100"/>
              <a:buFont typeface="Arial"/>
              <a:buNone/>
            </a:pPr>
            <a:r>
              <a:rPr lang="en-US" sz="2400">
                <a:solidFill>
                  <a:schemeClr val="dk1"/>
                </a:solidFill>
                <a:latin typeface="Calibri"/>
                <a:ea typeface="Calibri"/>
                <a:cs typeface="Calibri"/>
                <a:sym typeface="Calibri"/>
              </a:rPr>
              <a:t>Urban environments are desirable residential areas due to their proximity to essential needs (e.g., markets, retail, jobs etc.). Approximately 56% of the population lives in urban environments and this number continues to increase (World Bank, 2023). Rapid urbanization combined with an increase in motor vehicle usage in urban environments has led to escalating levels of pollution along roadways worldwide (Albanese et al., 2012 ). Urban streets are impermeable, collecting debris and pollutants, which causes daily exposure and interaction that can potentially lead to long-term health concerns (Dietrich et al., 2019). For example, anthropogenic lead is a toxic heavy metal originating from vehicular exhaust, leaded yellow paint, and coal-fired power plants (Legalley et al., 2013; Fig. 1). While previous studies have examined water quality issues in Terre Haute (e.g., Barnard et. al., 2023), this research is the first street sediment study in this city. If the streets create polluted runoff, it can be detrimental to water quality and ultimately affecting human health. </a:t>
            </a:r>
            <a:endParaRPr sz="2400">
              <a:solidFill>
                <a:schemeClr val="dk1"/>
              </a:solidFill>
              <a:latin typeface="Calibri"/>
              <a:ea typeface="Calibri"/>
              <a:cs typeface="Calibri"/>
              <a:sym typeface="Calibri"/>
            </a:endParaRPr>
          </a:p>
          <a:p>
            <a:pPr indent="0" lvl="0" marL="0" marR="0" rtl="0" algn="just">
              <a:lnSpc>
                <a:spcPct val="100000"/>
              </a:lnSpc>
              <a:spcBef>
                <a:spcPts val="1200"/>
              </a:spcBef>
              <a:spcAft>
                <a:spcPts val="0"/>
              </a:spcAft>
              <a:buClr>
                <a:schemeClr val="dk1"/>
              </a:buClr>
              <a:buSzPts val="1100"/>
              <a:buFont typeface="Arial"/>
              <a:buNone/>
            </a:pPr>
            <a:r>
              <a:t/>
            </a:r>
            <a:endParaRPr sz="2400">
              <a:solidFill>
                <a:schemeClr val="dk1"/>
              </a:solidFill>
              <a:latin typeface="Calibri"/>
              <a:ea typeface="Calibri"/>
              <a:cs typeface="Calibri"/>
              <a:sym typeface="Calibri"/>
            </a:endParaRPr>
          </a:p>
          <a:p>
            <a:pPr indent="0" lvl="0" marL="0" marR="0" rtl="0" algn="just">
              <a:lnSpc>
                <a:spcPct val="100000"/>
              </a:lnSpc>
              <a:spcBef>
                <a:spcPts val="1200"/>
              </a:spcBef>
              <a:spcAft>
                <a:spcPts val="0"/>
              </a:spcAft>
              <a:buClr>
                <a:schemeClr val="dk1"/>
              </a:buClr>
              <a:buSzPts val="1100"/>
              <a:buFont typeface="Arial"/>
              <a:buNone/>
            </a:pPr>
            <a:r>
              <a:rPr b="1" lang="en-US" sz="2600" u="sng">
                <a:solidFill>
                  <a:schemeClr val="dk1"/>
                </a:solidFill>
                <a:latin typeface="Calibri"/>
                <a:ea typeface="Calibri"/>
                <a:cs typeface="Calibri"/>
                <a:sym typeface="Calibri"/>
              </a:rPr>
              <a:t>Hypothesis:</a:t>
            </a:r>
            <a:endParaRPr b="1" sz="2600" u="sng">
              <a:solidFill>
                <a:schemeClr val="dk1"/>
              </a:solidFill>
              <a:latin typeface="Calibri"/>
              <a:ea typeface="Calibri"/>
              <a:cs typeface="Calibri"/>
              <a:sym typeface="Calibri"/>
            </a:endParaRPr>
          </a:p>
          <a:p>
            <a:pPr indent="0" lvl="0" marL="0" marR="0" rtl="0" algn="just">
              <a:lnSpc>
                <a:spcPct val="100000"/>
              </a:lnSpc>
              <a:spcBef>
                <a:spcPts val="1200"/>
              </a:spcBef>
              <a:spcAft>
                <a:spcPts val="0"/>
              </a:spcAft>
              <a:buClr>
                <a:schemeClr val="dk1"/>
              </a:buClr>
              <a:buSzPts val="1100"/>
              <a:buFont typeface="Arial"/>
              <a:buNone/>
            </a:pPr>
            <a:r>
              <a:rPr lang="en-US" sz="2400">
                <a:solidFill>
                  <a:schemeClr val="dk1"/>
                </a:solidFill>
                <a:latin typeface="Calibri"/>
                <a:ea typeface="Calibri"/>
                <a:cs typeface="Calibri"/>
                <a:sym typeface="Calibri"/>
              </a:rPr>
              <a:t>It is hypothesized that samples collected in close proximity to industrial areas should exhibit higher concentrations of harmful pollutants compared to samples that were collected near public spaces like parks and schools.</a:t>
            </a:r>
            <a:endParaRPr sz="2400">
              <a:solidFill>
                <a:schemeClr val="dk1"/>
              </a:solidFill>
              <a:latin typeface="Calibri"/>
              <a:ea typeface="Calibri"/>
              <a:cs typeface="Calibri"/>
              <a:sym typeface="Calibri"/>
            </a:endParaRPr>
          </a:p>
          <a:p>
            <a:pPr indent="0" lvl="0" marL="0" marR="0" rtl="0" algn="just">
              <a:lnSpc>
                <a:spcPct val="100000"/>
              </a:lnSpc>
              <a:spcBef>
                <a:spcPts val="1200"/>
              </a:spcBef>
              <a:spcAft>
                <a:spcPts val="0"/>
              </a:spcAft>
              <a:buNone/>
            </a:pPr>
            <a:r>
              <a:t/>
            </a:r>
            <a:endParaRPr sz="2400">
              <a:solidFill>
                <a:schemeClr val="dk1"/>
              </a:solidFill>
              <a:latin typeface="Calibri"/>
              <a:ea typeface="Calibri"/>
              <a:cs typeface="Calibri"/>
              <a:sym typeface="Calibri"/>
            </a:endParaRPr>
          </a:p>
        </p:txBody>
      </p:sp>
      <p:sp>
        <p:nvSpPr>
          <p:cNvPr id="196" name="Google Shape;196;p4"/>
          <p:cNvSpPr txBox="1"/>
          <p:nvPr/>
        </p:nvSpPr>
        <p:spPr>
          <a:xfrm>
            <a:off x="695625" y="24791575"/>
            <a:ext cx="6248700" cy="75336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Terre Haute is located in Vigo County, Indiana along the Indiana-Illinois border (Fig 1.) with a total pollution of 58,335 people (July 2022; US census). Due to proximity to the Wabash River, this city has a long history of industrial activity (U.S history et al.). Terre Haute is an ideal location to explore street sediment related to pollution because of its history of coal-fired power plants (e.g, 3rd largest coal producer and 5th largest iron producer in 1870; U.S history et. al.)., steel manufacturing, historic roadways with high-traffic volumes, and older homes containing lead-based paint. While this history led to improvements for the economy of Terre Haute, it yielded negative environmental impacts and concern for human health. Street sediment samples were collected from areas believed to be affected by pollution. These sample locations include streets adjacent to schools, apartment complexes, and neighborhoods.</a:t>
            </a:r>
            <a:endParaRPr sz="2400">
              <a:solidFill>
                <a:schemeClr val="dk1"/>
              </a:solidFill>
              <a:latin typeface="Calibri"/>
              <a:ea typeface="Calibri"/>
              <a:cs typeface="Calibri"/>
              <a:sym typeface="Calibri"/>
            </a:endParaRPr>
          </a:p>
          <a:p>
            <a:pPr indent="0" lvl="0" marL="0" rtl="0" algn="l">
              <a:spcBef>
                <a:spcPts val="0"/>
              </a:spcBef>
              <a:spcAft>
                <a:spcPts val="0"/>
              </a:spcAft>
              <a:buNone/>
            </a:pPr>
            <a:r>
              <a:t/>
            </a:r>
            <a:endParaRPr sz="2400">
              <a:solidFill>
                <a:schemeClr val="dk1"/>
              </a:solidFill>
            </a:endParaRPr>
          </a:p>
        </p:txBody>
      </p:sp>
      <p:sp>
        <p:nvSpPr>
          <p:cNvPr id="197" name="Google Shape;197;p4"/>
          <p:cNvSpPr txBox="1"/>
          <p:nvPr/>
        </p:nvSpPr>
        <p:spPr>
          <a:xfrm>
            <a:off x="10807250" y="22229700"/>
            <a:ext cx="3105600" cy="86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t/>
            </a:r>
            <a:endParaRPr sz="1800">
              <a:solidFill>
                <a:schemeClr val="dk1"/>
              </a:solidFill>
              <a:latin typeface="Calibri"/>
              <a:ea typeface="Calibri"/>
              <a:cs typeface="Calibri"/>
              <a:sym typeface="Calibri"/>
            </a:endParaRPr>
          </a:p>
        </p:txBody>
      </p:sp>
      <p:sp>
        <p:nvSpPr>
          <p:cNvPr id="198" name="Google Shape;198;p4"/>
          <p:cNvSpPr txBox="1"/>
          <p:nvPr/>
        </p:nvSpPr>
        <p:spPr>
          <a:xfrm>
            <a:off x="20411125" y="23245075"/>
            <a:ext cx="571500" cy="17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6800">
              <a:solidFill>
                <a:schemeClr val="dk1"/>
              </a:solidFill>
            </a:endParaRPr>
          </a:p>
        </p:txBody>
      </p:sp>
      <p:sp>
        <p:nvSpPr>
          <p:cNvPr id="199" name="Google Shape;199;p4"/>
          <p:cNvSpPr txBox="1"/>
          <p:nvPr/>
        </p:nvSpPr>
        <p:spPr>
          <a:xfrm>
            <a:off x="33003500" y="27954700"/>
            <a:ext cx="6248700" cy="46173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b="1" lang="en-US" sz="2700" u="sng">
                <a:solidFill>
                  <a:schemeClr val="dk1"/>
                </a:solidFill>
                <a:latin typeface="Calibri"/>
                <a:ea typeface="Calibri"/>
                <a:cs typeface="Calibri"/>
                <a:sym typeface="Calibri"/>
              </a:rPr>
              <a:t>Conclusions:</a:t>
            </a:r>
            <a:endParaRPr b="1" sz="2700" u="sng">
              <a:solidFill>
                <a:schemeClr val="dk1"/>
              </a:solidFill>
              <a:latin typeface="Calibri"/>
              <a:ea typeface="Calibri"/>
              <a:cs typeface="Calibri"/>
              <a:sym typeface="Calibri"/>
            </a:endParaRPr>
          </a:p>
          <a:p>
            <a:pPr indent="-381000" lvl="0" marL="457200" marR="0" rtl="0" algn="just">
              <a:lnSpc>
                <a:spcPct val="10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Lead, Zinc, and Copper were all elevated above the natural background, posing a health concern for residents.</a:t>
            </a:r>
            <a:endParaRPr sz="2400">
              <a:solidFill>
                <a:schemeClr val="dk1"/>
              </a:solidFill>
              <a:latin typeface="Calibri"/>
              <a:ea typeface="Calibri"/>
              <a:cs typeface="Calibri"/>
              <a:sym typeface="Calibri"/>
            </a:endParaRPr>
          </a:p>
          <a:p>
            <a:pPr indent="-381000" lvl="0" marL="457200" marR="0" rtl="0" algn="just">
              <a:lnSpc>
                <a:spcPct val="10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High concentrations of Iron and Magnesium were found, which may be due to the city’s steel manufacturing past.</a:t>
            </a:r>
            <a:endParaRPr sz="2400">
              <a:solidFill>
                <a:schemeClr val="dk1"/>
              </a:solidFill>
              <a:latin typeface="Calibri"/>
              <a:ea typeface="Calibri"/>
              <a:cs typeface="Calibri"/>
              <a:sym typeface="Calibri"/>
            </a:endParaRPr>
          </a:p>
          <a:p>
            <a:pPr indent="-381000" lvl="0" marL="457200" marR="0" rtl="0" algn="just">
              <a:lnSpc>
                <a:spcPct val="10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The western-most samples revealed higher concentrations of heavy metals, which may be attributed to the proximity of Brownfrield and </a:t>
            </a:r>
            <a:r>
              <a:rPr lang="en-US" sz="2400">
                <a:solidFill>
                  <a:schemeClr val="dk1"/>
                </a:solidFill>
                <a:latin typeface="Calibri"/>
                <a:ea typeface="Calibri"/>
                <a:cs typeface="Calibri"/>
                <a:sym typeface="Calibri"/>
              </a:rPr>
              <a:t>industrial</a:t>
            </a:r>
            <a:r>
              <a:rPr lang="en-US" sz="2400">
                <a:solidFill>
                  <a:schemeClr val="dk1"/>
                </a:solidFill>
                <a:latin typeface="Calibri"/>
                <a:ea typeface="Calibri"/>
                <a:cs typeface="Calibri"/>
                <a:sym typeface="Calibri"/>
              </a:rPr>
              <a:t> sites.</a:t>
            </a:r>
            <a:endParaRPr sz="2400">
              <a:solidFill>
                <a:schemeClr val="dk1"/>
              </a:solidFill>
              <a:latin typeface="Calibri"/>
              <a:ea typeface="Calibri"/>
              <a:cs typeface="Calibri"/>
              <a:sym typeface="Calibri"/>
            </a:endParaRPr>
          </a:p>
        </p:txBody>
      </p:sp>
      <p:sp>
        <p:nvSpPr>
          <p:cNvPr id="200" name="Google Shape;200;p4"/>
          <p:cNvSpPr txBox="1"/>
          <p:nvPr/>
        </p:nvSpPr>
        <p:spPr>
          <a:xfrm>
            <a:off x="45943025" y="26493700"/>
            <a:ext cx="4666500" cy="5925900"/>
          </a:xfrm>
          <a:prstGeom prst="rect">
            <a:avLst/>
          </a:prstGeom>
          <a:solidFill>
            <a:schemeClr val="accent6"/>
          </a:solidFill>
          <a:ln cap="flat" cmpd="sng" w="19050">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5000">
                <a:solidFill>
                  <a:schemeClr val="lt1"/>
                </a:solidFill>
              </a:rPr>
              <a:t>Acknowledgements &amp; References</a:t>
            </a:r>
            <a:endParaRPr sz="5000">
              <a:solidFill>
                <a:schemeClr val="lt1"/>
              </a:solidFill>
            </a:endParaRPr>
          </a:p>
        </p:txBody>
      </p:sp>
      <p:sp>
        <p:nvSpPr>
          <p:cNvPr id="201" name="Google Shape;201;p4"/>
          <p:cNvSpPr/>
          <p:nvPr/>
        </p:nvSpPr>
        <p:spPr>
          <a:xfrm>
            <a:off x="45953225" y="26483500"/>
            <a:ext cx="4666500" cy="1403400"/>
          </a:xfrm>
          <a:prstGeom prst="rect">
            <a:avLst/>
          </a:prstGeom>
          <a:solidFill>
            <a:srgbClr val="A2C4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5500">
                <a:solidFill>
                  <a:schemeClr val="dk1"/>
                </a:solidFill>
                <a:latin typeface="Calibri"/>
                <a:ea typeface="Calibri"/>
                <a:cs typeface="Calibri"/>
                <a:sym typeface="Calibri"/>
              </a:rPr>
              <a:t>References:</a:t>
            </a:r>
            <a:endParaRPr sz="5500">
              <a:solidFill>
                <a:schemeClr val="dk1"/>
              </a:solidFill>
              <a:latin typeface="Calibri"/>
              <a:ea typeface="Calibri"/>
              <a:cs typeface="Calibri"/>
              <a:sym typeface="Calibri"/>
            </a:endParaRPr>
          </a:p>
        </p:txBody>
      </p:sp>
      <p:pic>
        <p:nvPicPr>
          <p:cNvPr id="202" name="Google Shape;202;p4"/>
          <p:cNvPicPr preferRelativeResize="0"/>
          <p:nvPr/>
        </p:nvPicPr>
        <p:blipFill>
          <a:blip r:embed="rId5">
            <a:alphaModFix/>
          </a:blip>
          <a:stretch>
            <a:fillRect/>
          </a:stretch>
        </p:blipFill>
        <p:spPr>
          <a:xfrm>
            <a:off x="7059200" y="25505576"/>
            <a:ext cx="9416099" cy="5224346"/>
          </a:xfrm>
          <a:prstGeom prst="rect">
            <a:avLst/>
          </a:prstGeom>
          <a:noFill/>
          <a:ln>
            <a:noFill/>
          </a:ln>
        </p:spPr>
      </p:pic>
      <p:pic>
        <p:nvPicPr>
          <p:cNvPr id="203" name="Google Shape;203;p4"/>
          <p:cNvPicPr preferRelativeResize="0"/>
          <p:nvPr/>
        </p:nvPicPr>
        <p:blipFill rotWithShape="1">
          <a:blip r:embed="rId6">
            <a:alphaModFix/>
          </a:blip>
          <a:srcRect b="1237" l="84173" r="1261" t="48857"/>
          <a:stretch/>
        </p:blipFill>
        <p:spPr>
          <a:xfrm>
            <a:off x="13228000" y="28380700"/>
            <a:ext cx="1490400" cy="2152800"/>
          </a:xfrm>
          <a:prstGeom prst="roundRect">
            <a:avLst>
              <a:gd fmla="val 16667" name="adj"/>
            </a:avLst>
          </a:prstGeom>
          <a:noFill/>
          <a:ln>
            <a:noFill/>
          </a:ln>
        </p:spPr>
      </p:pic>
      <p:sp>
        <p:nvSpPr>
          <p:cNvPr id="204" name="Google Shape;204;p4"/>
          <p:cNvSpPr txBox="1"/>
          <p:nvPr/>
        </p:nvSpPr>
        <p:spPr>
          <a:xfrm>
            <a:off x="810075" y="5676225"/>
            <a:ext cx="8097000" cy="4341000"/>
          </a:xfrm>
          <a:prstGeom prst="rect">
            <a:avLst/>
          </a:prstGeom>
          <a:solidFill>
            <a:schemeClr val="accent6"/>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None/>
            </a:pPr>
            <a:r>
              <a:rPr lang="en-US" sz="2100">
                <a:solidFill>
                  <a:schemeClr val="dk1"/>
                </a:solidFill>
                <a:latin typeface="Calibri"/>
                <a:ea typeface="Calibri"/>
                <a:cs typeface="Calibri"/>
                <a:sym typeface="Calibri"/>
              </a:rPr>
              <a:t>Urban environments have become sinks for pollutants to collect, leading to daily interactions from local communities. Street sediment offers insight on the concentrations of pollutants and what is entering our drinking system as runoff. Heavy metal pollutants can lead to major health concerns at toxic levels. This study examines street sediment in the one highly instrutrial urban city of Terre Haute, Indiana. Analysis with an X-ray Fluorescence (XRF) and a Scanning Electron Microscope (SEM) was conducted on six samples from around the Terre Haute community. This contribution examines that high concentrations of heavy metals such as copper (42.0ppm - 99.2ppm), lead (36.6ppm - 109.4ppm), zinc (232.8ppm - 424.2ppm), iron (35004.8ppm - 25635.8), and arsenic (13.6ppm - 7.4ppm) are present within this city and are interacted with daily by the residents.</a:t>
            </a:r>
            <a:endParaRPr sz="2100">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None/>
            </a:pPr>
            <a:r>
              <a:t/>
            </a:r>
            <a:endParaRPr sz="2100">
              <a:solidFill>
                <a:schemeClr val="dk1"/>
              </a:solidFill>
              <a:latin typeface="Calibri"/>
              <a:ea typeface="Calibri"/>
              <a:cs typeface="Calibri"/>
              <a:sym typeface="Calibri"/>
            </a:endParaRPr>
          </a:p>
        </p:txBody>
      </p:sp>
      <p:grpSp>
        <p:nvGrpSpPr>
          <p:cNvPr id="205" name="Google Shape;205;p4"/>
          <p:cNvGrpSpPr/>
          <p:nvPr/>
        </p:nvGrpSpPr>
        <p:grpSpPr>
          <a:xfrm>
            <a:off x="9163800" y="4094075"/>
            <a:ext cx="7419900" cy="19151250"/>
            <a:chOff x="9163800" y="4094075"/>
            <a:chExt cx="7419900" cy="19151250"/>
          </a:xfrm>
        </p:grpSpPr>
        <p:sp>
          <p:nvSpPr>
            <p:cNvPr id="206" name="Google Shape;206;p4"/>
            <p:cNvSpPr txBox="1"/>
            <p:nvPr/>
          </p:nvSpPr>
          <p:spPr>
            <a:xfrm>
              <a:off x="9163800" y="4144325"/>
              <a:ext cx="7419900" cy="19101000"/>
            </a:xfrm>
            <a:prstGeom prst="rect">
              <a:avLst/>
            </a:prstGeom>
            <a:solidFill>
              <a:schemeClr val="accent6"/>
            </a:solidFill>
            <a:ln cap="flat" cmpd="sng" w="19050">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2400">
                <a:solidFill>
                  <a:schemeClr val="dk1"/>
                </a:solidFill>
                <a:latin typeface="Calibri"/>
                <a:ea typeface="Calibri"/>
                <a:cs typeface="Calibri"/>
                <a:sym typeface="Calibri"/>
              </a:endParaRPr>
            </a:p>
          </p:txBody>
        </p:sp>
        <p:sp>
          <p:nvSpPr>
            <p:cNvPr id="207" name="Google Shape;207;p4"/>
            <p:cNvSpPr/>
            <p:nvPr/>
          </p:nvSpPr>
          <p:spPr>
            <a:xfrm>
              <a:off x="9163800" y="4094075"/>
              <a:ext cx="7419900" cy="1440300"/>
            </a:xfrm>
            <a:prstGeom prst="rect">
              <a:avLst/>
            </a:prstGeom>
            <a:solidFill>
              <a:srgbClr val="A2C4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5500">
                  <a:solidFill>
                    <a:schemeClr val="dk1"/>
                  </a:solidFill>
                  <a:latin typeface="Calibri"/>
                  <a:ea typeface="Calibri"/>
                  <a:cs typeface="Calibri"/>
                  <a:sym typeface="Calibri"/>
                </a:rPr>
                <a:t>4. Methods:</a:t>
              </a:r>
              <a:endParaRPr/>
            </a:p>
          </p:txBody>
        </p:sp>
        <p:sp>
          <p:nvSpPr>
            <p:cNvPr id="208" name="Google Shape;208;p4"/>
            <p:cNvSpPr txBox="1"/>
            <p:nvPr/>
          </p:nvSpPr>
          <p:spPr>
            <a:xfrm>
              <a:off x="9179250" y="5613775"/>
              <a:ext cx="7131300" cy="6946200"/>
            </a:xfrm>
            <a:prstGeom prst="rect">
              <a:avLst/>
            </a:prstGeom>
            <a:noFill/>
            <a:ln>
              <a:noFill/>
            </a:ln>
          </p:spPr>
          <p:txBody>
            <a:bodyPr anchorCtr="0" anchor="t" bIns="91425" lIns="91425" spcFirstLastPara="1" rIns="91425" wrap="square" tIns="91425">
              <a:noAutofit/>
            </a:bodyPr>
            <a:lstStyle/>
            <a:p>
              <a:pPr indent="-381000" lvl="0" marL="457200" rtl="0" algn="just">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Samples collected with plastic materials along curbs.</a:t>
              </a:r>
              <a:endParaRPr sz="2400">
                <a:solidFill>
                  <a:schemeClr val="dk1"/>
                </a:solidFill>
                <a:latin typeface="Calibri"/>
                <a:ea typeface="Calibri"/>
                <a:cs typeface="Calibri"/>
                <a:sym typeface="Calibri"/>
              </a:endParaRPr>
            </a:p>
            <a:p>
              <a:pPr indent="0" lvl="0" marL="0" rtl="0" algn="just">
                <a:lnSpc>
                  <a:spcPct val="115000"/>
                </a:lnSpc>
                <a:spcBef>
                  <a:spcPts val="0"/>
                </a:spcBef>
                <a:spcAft>
                  <a:spcPts val="0"/>
                </a:spcAft>
                <a:buNone/>
              </a:pPr>
              <a:r>
                <a:rPr b="1" lang="en-US" sz="2400" u="sng">
                  <a:solidFill>
                    <a:schemeClr val="dk1"/>
                  </a:solidFill>
                  <a:latin typeface="Calibri"/>
                  <a:ea typeface="Calibri"/>
                  <a:cs typeface="Calibri"/>
                  <a:sym typeface="Calibri"/>
                </a:rPr>
                <a:t>XRF Samples:</a:t>
              </a:r>
              <a:endParaRPr b="1" sz="2400" u="sng">
                <a:solidFill>
                  <a:schemeClr val="dk1"/>
                </a:solidFill>
                <a:latin typeface="Calibri"/>
                <a:ea typeface="Calibri"/>
                <a:cs typeface="Calibri"/>
                <a:sym typeface="Calibri"/>
              </a:endParaRPr>
            </a:p>
            <a:p>
              <a:pPr indent="-381000" lvl="1" marL="914400" rtl="0" algn="just">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Bulk sediment analyses utilized a soil calibration (soil nutrient/contamination method).</a:t>
              </a:r>
              <a:endParaRPr sz="2400">
                <a:solidFill>
                  <a:schemeClr val="dk1"/>
                </a:solidFill>
                <a:latin typeface="Calibri"/>
                <a:ea typeface="Calibri"/>
                <a:cs typeface="Calibri"/>
                <a:sym typeface="Calibri"/>
              </a:endParaRPr>
            </a:p>
            <a:p>
              <a:pPr indent="-381000" lvl="1" marL="914400" rtl="0" algn="just">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Accuracy and precision monitored using a National Institute of Standards and Technology (NIST) standard.</a:t>
              </a:r>
              <a:endParaRPr sz="2400">
                <a:solidFill>
                  <a:schemeClr val="dk1"/>
                </a:solidFill>
                <a:latin typeface="Calibri"/>
                <a:ea typeface="Calibri"/>
                <a:cs typeface="Calibri"/>
                <a:sym typeface="Calibri"/>
              </a:endParaRPr>
            </a:p>
            <a:p>
              <a:pPr indent="-381000" lvl="1" marL="914400" rtl="0" algn="just">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 Samples were analyzed five times to assess reproducibility.</a:t>
              </a:r>
              <a:endParaRPr sz="2400">
                <a:solidFill>
                  <a:schemeClr val="dk1"/>
                </a:solidFill>
                <a:latin typeface="Calibri"/>
                <a:ea typeface="Calibri"/>
                <a:cs typeface="Calibri"/>
                <a:sym typeface="Calibri"/>
              </a:endParaRPr>
            </a:p>
            <a:p>
              <a:pPr indent="0" lvl="0" marL="0" rtl="0" algn="just">
                <a:lnSpc>
                  <a:spcPct val="115000"/>
                </a:lnSpc>
                <a:spcBef>
                  <a:spcPts val="0"/>
                </a:spcBef>
                <a:spcAft>
                  <a:spcPts val="0"/>
                </a:spcAft>
                <a:buNone/>
              </a:pPr>
              <a:r>
                <a:rPr b="1" lang="en-US" sz="2400" u="sng">
                  <a:solidFill>
                    <a:schemeClr val="dk1"/>
                  </a:solidFill>
                  <a:latin typeface="Calibri"/>
                  <a:ea typeface="Calibri"/>
                  <a:cs typeface="Calibri"/>
                  <a:sym typeface="Calibri"/>
                </a:rPr>
                <a:t>SEM Samples:</a:t>
              </a:r>
              <a:endParaRPr b="1" sz="2400" u="sng">
                <a:solidFill>
                  <a:schemeClr val="dk1"/>
                </a:solidFill>
                <a:latin typeface="Calibri"/>
                <a:ea typeface="Calibri"/>
                <a:cs typeface="Calibri"/>
                <a:sym typeface="Calibri"/>
              </a:endParaRPr>
            </a:p>
            <a:p>
              <a:pPr indent="-381000" lvl="0" marL="914400" rtl="0" algn="just">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Samples stamped onto double sided carbon tape afflicted to 1.5cm Al.</a:t>
              </a:r>
              <a:endParaRPr sz="2400">
                <a:solidFill>
                  <a:schemeClr val="dk1"/>
                </a:solidFill>
                <a:latin typeface="Calibri"/>
                <a:ea typeface="Calibri"/>
                <a:cs typeface="Calibri"/>
                <a:sym typeface="Calibri"/>
              </a:endParaRPr>
            </a:p>
            <a:p>
              <a:pPr indent="-381000" lvl="0" marL="914400" marR="0" rtl="0" algn="just">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Samples placed in EMS Quorum Q 150R Plus to be coated in carbon. </a:t>
              </a:r>
              <a:endParaRPr sz="2400">
                <a:solidFill>
                  <a:schemeClr val="dk1"/>
                </a:solidFill>
                <a:latin typeface="Calibri"/>
                <a:ea typeface="Calibri"/>
                <a:cs typeface="Calibri"/>
                <a:sym typeface="Calibri"/>
              </a:endParaRPr>
            </a:p>
            <a:p>
              <a:pPr indent="-381000" lvl="0" marL="914400" marR="0" rtl="0" algn="just">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Sample images were taken and compositions were observed using SE, BSE, and EDS.</a:t>
              </a:r>
              <a:endParaRPr sz="2400">
                <a:solidFill>
                  <a:schemeClr val="dk1"/>
                </a:solidFill>
                <a:latin typeface="Calibri"/>
                <a:ea typeface="Calibri"/>
                <a:cs typeface="Calibri"/>
                <a:sym typeface="Calibri"/>
              </a:endParaRPr>
            </a:p>
          </p:txBody>
        </p:sp>
        <p:pic>
          <p:nvPicPr>
            <p:cNvPr id="209" name="Google Shape;209;p4"/>
            <p:cNvPicPr preferRelativeResize="0"/>
            <p:nvPr/>
          </p:nvPicPr>
          <p:blipFill>
            <a:blip r:embed="rId7">
              <a:alphaModFix/>
            </a:blip>
            <a:stretch>
              <a:fillRect/>
            </a:stretch>
          </p:blipFill>
          <p:spPr>
            <a:xfrm>
              <a:off x="9808115" y="12715575"/>
              <a:ext cx="6114413" cy="2680175"/>
            </a:xfrm>
            <a:prstGeom prst="rect">
              <a:avLst/>
            </a:prstGeom>
            <a:noFill/>
            <a:ln>
              <a:noFill/>
            </a:ln>
          </p:spPr>
        </p:pic>
        <p:pic>
          <p:nvPicPr>
            <p:cNvPr id="210" name="Google Shape;210;p4"/>
            <p:cNvPicPr preferRelativeResize="0"/>
            <p:nvPr/>
          </p:nvPicPr>
          <p:blipFill>
            <a:blip r:embed="rId8">
              <a:alphaModFix/>
            </a:blip>
            <a:stretch>
              <a:fillRect/>
            </a:stretch>
          </p:blipFill>
          <p:spPr>
            <a:xfrm>
              <a:off x="9847325" y="16307374"/>
              <a:ext cx="6036000" cy="2607276"/>
            </a:xfrm>
            <a:prstGeom prst="rect">
              <a:avLst/>
            </a:prstGeom>
            <a:noFill/>
            <a:ln>
              <a:noFill/>
            </a:ln>
          </p:spPr>
        </p:pic>
        <p:sp>
          <p:nvSpPr>
            <p:cNvPr id="211" name="Google Shape;211;p4"/>
            <p:cNvSpPr txBox="1"/>
            <p:nvPr/>
          </p:nvSpPr>
          <p:spPr>
            <a:xfrm>
              <a:off x="9459100" y="12286800"/>
              <a:ext cx="47976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600">
                  <a:solidFill>
                    <a:schemeClr val="dk1"/>
                  </a:solidFill>
                  <a:latin typeface="Calibri"/>
                  <a:ea typeface="Calibri"/>
                  <a:cs typeface="Calibri"/>
                  <a:sym typeface="Calibri"/>
                </a:rPr>
                <a:t>1).</a:t>
              </a:r>
              <a:r>
                <a:rPr lang="en-US" sz="2600">
                  <a:solidFill>
                    <a:schemeClr val="dk1"/>
                  </a:solidFill>
                  <a:latin typeface="Calibri"/>
                  <a:ea typeface="Calibri"/>
                  <a:cs typeface="Calibri"/>
                  <a:sym typeface="Calibri"/>
                </a:rPr>
                <a:t> </a:t>
              </a:r>
              <a:r>
                <a:rPr lang="en-US" sz="2400">
                  <a:solidFill>
                    <a:schemeClr val="dk1"/>
                  </a:solidFill>
                  <a:latin typeface="Calibri"/>
                  <a:ea typeface="Calibri"/>
                  <a:cs typeface="Calibri"/>
                  <a:sym typeface="Calibri"/>
                </a:rPr>
                <a:t>Lab Preparation Methods:</a:t>
              </a:r>
              <a:endParaRPr sz="2400">
                <a:solidFill>
                  <a:schemeClr val="dk1"/>
                </a:solidFill>
                <a:latin typeface="Calibri"/>
                <a:ea typeface="Calibri"/>
                <a:cs typeface="Calibri"/>
                <a:sym typeface="Calibri"/>
              </a:endParaRPr>
            </a:p>
          </p:txBody>
        </p:sp>
        <p:sp>
          <p:nvSpPr>
            <p:cNvPr id="212" name="Google Shape;212;p4"/>
            <p:cNvSpPr txBox="1"/>
            <p:nvPr/>
          </p:nvSpPr>
          <p:spPr>
            <a:xfrm>
              <a:off x="9478150" y="15830513"/>
              <a:ext cx="6036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600">
                  <a:solidFill>
                    <a:schemeClr val="dk1"/>
                  </a:solidFill>
                  <a:latin typeface="Calibri"/>
                  <a:ea typeface="Calibri"/>
                  <a:cs typeface="Calibri"/>
                  <a:sym typeface="Calibri"/>
                </a:rPr>
                <a:t>2).</a:t>
              </a:r>
              <a:r>
                <a:rPr lang="en-US" sz="2400">
                  <a:solidFill>
                    <a:schemeClr val="dk1"/>
                  </a:solidFill>
                  <a:latin typeface="Calibri"/>
                  <a:ea typeface="Calibri"/>
                  <a:cs typeface="Calibri"/>
                  <a:sym typeface="Calibri"/>
                </a:rPr>
                <a:t> XRF - Analytical Methods:</a:t>
              </a:r>
              <a:endParaRPr sz="2400">
                <a:solidFill>
                  <a:schemeClr val="dk1"/>
                </a:solidFill>
                <a:latin typeface="Calibri"/>
                <a:ea typeface="Calibri"/>
                <a:cs typeface="Calibri"/>
                <a:sym typeface="Calibri"/>
              </a:endParaRPr>
            </a:p>
          </p:txBody>
        </p:sp>
        <p:pic>
          <p:nvPicPr>
            <p:cNvPr id="213" name="Google Shape;213;p4"/>
            <p:cNvPicPr preferRelativeResize="0"/>
            <p:nvPr/>
          </p:nvPicPr>
          <p:blipFill>
            <a:blip r:embed="rId9">
              <a:alphaModFix/>
            </a:blip>
            <a:stretch>
              <a:fillRect/>
            </a:stretch>
          </p:blipFill>
          <p:spPr>
            <a:xfrm>
              <a:off x="9886522" y="19735635"/>
              <a:ext cx="6036000" cy="2831574"/>
            </a:xfrm>
            <a:prstGeom prst="rect">
              <a:avLst/>
            </a:prstGeom>
            <a:noFill/>
            <a:ln>
              <a:noFill/>
            </a:ln>
          </p:spPr>
        </p:pic>
        <p:sp>
          <p:nvSpPr>
            <p:cNvPr id="214" name="Google Shape;214;p4"/>
            <p:cNvSpPr txBox="1"/>
            <p:nvPr/>
          </p:nvSpPr>
          <p:spPr>
            <a:xfrm>
              <a:off x="9478150" y="19296688"/>
              <a:ext cx="62994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600">
                  <a:solidFill>
                    <a:schemeClr val="dk1"/>
                  </a:solidFill>
                  <a:latin typeface="Calibri"/>
                  <a:ea typeface="Calibri"/>
                  <a:cs typeface="Calibri"/>
                  <a:sym typeface="Calibri"/>
                </a:rPr>
                <a:t>3).</a:t>
              </a:r>
              <a:r>
                <a:rPr lang="en-US" sz="2400">
                  <a:solidFill>
                    <a:schemeClr val="dk1"/>
                  </a:solidFill>
                  <a:latin typeface="Calibri"/>
                  <a:ea typeface="Calibri"/>
                  <a:cs typeface="Calibri"/>
                  <a:sym typeface="Calibri"/>
                </a:rPr>
                <a:t> SEM - Analytical Methods:</a:t>
              </a:r>
              <a:endParaRPr sz="2400">
                <a:solidFill>
                  <a:schemeClr val="dk1"/>
                </a:solidFill>
                <a:latin typeface="Calibri"/>
                <a:ea typeface="Calibri"/>
                <a:cs typeface="Calibri"/>
                <a:sym typeface="Calibri"/>
              </a:endParaRPr>
            </a:p>
          </p:txBody>
        </p:sp>
        <p:sp>
          <p:nvSpPr>
            <p:cNvPr id="215" name="Google Shape;215;p4"/>
            <p:cNvSpPr txBox="1"/>
            <p:nvPr/>
          </p:nvSpPr>
          <p:spPr>
            <a:xfrm>
              <a:off x="9788850" y="15225425"/>
              <a:ext cx="6528600" cy="86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US" sz="1800">
                  <a:solidFill>
                    <a:schemeClr val="dk1"/>
                  </a:solidFill>
                  <a:latin typeface="Calibri"/>
                  <a:ea typeface="Calibri"/>
                  <a:cs typeface="Calibri"/>
                  <a:sym typeface="Calibri"/>
                </a:rPr>
                <a:t>Figure 2: Photos of Sample preparation. A.) Dried. B). Sieved.  C.) Stored in labeled plastic bags.</a:t>
              </a:r>
              <a:endParaRPr sz="16800">
                <a:solidFill>
                  <a:schemeClr val="dk1"/>
                </a:solidFill>
              </a:endParaRPr>
            </a:p>
          </p:txBody>
        </p:sp>
        <p:sp>
          <p:nvSpPr>
            <p:cNvPr id="216" name="Google Shape;216;p4"/>
            <p:cNvSpPr txBox="1"/>
            <p:nvPr/>
          </p:nvSpPr>
          <p:spPr>
            <a:xfrm>
              <a:off x="9847375" y="18809017"/>
              <a:ext cx="6114300" cy="68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US" sz="1800">
                  <a:solidFill>
                    <a:schemeClr val="dk1"/>
                  </a:solidFill>
                  <a:latin typeface="Calibri"/>
                  <a:ea typeface="Calibri"/>
                  <a:cs typeface="Calibri"/>
                  <a:sym typeface="Calibri"/>
                </a:rPr>
                <a:t>Figure 3: Photos of XRF preparation. A.) XRF Standard. B.) XRF Sample cup. C.) XRF Spectrometer.</a:t>
              </a:r>
              <a:endParaRPr sz="16600">
                <a:solidFill>
                  <a:schemeClr val="dk1"/>
                </a:solidFill>
              </a:endParaRPr>
            </a:p>
          </p:txBody>
        </p:sp>
        <p:sp>
          <p:nvSpPr>
            <p:cNvPr id="217" name="Google Shape;217;p4"/>
            <p:cNvSpPr txBox="1"/>
            <p:nvPr/>
          </p:nvSpPr>
          <p:spPr>
            <a:xfrm>
              <a:off x="9886525" y="22426975"/>
              <a:ext cx="6036000" cy="68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US" sz="1800">
                  <a:solidFill>
                    <a:schemeClr val="dk1"/>
                  </a:solidFill>
                  <a:latin typeface="Calibri"/>
                  <a:ea typeface="Calibri"/>
                  <a:cs typeface="Calibri"/>
                  <a:sym typeface="Calibri"/>
                </a:rPr>
                <a:t>Figure 4: Photos of SEM preparation. A.) Magnetic particles and SEM stub. B.) Carbon coater. C.) SEM and EDS.</a:t>
              </a:r>
              <a:endParaRPr sz="16600">
                <a:solidFill>
                  <a:schemeClr val="dk1"/>
                </a:solidFill>
              </a:endParaRPr>
            </a:p>
          </p:txBody>
        </p:sp>
      </p:grpSp>
      <p:sp>
        <p:nvSpPr>
          <p:cNvPr id="218" name="Google Shape;218;p4"/>
          <p:cNvSpPr txBox="1"/>
          <p:nvPr/>
        </p:nvSpPr>
        <p:spPr>
          <a:xfrm>
            <a:off x="7576100" y="30729925"/>
            <a:ext cx="8097000" cy="86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i="1" lang="en-US" sz="1800">
                <a:solidFill>
                  <a:schemeClr val="dk1"/>
                </a:solidFill>
                <a:latin typeface="Calibri"/>
                <a:ea typeface="Calibri"/>
                <a:cs typeface="Calibri"/>
                <a:sym typeface="Calibri"/>
              </a:rPr>
              <a:t>Figure 1: This Figure shows the field area, sample locations, brownfield sites, and manufacturing facilities.</a:t>
            </a:r>
            <a:endParaRPr sz="1800">
              <a:solidFill>
                <a:schemeClr val="dk1"/>
              </a:solidFill>
              <a:latin typeface="Calibri"/>
              <a:ea typeface="Calibri"/>
              <a:cs typeface="Calibri"/>
              <a:sym typeface="Calibri"/>
            </a:endParaRPr>
          </a:p>
        </p:txBody>
      </p:sp>
      <p:sp>
        <p:nvSpPr>
          <p:cNvPr id="219" name="Google Shape;219;p4"/>
          <p:cNvSpPr txBox="1"/>
          <p:nvPr/>
        </p:nvSpPr>
        <p:spPr>
          <a:xfrm>
            <a:off x="16749950" y="4288150"/>
            <a:ext cx="15978900" cy="28137300"/>
          </a:xfrm>
          <a:prstGeom prst="rect">
            <a:avLst/>
          </a:prstGeom>
          <a:solidFill>
            <a:schemeClr val="accent6"/>
          </a:solidFill>
          <a:ln cap="flat" cmpd="sng" w="19050">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4400"/>
          </a:p>
        </p:txBody>
      </p:sp>
      <p:sp>
        <p:nvSpPr>
          <p:cNvPr id="220" name="Google Shape;220;p4"/>
          <p:cNvSpPr/>
          <p:nvPr/>
        </p:nvSpPr>
        <p:spPr>
          <a:xfrm>
            <a:off x="16749950" y="4141100"/>
            <a:ext cx="15985200" cy="1403400"/>
          </a:xfrm>
          <a:prstGeom prst="rect">
            <a:avLst/>
          </a:prstGeom>
          <a:solidFill>
            <a:srgbClr val="A2C4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5500">
                <a:latin typeface="Calibri"/>
                <a:ea typeface="Calibri"/>
                <a:cs typeface="Calibri"/>
                <a:sym typeface="Calibri"/>
              </a:rPr>
              <a:t>5. XRF Results:</a:t>
            </a:r>
            <a:endParaRPr sz="5500">
              <a:latin typeface="Calibri"/>
              <a:ea typeface="Calibri"/>
              <a:cs typeface="Calibri"/>
              <a:sym typeface="Calibri"/>
            </a:endParaRPr>
          </a:p>
        </p:txBody>
      </p:sp>
      <p:sp>
        <p:nvSpPr>
          <p:cNvPr id="221" name="Google Shape;221;p4"/>
          <p:cNvSpPr txBox="1"/>
          <p:nvPr/>
        </p:nvSpPr>
        <p:spPr>
          <a:xfrm>
            <a:off x="32907600" y="4273950"/>
            <a:ext cx="17693700" cy="22077300"/>
          </a:xfrm>
          <a:prstGeom prst="rect">
            <a:avLst/>
          </a:prstGeom>
          <a:solidFill>
            <a:schemeClr val="accent6"/>
          </a:solidFill>
          <a:ln cap="flat" cmpd="sng" w="19050">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4400"/>
          </a:p>
        </p:txBody>
      </p:sp>
      <p:sp>
        <p:nvSpPr>
          <p:cNvPr id="222" name="Google Shape;222;p4"/>
          <p:cNvSpPr/>
          <p:nvPr/>
        </p:nvSpPr>
        <p:spPr>
          <a:xfrm>
            <a:off x="32907600" y="4149925"/>
            <a:ext cx="17693700" cy="1403400"/>
          </a:xfrm>
          <a:prstGeom prst="rect">
            <a:avLst/>
          </a:prstGeom>
          <a:solidFill>
            <a:srgbClr val="A2C4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5500">
                <a:latin typeface="Calibri"/>
                <a:ea typeface="Calibri"/>
                <a:cs typeface="Calibri"/>
                <a:sym typeface="Calibri"/>
              </a:rPr>
              <a:t>6. SEM Results:</a:t>
            </a:r>
            <a:endParaRPr sz="5500">
              <a:latin typeface="Calibri"/>
              <a:ea typeface="Calibri"/>
              <a:cs typeface="Calibri"/>
              <a:sym typeface="Calibri"/>
            </a:endParaRPr>
          </a:p>
        </p:txBody>
      </p:sp>
      <p:sp>
        <p:nvSpPr>
          <p:cNvPr id="223" name="Google Shape;223;p4"/>
          <p:cNvSpPr/>
          <p:nvPr/>
        </p:nvSpPr>
        <p:spPr>
          <a:xfrm rot="5400000">
            <a:off x="31131538" y="7873291"/>
            <a:ext cx="15575700" cy="11176800"/>
          </a:xfrm>
          <a:prstGeom prst="rect">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24" name="Google Shape;224;p4"/>
          <p:cNvPicPr preferRelativeResize="0"/>
          <p:nvPr/>
        </p:nvPicPr>
        <p:blipFill rotWithShape="1">
          <a:blip r:embed="rId10">
            <a:alphaModFix/>
          </a:blip>
          <a:srcRect b="9734" l="3632" r="20211" t="7838"/>
          <a:stretch/>
        </p:blipFill>
        <p:spPr>
          <a:xfrm>
            <a:off x="34113133" y="9925528"/>
            <a:ext cx="5060988" cy="3976080"/>
          </a:xfrm>
          <a:prstGeom prst="rect">
            <a:avLst/>
          </a:prstGeom>
          <a:noFill/>
          <a:ln>
            <a:noFill/>
          </a:ln>
        </p:spPr>
      </p:pic>
      <p:pic>
        <p:nvPicPr>
          <p:cNvPr id="225" name="Google Shape;225;p4"/>
          <p:cNvPicPr preferRelativeResize="0"/>
          <p:nvPr/>
        </p:nvPicPr>
        <p:blipFill rotWithShape="1">
          <a:blip r:embed="rId11">
            <a:alphaModFix/>
          </a:blip>
          <a:srcRect b="51230" l="12153" r="10339" t="2415"/>
          <a:stretch/>
        </p:blipFill>
        <p:spPr>
          <a:xfrm>
            <a:off x="34129563" y="14006222"/>
            <a:ext cx="5060988" cy="3976079"/>
          </a:xfrm>
          <a:prstGeom prst="rect">
            <a:avLst/>
          </a:prstGeom>
          <a:noFill/>
          <a:ln>
            <a:noFill/>
          </a:ln>
        </p:spPr>
      </p:pic>
      <p:pic>
        <p:nvPicPr>
          <p:cNvPr id="226" name="Google Shape;226;p4"/>
          <p:cNvPicPr preferRelativeResize="0"/>
          <p:nvPr/>
        </p:nvPicPr>
        <p:blipFill rotWithShape="1">
          <a:blip r:embed="rId11">
            <a:alphaModFix/>
          </a:blip>
          <a:srcRect b="0" l="0" r="0" t="54456"/>
          <a:stretch/>
        </p:blipFill>
        <p:spPr>
          <a:xfrm>
            <a:off x="34124354" y="18140634"/>
            <a:ext cx="5060962" cy="3028092"/>
          </a:xfrm>
          <a:prstGeom prst="rect">
            <a:avLst/>
          </a:prstGeom>
          <a:noFill/>
          <a:ln>
            <a:noFill/>
          </a:ln>
        </p:spPr>
      </p:pic>
      <p:pic>
        <p:nvPicPr>
          <p:cNvPr id="227" name="Google Shape;227;p4"/>
          <p:cNvPicPr preferRelativeResize="0"/>
          <p:nvPr/>
        </p:nvPicPr>
        <p:blipFill rotWithShape="1">
          <a:blip r:embed="rId12">
            <a:alphaModFix/>
          </a:blip>
          <a:srcRect b="1300" l="1006" r="2216" t="54012"/>
          <a:stretch/>
        </p:blipFill>
        <p:spPr>
          <a:xfrm>
            <a:off x="39391875" y="18093350"/>
            <a:ext cx="5061000" cy="3028100"/>
          </a:xfrm>
          <a:prstGeom prst="rect">
            <a:avLst/>
          </a:prstGeom>
          <a:noFill/>
          <a:ln>
            <a:noFill/>
          </a:ln>
        </p:spPr>
      </p:pic>
      <p:pic>
        <p:nvPicPr>
          <p:cNvPr id="228" name="Google Shape;228;p4"/>
          <p:cNvPicPr preferRelativeResize="0"/>
          <p:nvPr/>
        </p:nvPicPr>
        <p:blipFill rotWithShape="1">
          <a:blip r:embed="rId13">
            <a:alphaModFix/>
          </a:blip>
          <a:srcRect b="8119" l="3092" r="20746" t="9454"/>
          <a:stretch/>
        </p:blipFill>
        <p:spPr>
          <a:xfrm>
            <a:off x="39299219" y="9899633"/>
            <a:ext cx="5060963" cy="3976081"/>
          </a:xfrm>
          <a:prstGeom prst="rect">
            <a:avLst/>
          </a:prstGeom>
          <a:noFill/>
          <a:ln>
            <a:noFill/>
          </a:ln>
        </p:spPr>
      </p:pic>
      <p:sp>
        <p:nvSpPr>
          <p:cNvPr id="229" name="Google Shape;229;p4"/>
          <p:cNvSpPr/>
          <p:nvPr/>
        </p:nvSpPr>
        <p:spPr>
          <a:xfrm>
            <a:off x="34251655" y="14178184"/>
            <a:ext cx="603000" cy="597300"/>
          </a:xfrm>
          <a:prstGeom prst="roundRect">
            <a:avLst>
              <a:gd fmla="val 16667"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latin typeface="Calibri"/>
                <a:ea typeface="Calibri"/>
                <a:cs typeface="Calibri"/>
                <a:sym typeface="Calibri"/>
              </a:rPr>
              <a:t>C.</a:t>
            </a:r>
            <a:r>
              <a:rPr lang="en-US" sz="2400"/>
              <a:t> </a:t>
            </a:r>
            <a:endParaRPr sz="2400"/>
          </a:p>
        </p:txBody>
      </p:sp>
      <p:sp>
        <p:nvSpPr>
          <p:cNvPr id="230" name="Google Shape;230;p4"/>
          <p:cNvSpPr/>
          <p:nvPr/>
        </p:nvSpPr>
        <p:spPr>
          <a:xfrm>
            <a:off x="34251655" y="10060159"/>
            <a:ext cx="603000" cy="597300"/>
          </a:xfrm>
          <a:prstGeom prst="roundRect">
            <a:avLst>
              <a:gd fmla="val 16667"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latin typeface="Calibri"/>
                <a:ea typeface="Calibri"/>
                <a:cs typeface="Calibri"/>
                <a:sym typeface="Calibri"/>
              </a:rPr>
              <a:t>B.</a:t>
            </a:r>
            <a:r>
              <a:rPr lang="en-US" sz="2400"/>
              <a:t> </a:t>
            </a:r>
            <a:endParaRPr sz="2400"/>
          </a:p>
        </p:txBody>
      </p:sp>
      <p:sp>
        <p:nvSpPr>
          <p:cNvPr id="231" name="Google Shape;231;p4"/>
          <p:cNvSpPr/>
          <p:nvPr/>
        </p:nvSpPr>
        <p:spPr>
          <a:xfrm>
            <a:off x="38498115" y="18265005"/>
            <a:ext cx="603000" cy="597300"/>
          </a:xfrm>
          <a:prstGeom prst="roundRect">
            <a:avLst>
              <a:gd fmla="val 16667"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latin typeface="Calibri"/>
                <a:ea typeface="Calibri"/>
                <a:cs typeface="Calibri"/>
                <a:sym typeface="Calibri"/>
              </a:rPr>
              <a:t>D.</a:t>
            </a:r>
            <a:r>
              <a:rPr lang="en-US" sz="2400"/>
              <a:t> </a:t>
            </a:r>
            <a:endParaRPr sz="2400"/>
          </a:p>
        </p:txBody>
      </p:sp>
      <p:sp>
        <p:nvSpPr>
          <p:cNvPr id="232" name="Google Shape;232;p4"/>
          <p:cNvSpPr/>
          <p:nvPr/>
        </p:nvSpPr>
        <p:spPr>
          <a:xfrm>
            <a:off x="43769605" y="18250009"/>
            <a:ext cx="603000" cy="597300"/>
          </a:xfrm>
          <a:prstGeom prst="roundRect">
            <a:avLst>
              <a:gd fmla="val 16667"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latin typeface="Calibri"/>
                <a:ea typeface="Calibri"/>
                <a:cs typeface="Calibri"/>
                <a:sym typeface="Calibri"/>
              </a:rPr>
              <a:t>H. </a:t>
            </a:r>
            <a:endParaRPr sz="2400">
              <a:latin typeface="Calibri"/>
              <a:ea typeface="Calibri"/>
              <a:cs typeface="Calibri"/>
              <a:sym typeface="Calibri"/>
            </a:endParaRPr>
          </a:p>
        </p:txBody>
      </p:sp>
      <p:sp>
        <p:nvSpPr>
          <p:cNvPr id="233" name="Google Shape;233;p4"/>
          <p:cNvSpPr/>
          <p:nvPr/>
        </p:nvSpPr>
        <p:spPr>
          <a:xfrm>
            <a:off x="39406516" y="9963675"/>
            <a:ext cx="603000" cy="597300"/>
          </a:xfrm>
          <a:prstGeom prst="roundRect">
            <a:avLst>
              <a:gd fmla="val 16667"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latin typeface="Calibri"/>
                <a:ea typeface="Calibri"/>
                <a:cs typeface="Calibri"/>
                <a:sym typeface="Calibri"/>
              </a:rPr>
              <a:t>F. </a:t>
            </a:r>
            <a:endParaRPr sz="2400">
              <a:latin typeface="Calibri"/>
              <a:ea typeface="Calibri"/>
              <a:cs typeface="Calibri"/>
              <a:sym typeface="Calibri"/>
            </a:endParaRPr>
          </a:p>
        </p:txBody>
      </p:sp>
      <p:sp>
        <p:nvSpPr>
          <p:cNvPr id="234" name="Google Shape;234;p4"/>
          <p:cNvSpPr/>
          <p:nvPr/>
        </p:nvSpPr>
        <p:spPr>
          <a:xfrm rot="-5400000">
            <a:off x="25693918" y="12989525"/>
            <a:ext cx="15635400" cy="964500"/>
          </a:xfrm>
          <a:prstGeom prst="rect">
            <a:avLst/>
          </a:prstGeom>
          <a:solidFill>
            <a:srgbClr val="45818E"/>
          </a:solidFill>
          <a:ln cap="flat" cmpd="sng" w="952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800">
                <a:solidFill>
                  <a:schemeClr val="lt1"/>
                </a:solidFill>
                <a:latin typeface="Calibri"/>
                <a:ea typeface="Calibri"/>
                <a:cs typeface="Calibri"/>
                <a:sym typeface="Calibri"/>
              </a:rPr>
              <a:t> SEM- Energy Dispersive Spectroscopy         SEM - Backscattered Electron                        Microscope Picture  </a:t>
            </a:r>
            <a:endParaRPr sz="28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2800">
                <a:solidFill>
                  <a:schemeClr val="lt1"/>
                </a:solidFill>
                <a:latin typeface="Calibri"/>
                <a:ea typeface="Calibri"/>
                <a:cs typeface="Calibri"/>
                <a:sym typeface="Calibri"/>
              </a:rPr>
              <a:t>              (EDS) Images and Graph:                                        (BSE):                                                    &gt;180µm: </a:t>
            </a:r>
            <a:endParaRPr sz="2800">
              <a:solidFill>
                <a:schemeClr val="lt1"/>
              </a:solidFill>
              <a:latin typeface="Calibri"/>
              <a:ea typeface="Calibri"/>
              <a:cs typeface="Calibri"/>
              <a:sym typeface="Calibri"/>
            </a:endParaRPr>
          </a:p>
        </p:txBody>
      </p:sp>
      <p:cxnSp>
        <p:nvCxnSpPr>
          <p:cNvPr id="235" name="Google Shape;235;p4"/>
          <p:cNvCxnSpPr/>
          <p:nvPr/>
        </p:nvCxnSpPr>
        <p:spPr>
          <a:xfrm flipH="1" rot="10800000">
            <a:off x="42009587" y="13551559"/>
            <a:ext cx="2321100" cy="9900"/>
          </a:xfrm>
          <a:prstGeom prst="straightConnector1">
            <a:avLst/>
          </a:prstGeom>
          <a:noFill/>
          <a:ln cap="flat" cmpd="sng" w="76200">
            <a:solidFill>
              <a:schemeClr val="lt1"/>
            </a:solidFill>
            <a:prstDash val="solid"/>
            <a:round/>
            <a:headEnd len="med" w="med" type="none"/>
            <a:tailEnd len="med" w="med" type="none"/>
          </a:ln>
        </p:spPr>
      </p:cxnSp>
      <p:cxnSp>
        <p:nvCxnSpPr>
          <p:cNvPr id="236" name="Google Shape;236;p4"/>
          <p:cNvCxnSpPr/>
          <p:nvPr/>
        </p:nvCxnSpPr>
        <p:spPr>
          <a:xfrm flipH="1" rot="10800000">
            <a:off x="37351528" y="13541957"/>
            <a:ext cx="1547400" cy="29100"/>
          </a:xfrm>
          <a:prstGeom prst="straightConnector1">
            <a:avLst/>
          </a:prstGeom>
          <a:noFill/>
          <a:ln cap="flat" cmpd="sng" w="76200">
            <a:solidFill>
              <a:schemeClr val="lt1"/>
            </a:solidFill>
            <a:prstDash val="solid"/>
            <a:round/>
            <a:headEnd len="med" w="med" type="none"/>
            <a:tailEnd len="med" w="med" type="none"/>
          </a:ln>
        </p:spPr>
      </p:cxnSp>
      <p:cxnSp>
        <p:nvCxnSpPr>
          <p:cNvPr id="237" name="Google Shape;237;p4"/>
          <p:cNvCxnSpPr/>
          <p:nvPr/>
        </p:nvCxnSpPr>
        <p:spPr>
          <a:xfrm>
            <a:off x="37180744" y="17584283"/>
            <a:ext cx="1889100" cy="0"/>
          </a:xfrm>
          <a:prstGeom prst="straightConnector1">
            <a:avLst/>
          </a:prstGeom>
          <a:noFill/>
          <a:ln cap="flat" cmpd="sng" w="76200">
            <a:solidFill>
              <a:schemeClr val="lt1"/>
            </a:solidFill>
            <a:prstDash val="solid"/>
            <a:round/>
            <a:headEnd len="med" w="med" type="none"/>
            <a:tailEnd len="med" w="med" type="none"/>
          </a:ln>
        </p:spPr>
      </p:cxnSp>
      <p:pic>
        <p:nvPicPr>
          <p:cNvPr id="238" name="Google Shape;238;p4"/>
          <p:cNvPicPr preferRelativeResize="0"/>
          <p:nvPr/>
        </p:nvPicPr>
        <p:blipFill rotWithShape="1">
          <a:blip r:embed="rId14">
            <a:alphaModFix/>
          </a:blip>
          <a:srcRect b="37945" l="20192" r="22523" t="1766"/>
          <a:stretch/>
        </p:blipFill>
        <p:spPr>
          <a:xfrm rot="1">
            <a:off x="34113146" y="5795405"/>
            <a:ext cx="5060989" cy="3976079"/>
          </a:xfrm>
          <a:prstGeom prst="rect">
            <a:avLst/>
          </a:prstGeom>
          <a:noFill/>
          <a:ln>
            <a:noFill/>
          </a:ln>
        </p:spPr>
      </p:pic>
      <p:pic>
        <p:nvPicPr>
          <p:cNvPr id="239" name="Google Shape;239;p4"/>
          <p:cNvPicPr preferRelativeResize="0"/>
          <p:nvPr/>
        </p:nvPicPr>
        <p:blipFill rotWithShape="1">
          <a:blip r:embed="rId15">
            <a:alphaModFix/>
          </a:blip>
          <a:srcRect b="18111" l="16635" r="17505" t="34165"/>
          <a:stretch/>
        </p:blipFill>
        <p:spPr>
          <a:xfrm>
            <a:off x="39297887" y="5792941"/>
            <a:ext cx="5060988" cy="3976081"/>
          </a:xfrm>
          <a:prstGeom prst="rect">
            <a:avLst/>
          </a:prstGeom>
          <a:noFill/>
          <a:ln>
            <a:noFill/>
          </a:ln>
        </p:spPr>
      </p:pic>
      <p:sp>
        <p:nvSpPr>
          <p:cNvPr id="240" name="Google Shape;240;p4"/>
          <p:cNvSpPr/>
          <p:nvPr/>
        </p:nvSpPr>
        <p:spPr>
          <a:xfrm>
            <a:off x="34193516" y="5888774"/>
            <a:ext cx="603000" cy="597300"/>
          </a:xfrm>
          <a:prstGeom prst="roundRect">
            <a:avLst>
              <a:gd fmla="val 16667"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latin typeface="Calibri"/>
                <a:ea typeface="Calibri"/>
                <a:cs typeface="Calibri"/>
                <a:sym typeface="Calibri"/>
              </a:rPr>
              <a:t>A. </a:t>
            </a:r>
            <a:endParaRPr sz="2400">
              <a:latin typeface="Calibri"/>
              <a:ea typeface="Calibri"/>
              <a:cs typeface="Calibri"/>
              <a:sym typeface="Calibri"/>
            </a:endParaRPr>
          </a:p>
        </p:txBody>
      </p:sp>
      <p:sp>
        <p:nvSpPr>
          <p:cNvPr id="241" name="Google Shape;241;p4"/>
          <p:cNvSpPr/>
          <p:nvPr/>
        </p:nvSpPr>
        <p:spPr>
          <a:xfrm>
            <a:off x="39326132" y="5845395"/>
            <a:ext cx="603000" cy="597300"/>
          </a:xfrm>
          <a:prstGeom prst="roundRect">
            <a:avLst>
              <a:gd fmla="val 16667"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latin typeface="Calibri"/>
                <a:ea typeface="Calibri"/>
                <a:cs typeface="Calibri"/>
                <a:sym typeface="Calibri"/>
              </a:rPr>
              <a:t>E. </a:t>
            </a:r>
            <a:endParaRPr sz="2400">
              <a:latin typeface="Calibri"/>
              <a:ea typeface="Calibri"/>
              <a:cs typeface="Calibri"/>
              <a:sym typeface="Calibri"/>
            </a:endParaRPr>
          </a:p>
        </p:txBody>
      </p:sp>
      <p:sp>
        <p:nvSpPr>
          <p:cNvPr id="242" name="Google Shape;242;p4"/>
          <p:cNvSpPr txBox="1"/>
          <p:nvPr/>
        </p:nvSpPr>
        <p:spPr>
          <a:xfrm>
            <a:off x="32988611" y="21161625"/>
            <a:ext cx="117621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i="1" lang="en-US" sz="1800">
                <a:solidFill>
                  <a:schemeClr val="dk1"/>
                </a:solidFill>
                <a:latin typeface="Calibri"/>
                <a:ea typeface="Calibri"/>
                <a:cs typeface="Calibri"/>
                <a:sym typeface="Calibri"/>
              </a:rPr>
              <a:t>Figure 6: SEM images. A and E). showing photos under a microscope (particles &gt;180µm). B and F.) showing BSE images of anthropogenic particles. C and G.) showing BSE images which were used to analyze the chemistry. D and H.) graphs showing chemistry of C. and G.</a:t>
            </a:r>
            <a:endParaRPr i="1" sz="1800">
              <a:solidFill>
                <a:schemeClr val="dk1"/>
              </a:solidFill>
              <a:latin typeface="Calibri"/>
              <a:ea typeface="Calibri"/>
              <a:cs typeface="Calibri"/>
              <a:sym typeface="Calibri"/>
            </a:endParaRPr>
          </a:p>
        </p:txBody>
      </p:sp>
      <p:sp>
        <p:nvSpPr>
          <p:cNvPr id="243" name="Google Shape;243;p4"/>
          <p:cNvSpPr txBox="1"/>
          <p:nvPr/>
        </p:nvSpPr>
        <p:spPr>
          <a:xfrm>
            <a:off x="44871038" y="14050325"/>
            <a:ext cx="53442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i="1" lang="en-US" sz="1800">
                <a:solidFill>
                  <a:schemeClr val="dk1"/>
                </a:solidFill>
                <a:latin typeface="Calibri"/>
                <a:ea typeface="Calibri"/>
                <a:cs typeface="Calibri"/>
                <a:sym typeface="Calibri"/>
              </a:rPr>
              <a:t>Figure 8: Image of chemistry composition of anthropogenic particle.</a:t>
            </a:r>
            <a:endParaRPr i="1" sz="1800">
              <a:solidFill>
                <a:schemeClr val="dk1"/>
              </a:solidFill>
              <a:latin typeface="Calibri"/>
              <a:ea typeface="Calibri"/>
              <a:cs typeface="Calibri"/>
              <a:sym typeface="Calibri"/>
            </a:endParaRPr>
          </a:p>
        </p:txBody>
      </p:sp>
      <p:pic>
        <p:nvPicPr>
          <p:cNvPr id="244" name="Google Shape;244;p4"/>
          <p:cNvPicPr preferRelativeResize="0"/>
          <p:nvPr/>
        </p:nvPicPr>
        <p:blipFill rotWithShape="1">
          <a:blip r:embed="rId16">
            <a:alphaModFix/>
          </a:blip>
          <a:srcRect b="2372" l="0" r="0" t="0"/>
          <a:stretch/>
        </p:blipFill>
        <p:spPr>
          <a:xfrm>
            <a:off x="44503550" y="5577875"/>
            <a:ext cx="6079175" cy="8600300"/>
          </a:xfrm>
          <a:prstGeom prst="rect">
            <a:avLst/>
          </a:prstGeom>
          <a:noFill/>
          <a:ln>
            <a:noFill/>
          </a:ln>
        </p:spPr>
      </p:pic>
      <p:pic>
        <p:nvPicPr>
          <p:cNvPr id="245" name="Google Shape;245;p4"/>
          <p:cNvPicPr preferRelativeResize="0"/>
          <p:nvPr/>
        </p:nvPicPr>
        <p:blipFill rotWithShape="1">
          <a:blip r:embed="rId12">
            <a:alphaModFix/>
          </a:blip>
          <a:srcRect b="58712" l="18561" r="22531" t="5531"/>
          <a:stretch/>
        </p:blipFill>
        <p:spPr>
          <a:xfrm>
            <a:off x="39326151" y="14035944"/>
            <a:ext cx="5060988" cy="3976055"/>
          </a:xfrm>
          <a:prstGeom prst="rect">
            <a:avLst/>
          </a:prstGeom>
          <a:noFill/>
          <a:ln>
            <a:noFill/>
          </a:ln>
        </p:spPr>
      </p:pic>
      <p:sp>
        <p:nvSpPr>
          <p:cNvPr id="246" name="Google Shape;246;p4"/>
          <p:cNvSpPr/>
          <p:nvPr/>
        </p:nvSpPr>
        <p:spPr>
          <a:xfrm>
            <a:off x="39406516" y="14160546"/>
            <a:ext cx="603000" cy="597300"/>
          </a:xfrm>
          <a:prstGeom prst="roundRect">
            <a:avLst>
              <a:gd fmla="val 16667"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latin typeface="Calibri"/>
                <a:ea typeface="Calibri"/>
                <a:cs typeface="Calibri"/>
                <a:sym typeface="Calibri"/>
              </a:rPr>
              <a:t>G. </a:t>
            </a:r>
            <a:endParaRPr sz="2400">
              <a:latin typeface="Calibri"/>
              <a:ea typeface="Calibri"/>
              <a:cs typeface="Calibri"/>
              <a:sym typeface="Calibri"/>
            </a:endParaRPr>
          </a:p>
        </p:txBody>
      </p:sp>
      <p:cxnSp>
        <p:nvCxnSpPr>
          <p:cNvPr id="247" name="Google Shape;247;p4"/>
          <p:cNvCxnSpPr/>
          <p:nvPr/>
        </p:nvCxnSpPr>
        <p:spPr>
          <a:xfrm>
            <a:off x="41465307" y="17581635"/>
            <a:ext cx="2830500" cy="0"/>
          </a:xfrm>
          <a:prstGeom prst="straightConnector1">
            <a:avLst/>
          </a:prstGeom>
          <a:noFill/>
          <a:ln cap="flat" cmpd="sng" w="76200">
            <a:solidFill>
              <a:schemeClr val="lt1"/>
            </a:solidFill>
            <a:prstDash val="solid"/>
            <a:round/>
            <a:headEnd len="med" w="med" type="none"/>
            <a:tailEnd len="med" w="med" type="none"/>
          </a:ln>
        </p:spPr>
      </p:cxnSp>
      <p:grpSp>
        <p:nvGrpSpPr>
          <p:cNvPr id="248" name="Google Shape;248;p4"/>
          <p:cNvGrpSpPr/>
          <p:nvPr/>
        </p:nvGrpSpPr>
        <p:grpSpPr>
          <a:xfrm>
            <a:off x="44891875" y="14775425"/>
            <a:ext cx="5272375" cy="10730151"/>
            <a:chOff x="44891875" y="14775425"/>
            <a:chExt cx="5272375" cy="10730151"/>
          </a:xfrm>
        </p:grpSpPr>
        <p:pic>
          <p:nvPicPr>
            <p:cNvPr id="249" name="Google Shape;249;p4"/>
            <p:cNvPicPr preferRelativeResize="0"/>
            <p:nvPr/>
          </p:nvPicPr>
          <p:blipFill>
            <a:blip r:embed="rId17">
              <a:alphaModFix/>
            </a:blip>
            <a:stretch>
              <a:fillRect/>
            </a:stretch>
          </p:blipFill>
          <p:spPr>
            <a:xfrm>
              <a:off x="45096092" y="14775425"/>
              <a:ext cx="4992980" cy="3769248"/>
            </a:xfrm>
            <a:prstGeom prst="rect">
              <a:avLst/>
            </a:prstGeom>
            <a:noFill/>
            <a:ln>
              <a:noFill/>
            </a:ln>
          </p:spPr>
        </p:pic>
        <p:grpSp>
          <p:nvGrpSpPr>
            <p:cNvPr id="250" name="Google Shape;250;p4"/>
            <p:cNvGrpSpPr/>
            <p:nvPr/>
          </p:nvGrpSpPr>
          <p:grpSpPr>
            <a:xfrm>
              <a:off x="45076783" y="18592430"/>
              <a:ext cx="4993135" cy="3757609"/>
              <a:chOff x="44946475" y="14411325"/>
              <a:chExt cx="5060951" cy="3894299"/>
            </a:xfrm>
          </p:grpSpPr>
          <p:pic>
            <p:nvPicPr>
              <p:cNvPr id="251" name="Google Shape;251;p4"/>
              <p:cNvPicPr preferRelativeResize="0"/>
              <p:nvPr/>
            </p:nvPicPr>
            <p:blipFill rotWithShape="1">
              <a:blip r:embed="rId18">
                <a:alphaModFix/>
              </a:blip>
              <a:srcRect b="24335" l="12165" r="54328" t="41374"/>
              <a:stretch/>
            </p:blipFill>
            <p:spPr>
              <a:xfrm>
                <a:off x="44946475" y="14411325"/>
                <a:ext cx="5060951" cy="3894299"/>
              </a:xfrm>
              <a:prstGeom prst="rect">
                <a:avLst/>
              </a:prstGeom>
              <a:noFill/>
              <a:ln cap="flat" cmpd="sng" w="9525">
                <a:solidFill>
                  <a:schemeClr val="dk1"/>
                </a:solidFill>
                <a:prstDash val="solid"/>
                <a:round/>
                <a:headEnd len="sm" w="sm" type="none"/>
                <a:tailEnd len="sm" w="sm" type="none"/>
              </a:ln>
            </p:spPr>
          </p:pic>
          <p:sp>
            <p:nvSpPr>
              <p:cNvPr id="252" name="Google Shape;252;p4"/>
              <p:cNvSpPr/>
              <p:nvPr/>
            </p:nvSpPr>
            <p:spPr>
              <a:xfrm>
                <a:off x="45703500" y="16224250"/>
                <a:ext cx="104700" cy="954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3" name="Google Shape;253;p4"/>
              <p:cNvSpPr/>
              <p:nvPr/>
            </p:nvSpPr>
            <p:spPr>
              <a:xfrm>
                <a:off x="49132500" y="16529050"/>
                <a:ext cx="104700" cy="954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pic>
          <p:nvPicPr>
            <p:cNvPr id="254" name="Google Shape;254;p4"/>
            <p:cNvPicPr preferRelativeResize="0"/>
            <p:nvPr/>
          </p:nvPicPr>
          <p:blipFill>
            <a:blip r:embed="rId19">
              <a:alphaModFix/>
            </a:blip>
            <a:stretch>
              <a:fillRect/>
            </a:stretch>
          </p:blipFill>
          <p:spPr>
            <a:xfrm>
              <a:off x="44891875" y="22398662"/>
              <a:ext cx="5272375" cy="3106913"/>
            </a:xfrm>
            <a:prstGeom prst="rect">
              <a:avLst/>
            </a:prstGeom>
            <a:noFill/>
            <a:ln>
              <a:noFill/>
            </a:ln>
          </p:spPr>
        </p:pic>
        <p:cxnSp>
          <p:nvCxnSpPr>
            <p:cNvPr id="255" name="Google Shape;255;p4"/>
            <p:cNvCxnSpPr/>
            <p:nvPr/>
          </p:nvCxnSpPr>
          <p:spPr>
            <a:xfrm>
              <a:off x="46446200" y="21852454"/>
              <a:ext cx="3477000" cy="18600"/>
            </a:xfrm>
            <a:prstGeom prst="straightConnector1">
              <a:avLst/>
            </a:prstGeom>
            <a:noFill/>
            <a:ln cap="flat" cmpd="sng" w="76200">
              <a:solidFill>
                <a:schemeClr val="lt1"/>
              </a:solidFill>
              <a:prstDash val="solid"/>
              <a:round/>
              <a:headEnd len="med" w="med" type="none"/>
              <a:tailEnd len="med" w="med" type="none"/>
            </a:ln>
          </p:spPr>
        </p:cxnSp>
      </p:grpSp>
      <p:pic>
        <p:nvPicPr>
          <p:cNvPr id="256" name="Google Shape;256;p4"/>
          <p:cNvPicPr preferRelativeResize="0"/>
          <p:nvPr/>
        </p:nvPicPr>
        <p:blipFill>
          <a:blip r:embed="rId20">
            <a:alphaModFix/>
          </a:blip>
          <a:stretch>
            <a:fillRect/>
          </a:stretch>
        </p:blipFill>
        <p:spPr>
          <a:xfrm>
            <a:off x="33612975" y="24604180"/>
            <a:ext cx="7254300" cy="1615971"/>
          </a:xfrm>
          <a:prstGeom prst="rect">
            <a:avLst/>
          </a:prstGeom>
          <a:noFill/>
          <a:ln>
            <a:noFill/>
          </a:ln>
        </p:spPr>
      </p:pic>
      <p:grpSp>
        <p:nvGrpSpPr>
          <p:cNvPr id="257" name="Google Shape;257;p4"/>
          <p:cNvGrpSpPr/>
          <p:nvPr/>
        </p:nvGrpSpPr>
        <p:grpSpPr>
          <a:xfrm>
            <a:off x="33199875" y="22295325"/>
            <a:ext cx="7659301" cy="2152802"/>
            <a:chOff x="33199875" y="22600125"/>
            <a:chExt cx="7659301" cy="2152802"/>
          </a:xfrm>
        </p:grpSpPr>
        <p:pic>
          <p:nvPicPr>
            <p:cNvPr id="258" name="Google Shape;258;p4"/>
            <p:cNvPicPr preferRelativeResize="0"/>
            <p:nvPr/>
          </p:nvPicPr>
          <p:blipFill rotWithShape="1">
            <a:blip r:embed="rId21">
              <a:alphaModFix/>
            </a:blip>
            <a:srcRect b="72556" l="3302" r="72570" t="2663"/>
            <a:stretch/>
          </p:blipFill>
          <p:spPr>
            <a:xfrm>
              <a:off x="33199875" y="22603924"/>
              <a:ext cx="1940014" cy="2148980"/>
            </a:xfrm>
            <a:prstGeom prst="rect">
              <a:avLst/>
            </a:prstGeom>
            <a:noFill/>
            <a:ln>
              <a:noFill/>
            </a:ln>
          </p:spPr>
        </p:pic>
        <p:pic>
          <p:nvPicPr>
            <p:cNvPr id="259" name="Google Shape;259;p4"/>
            <p:cNvPicPr preferRelativeResize="0"/>
            <p:nvPr/>
          </p:nvPicPr>
          <p:blipFill rotWithShape="1">
            <a:blip r:embed="rId21">
              <a:alphaModFix/>
            </a:blip>
            <a:srcRect b="71788" l="26408" r="49335" t="3298"/>
            <a:stretch/>
          </p:blipFill>
          <p:spPr>
            <a:xfrm>
              <a:off x="35139892" y="22603927"/>
              <a:ext cx="1940014" cy="2149000"/>
            </a:xfrm>
            <a:prstGeom prst="rect">
              <a:avLst/>
            </a:prstGeom>
            <a:noFill/>
            <a:ln>
              <a:noFill/>
            </a:ln>
          </p:spPr>
        </p:pic>
        <p:pic>
          <p:nvPicPr>
            <p:cNvPr id="260" name="Google Shape;260;p4"/>
            <p:cNvPicPr preferRelativeResize="0"/>
            <p:nvPr/>
          </p:nvPicPr>
          <p:blipFill rotWithShape="1">
            <a:blip r:embed="rId21">
              <a:alphaModFix/>
            </a:blip>
            <a:srcRect b="71788" l="50973" r="24768" t="3298"/>
            <a:stretch/>
          </p:blipFill>
          <p:spPr>
            <a:xfrm>
              <a:off x="37026808" y="22603934"/>
              <a:ext cx="1940010" cy="2148992"/>
            </a:xfrm>
            <a:prstGeom prst="rect">
              <a:avLst/>
            </a:prstGeom>
            <a:noFill/>
            <a:ln>
              <a:noFill/>
            </a:ln>
          </p:spPr>
        </p:pic>
        <p:pic>
          <p:nvPicPr>
            <p:cNvPr id="261" name="Google Shape;261;p4"/>
            <p:cNvPicPr preferRelativeResize="0"/>
            <p:nvPr/>
          </p:nvPicPr>
          <p:blipFill rotWithShape="1">
            <a:blip r:embed="rId21">
              <a:alphaModFix/>
            </a:blip>
            <a:srcRect b="71788" l="73858" r="1884" t="3298"/>
            <a:stretch/>
          </p:blipFill>
          <p:spPr>
            <a:xfrm>
              <a:off x="38919166" y="22600125"/>
              <a:ext cx="1940010" cy="2149000"/>
            </a:xfrm>
            <a:prstGeom prst="rect">
              <a:avLst/>
            </a:prstGeom>
            <a:noFill/>
            <a:ln>
              <a:noFill/>
            </a:ln>
          </p:spPr>
        </p:pic>
      </p:grpSp>
      <p:grpSp>
        <p:nvGrpSpPr>
          <p:cNvPr id="262" name="Google Shape;262;p4"/>
          <p:cNvGrpSpPr/>
          <p:nvPr/>
        </p:nvGrpSpPr>
        <p:grpSpPr>
          <a:xfrm>
            <a:off x="17795338" y="5642275"/>
            <a:ext cx="14859000" cy="25827088"/>
            <a:chOff x="-17897862" y="3706025"/>
            <a:chExt cx="14859000" cy="25827088"/>
          </a:xfrm>
        </p:grpSpPr>
        <p:pic>
          <p:nvPicPr>
            <p:cNvPr id="263" name="Google Shape;263;p4"/>
            <p:cNvPicPr preferRelativeResize="0"/>
            <p:nvPr/>
          </p:nvPicPr>
          <p:blipFill>
            <a:blip r:embed="rId22">
              <a:alphaModFix/>
            </a:blip>
            <a:stretch>
              <a:fillRect/>
            </a:stretch>
          </p:blipFill>
          <p:spPr>
            <a:xfrm>
              <a:off x="-17856387" y="24380088"/>
              <a:ext cx="14792325" cy="5153025"/>
            </a:xfrm>
            <a:prstGeom prst="rect">
              <a:avLst/>
            </a:prstGeom>
            <a:noFill/>
            <a:ln>
              <a:noFill/>
            </a:ln>
          </p:spPr>
        </p:pic>
        <p:pic>
          <p:nvPicPr>
            <p:cNvPr id="264" name="Google Shape;264;p4"/>
            <p:cNvPicPr preferRelativeResize="0"/>
            <p:nvPr/>
          </p:nvPicPr>
          <p:blipFill>
            <a:blip r:embed="rId23">
              <a:alphaModFix/>
            </a:blip>
            <a:stretch>
              <a:fillRect/>
            </a:stretch>
          </p:blipFill>
          <p:spPr>
            <a:xfrm>
              <a:off x="-17812137" y="19196475"/>
              <a:ext cx="14773275" cy="5181600"/>
            </a:xfrm>
            <a:prstGeom prst="rect">
              <a:avLst/>
            </a:prstGeom>
            <a:noFill/>
            <a:ln>
              <a:noFill/>
            </a:ln>
          </p:spPr>
        </p:pic>
        <p:pic>
          <p:nvPicPr>
            <p:cNvPr id="265" name="Google Shape;265;p4"/>
            <p:cNvPicPr preferRelativeResize="0"/>
            <p:nvPr/>
          </p:nvPicPr>
          <p:blipFill>
            <a:blip r:embed="rId24">
              <a:alphaModFix/>
            </a:blip>
            <a:stretch>
              <a:fillRect/>
            </a:stretch>
          </p:blipFill>
          <p:spPr>
            <a:xfrm>
              <a:off x="-17897862" y="3706025"/>
              <a:ext cx="14792325" cy="5162550"/>
            </a:xfrm>
            <a:prstGeom prst="rect">
              <a:avLst/>
            </a:prstGeom>
            <a:noFill/>
            <a:ln>
              <a:noFill/>
            </a:ln>
          </p:spPr>
        </p:pic>
        <p:pic>
          <p:nvPicPr>
            <p:cNvPr id="266" name="Google Shape;266;p4"/>
            <p:cNvPicPr preferRelativeResize="0"/>
            <p:nvPr/>
          </p:nvPicPr>
          <p:blipFill>
            <a:blip r:embed="rId25">
              <a:alphaModFix/>
            </a:blip>
            <a:stretch>
              <a:fillRect/>
            </a:stretch>
          </p:blipFill>
          <p:spPr>
            <a:xfrm>
              <a:off x="-17851625" y="14031900"/>
              <a:ext cx="14782800" cy="5162550"/>
            </a:xfrm>
            <a:prstGeom prst="rect">
              <a:avLst/>
            </a:prstGeom>
            <a:noFill/>
            <a:ln>
              <a:noFill/>
            </a:ln>
          </p:spPr>
        </p:pic>
        <p:pic>
          <p:nvPicPr>
            <p:cNvPr id="267" name="Google Shape;267;p4"/>
            <p:cNvPicPr preferRelativeResize="0"/>
            <p:nvPr/>
          </p:nvPicPr>
          <p:blipFill>
            <a:blip r:embed="rId26">
              <a:alphaModFix/>
            </a:blip>
            <a:stretch>
              <a:fillRect/>
            </a:stretch>
          </p:blipFill>
          <p:spPr>
            <a:xfrm>
              <a:off x="-17851625" y="8876838"/>
              <a:ext cx="14782800" cy="5153025"/>
            </a:xfrm>
            <a:prstGeom prst="rect">
              <a:avLst/>
            </a:prstGeom>
            <a:noFill/>
            <a:ln>
              <a:noFill/>
            </a:ln>
          </p:spPr>
        </p:pic>
      </p:grpSp>
      <p:pic>
        <p:nvPicPr>
          <p:cNvPr id="268" name="Google Shape;268;p4"/>
          <p:cNvPicPr preferRelativeResize="0"/>
          <p:nvPr/>
        </p:nvPicPr>
        <p:blipFill>
          <a:blip r:embed="rId27">
            <a:alphaModFix/>
          </a:blip>
          <a:stretch>
            <a:fillRect/>
          </a:stretch>
        </p:blipFill>
        <p:spPr>
          <a:xfrm>
            <a:off x="29506388" y="21214450"/>
            <a:ext cx="3105600" cy="1657289"/>
          </a:xfrm>
          <a:prstGeom prst="rect">
            <a:avLst/>
          </a:prstGeom>
          <a:noFill/>
          <a:ln>
            <a:noFill/>
          </a:ln>
        </p:spPr>
      </p:pic>
      <p:pic>
        <p:nvPicPr>
          <p:cNvPr id="269" name="Google Shape;269;p4"/>
          <p:cNvPicPr preferRelativeResize="0"/>
          <p:nvPr/>
        </p:nvPicPr>
        <p:blipFill>
          <a:blip r:embed="rId28">
            <a:alphaModFix/>
          </a:blip>
          <a:stretch>
            <a:fillRect/>
          </a:stretch>
        </p:blipFill>
        <p:spPr>
          <a:xfrm>
            <a:off x="29664863" y="26362425"/>
            <a:ext cx="2963187" cy="1657300"/>
          </a:xfrm>
          <a:prstGeom prst="rect">
            <a:avLst/>
          </a:prstGeom>
          <a:noFill/>
          <a:ln>
            <a:noFill/>
          </a:ln>
        </p:spPr>
      </p:pic>
      <p:pic>
        <p:nvPicPr>
          <p:cNvPr id="270" name="Google Shape;270;p4"/>
          <p:cNvPicPr preferRelativeResize="0"/>
          <p:nvPr/>
        </p:nvPicPr>
        <p:blipFill>
          <a:blip r:embed="rId29">
            <a:alphaModFix/>
          </a:blip>
          <a:stretch>
            <a:fillRect/>
          </a:stretch>
        </p:blipFill>
        <p:spPr>
          <a:xfrm>
            <a:off x="29577600" y="10848138"/>
            <a:ext cx="2963175" cy="1657301"/>
          </a:xfrm>
          <a:prstGeom prst="rect">
            <a:avLst/>
          </a:prstGeom>
          <a:noFill/>
          <a:ln>
            <a:noFill/>
          </a:ln>
        </p:spPr>
      </p:pic>
      <p:sp>
        <p:nvSpPr>
          <p:cNvPr id="271" name="Google Shape;271;p4"/>
          <p:cNvSpPr txBox="1"/>
          <p:nvPr/>
        </p:nvSpPr>
        <p:spPr>
          <a:xfrm>
            <a:off x="17871550" y="31414750"/>
            <a:ext cx="14859000" cy="68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US" sz="1800">
                <a:solidFill>
                  <a:schemeClr val="dk1"/>
                </a:solidFill>
                <a:latin typeface="Calibri"/>
                <a:ea typeface="Calibri"/>
                <a:cs typeface="Calibri"/>
                <a:sym typeface="Calibri"/>
              </a:rPr>
              <a:t>Figure 5: GIS concentration maps of Arsenic (As), Copper (Cu), Iron (Fe), Lead (Pb), Zinc (Zn) in parts per million (ppm). Upper right corner displays normalized graph indicating the background and EPA thresholds.</a:t>
            </a:r>
            <a:endParaRPr sz="16600">
              <a:solidFill>
                <a:schemeClr val="dk1"/>
              </a:solidFill>
            </a:endParaRPr>
          </a:p>
        </p:txBody>
      </p:sp>
      <p:sp>
        <p:nvSpPr>
          <p:cNvPr id="272" name="Google Shape;272;p4"/>
          <p:cNvSpPr/>
          <p:nvPr/>
        </p:nvSpPr>
        <p:spPr>
          <a:xfrm rot="-5400000">
            <a:off x="4386600" y="18124525"/>
            <a:ext cx="25869900" cy="964500"/>
          </a:xfrm>
          <a:prstGeom prst="rect">
            <a:avLst/>
          </a:prstGeom>
          <a:solidFill>
            <a:srgbClr val="45818E"/>
          </a:solidFill>
          <a:ln cap="flat" cmpd="sng" w="952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3800">
                <a:solidFill>
                  <a:schemeClr val="lt1"/>
                </a:solidFill>
                <a:latin typeface="Calibri"/>
                <a:ea typeface="Calibri"/>
                <a:cs typeface="Calibri"/>
                <a:sym typeface="Calibri"/>
              </a:rPr>
              <a:t>                      </a:t>
            </a:r>
            <a:r>
              <a:rPr b="1" lang="en-US" sz="4500">
                <a:solidFill>
                  <a:schemeClr val="lt1"/>
                </a:solidFill>
                <a:latin typeface="Calibri"/>
                <a:ea typeface="Calibri"/>
                <a:cs typeface="Calibri"/>
                <a:sym typeface="Calibri"/>
              </a:rPr>
              <a:t>Zinc:                                Lead:                                Iron:                           Copper:                         Arsenic:</a:t>
            </a:r>
            <a:endParaRPr b="1" sz="4500">
              <a:solidFill>
                <a:schemeClr val="lt1"/>
              </a:solidFill>
              <a:latin typeface="Calibri"/>
              <a:ea typeface="Calibri"/>
              <a:cs typeface="Calibri"/>
              <a:sym typeface="Calibri"/>
            </a:endParaRPr>
          </a:p>
        </p:txBody>
      </p:sp>
      <p:sp>
        <p:nvSpPr>
          <p:cNvPr id="273" name="Google Shape;273;p4"/>
          <p:cNvSpPr txBox="1"/>
          <p:nvPr/>
        </p:nvSpPr>
        <p:spPr>
          <a:xfrm>
            <a:off x="44827075" y="25363650"/>
            <a:ext cx="57744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i="1" lang="en-US" sz="1800">
                <a:solidFill>
                  <a:schemeClr val="dk1"/>
                </a:solidFill>
                <a:latin typeface="Calibri"/>
                <a:ea typeface="Calibri"/>
                <a:cs typeface="Calibri"/>
                <a:sym typeface="Calibri"/>
              </a:rPr>
              <a:t>Figure 9: SEM and microscope image (A.) of road paint, showing morphology with the BSE (B.)  and the chemical composition (C.).</a:t>
            </a:r>
            <a:endParaRPr i="1" sz="1800">
              <a:solidFill>
                <a:schemeClr val="dk1"/>
              </a:solidFill>
              <a:latin typeface="Calibri"/>
              <a:ea typeface="Calibri"/>
              <a:cs typeface="Calibri"/>
              <a:sym typeface="Calibri"/>
            </a:endParaRPr>
          </a:p>
        </p:txBody>
      </p:sp>
      <p:sp>
        <p:nvSpPr>
          <p:cNvPr id="274" name="Google Shape;274;p4"/>
          <p:cNvSpPr txBox="1"/>
          <p:nvPr/>
        </p:nvSpPr>
        <p:spPr>
          <a:xfrm>
            <a:off x="40867275" y="23026625"/>
            <a:ext cx="23211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1800">
                <a:solidFill>
                  <a:schemeClr val="dk1"/>
                </a:solidFill>
                <a:latin typeface="Calibri"/>
                <a:ea typeface="Calibri"/>
                <a:cs typeface="Calibri"/>
                <a:sym typeface="Calibri"/>
              </a:rPr>
              <a:t>Figure 7: Photos taken of samples under microscope. A). showing  different types of particles. B). estimations of particle percentage.</a:t>
            </a:r>
            <a:endParaRPr/>
          </a:p>
        </p:txBody>
      </p:sp>
      <p:sp>
        <p:nvSpPr>
          <p:cNvPr id="275" name="Google Shape;275;p4"/>
          <p:cNvSpPr txBox="1"/>
          <p:nvPr/>
        </p:nvSpPr>
        <p:spPr>
          <a:xfrm>
            <a:off x="47772600" y="21820650"/>
            <a:ext cx="1490400" cy="59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US" sz="2300">
                <a:solidFill>
                  <a:schemeClr val="lt1"/>
                </a:solidFill>
                <a:latin typeface="Calibri"/>
                <a:ea typeface="Calibri"/>
                <a:cs typeface="Calibri"/>
                <a:sym typeface="Calibri"/>
              </a:rPr>
              <a:t>100µm</a:t>
            </a:r>
            <a:endParaRPr b="1" sz="2300">
              <a:solidFill>
                <a:schemeClr val="lt1"/>
              </a:solidFill>
              <a:latin typeface="Calibri"/>
              <a:ea typeface="Calibri"/>
              <a:cs typeface="Calibri"/>
              <a:sym typeface="Calibri"/>
            </a:endParaRPr>
          </a:p>
        </p:txBody>
      </p:sp>
      <p:sp>
        <p:nvSpPr>
          <p:cNvPr id="276" name="Google Shape;276;p4"/>
          <p:cNvSpPr txBox="1"/>
          <p:nvPr/>
        </p:nvSpPr>
        <p:spPr>
          <a:xfrm>
            <a:off x="37562088" y="17496050"/>
            <a:ext cx="1149000" cy="59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US" sz="2300">
                <a:solidFill>
                  <a:schemeClr val="lt1"/>
                </a:solidFill>
                <a:latin typeface="Calibri"/>
                <a:ea typeface="Calibri"/>
                <a:cs typeface="Calibri"/>
                <a:sym typeface="Calibri"/>
              </a:rPr>
              <a:t>200µm</a:t>
            </a:r>
            <a:endParaRPr b="1" sz="2300">
              <a:solidFill>
                <a:schemeClr val="lt1"/>
              </a:solidFill>
              <a:latin typeface="Calibri"/>
              <a:ea typeface="Calibri"/>
              <a:cs typeface="Calibri"/>
              <a:sym typeface="Calibri"/>
            </a:endParaRPr>
          </a:p>
        </p:txBody>
      </p:sp>
      <p:sp>
        <p:nvSpPr>
          <p:cNvPr id="277" name="Google Shape;277;p4"/>
          <p:cNvSpPr txBox="1"/>
          <p:nvPr/>
        </p:nvSpPr>
        <p:spPr>
          <a:xfrm>
            <a:off x="42584000" y="17464763"/>
            <a:ext cx="1490400" cy="59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US" sz="2300">
                <a:solidFill>
                  <a:schemeClr val="lt1"/>
                </a:solidFill>
                <a:latin typeface="Calibri"/>
                <a:ea typeface="Calibri"/>
                <a:cs typeface="Calibri"/>
                <a:sym typeface="Calibri"/>
              </a:rPr>
              <a:t>300µm</a:t>
            </a:r>
            <a:endParaRPr b="1" sz="2300">
              <a:solidFill>
                <a:schemeClr val="lt1"/>
              </a:solidFill>
              <a:latin typeface="Calibri"/>
              <a:ea typeface="Calibri"/>
              <a:cs typeface="Calibri"/>
              <a:sym typeface="Calibri"/>
            </a:endParaRPr>
          </a:p>
        </p:txBody>
      </p:sp>
      <p:sp>
        <p:nvSpPr>
          <p:cNvPr id="278" name="Google Shape;278;p4"/>
          <p:cNvSpPr txBox="1"/>
          <p:nvPr/>
        </p:nvSpPr>
        <p:spPr>
          <a:xfrm>
            <a:off x="37550713" y="13465750"/>
            <a:ext cx="1149000" cy="59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US" sz="2300">
                <a:solidFill>
                  <a:schemeClr val="lt1"/>
                </a:solidFill>
                <a:latin typeface="Calibri"/>
                <a:ea typeface="Calibri"/>
                <a:cs typeface="Calibri"/>
                <a:sym typeface="Calibri"/>
              </a:rPr>
              <a:t>100µm</a:t>
            </a:r>
            <a:endParaRPr b="1" sz="2300">
              <a:solidFill>
                <a:schemeClr val="lt1"/>
              </a:solidFill>
              <a:latin typeface="Calibri"/>
              <a:ea typeface="Calibri"/>
              <a:cs typeface="Calibri"/>
              <a:sym typeface="Calibri"/>
            </a:endParaRPr>
          </a:p>
        </p:txBody>
      </p:sp>
      <p:sp>
        <p:nvSpPr>
          <p:cNvPr id="279" name="Google Shape;279;p4"/>
          <p:cNvSpPr txBox="1"/>
          <p:nvPr/>
        </p:nvSpPr>
        <p:spPr>
          <a:xfrm>
            <a:off x="42705588" y="13452875"/>
            <a:ext cx="1149000" cy="59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US" sz="2300">
                <a:solidFill>
                  <a:schemeClr val="lt1"/>
                </a:solidFill>
                <a:latin typeface="Calibri"/>
                <a:ea typeface="Calibri"/>
                <a:cs typeface="Calibri"/>
                <a:sym typeface="Calibri"/>
              </a:rPr>
              <a:t>200µm</a:t>
            </a:r>
            <a:endParaRPr b="1" sz="2300">
              <a:solidFill>
                <a:schemeClr val="lt1"/>
              </a:solidFill>
              <a:latin typeface="Calibri"/>
              <a:ea typeface="Calibri"/>
              <a:cs typeface="Calibri"/>
              <a:sym typeface="Calibri"/>
            </a:endParaRPr>
          </a:p>
        </p:txBody>
      </p:sp>
      <p:pic>
        <p:nvPicPr>
          <p:cNvPr id="280" name="Google Shape;280;p4"/>
          <p:cNvPicPr preferRelativeResize="0"/>
          <p:nvPr/>
        </p:nvPicPr>
        <p:blipFill>
          <a:blip r:embed="rId30">
            <a:alphaModFix/>
          </a:blip>
          <a:stretch>
            <a:fillRect/>
          </a:stretch>
        </p:blipFill>
        <p:spPr>
          <a:xfrm>
            <a:off x="46376325" y="28226450"/>
            <a:ext cx="3857625" cy="3867150"/>
          </a:xfrm>
          <a:prstGeom prst="rect">
            <a:avLst/>
          </a:prstGeom>
          <a:noFill/>
          <a:ln>
            <a:noFill/>
          </a:ln>
        </p:spPr>
      </p:pic>
      <p:sp>
        <p:nvSpPr>
          <p:cNvPr id="281" name="Google Shape;281;p4"/>
          <p:cNvSpPr/>
          <p:nvPr/>
        </p:nvSpPr>
        <p:spPr>
          <a:xfrm>
            <a:off x="45184441" y="14891487"/>
            <a:ext cx="603000" cy="597300"/>
          </a:xfrm>
          <a:prstGeom prst="roundRect">
            <a:avLst>
              <a:gd fmla="val 16667"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latin typeface="Calibri"/>
                <a:ea typeface="Calibri"/>
                <a:cs typeface="Calibri"/>
                <a:sym typeface="Calibri"/>
              </a:rPr>
              <a:t>A. </a:t>
            </a:r>
            <a:endParaRPr sz="2400">
              <a:latin typeface="Calibri"/>
              <a:ea typeface="Calibri"/>
              <a:cs typeface="Calibri"/>
              <a:sym typeface="Calibri"/>
            </a:endParaRPr>
          </a:p>
        </p:txBody>
      </p:sp>
      <p:sp>
        <p:nvSpPr>
          <p:cNvPr id="282" name="Google Shape;282;p4"/>
          <p:cNvSpPr/>
          <p:nvPr/>
        </p:nvSpPr>
        <p:spPr>
          <a:xfrm>
            <a:off x="45184455" y="18678384"/>
            <a:ext cx="603000" cy="597300"/>
          </a:xfrm>
          <a:prstGeom prst="roundRect">
            <a:avLst>
              <a:gd fmla="val 16667"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latin typeface="Calibri"/>
                <a:ea typeface="Calibri"/>
                <a:cs typeface="Calibri"/>
                <a:sym typeface="Calibri"/>
              </a:rPr>
              <a:t>B.</a:t>
            </a:r>
            <a:r>
              <a:rPr lang="en-US" sz="2400"/>
              <a:t> </a:t>
            </a:r>
            <a:endParaRPr sz="2400"/>
          </a:p>
        </p:txBody>
      </p:sp>
      <p:sp>
        <p:nvSpPr>
          <p:cNvPr id="283" name="Google Shape;283;p4"/>
          <p:cNvSpPr/>
          <p:nvPr/>
        </p:nvSpPr>
        <p:spPr>
          <a:xfrm>
            <a:off x="49415405" y="22607659"/>
            <a:ext cx="603000" cy="597300"/>
          </a:xfrm>
          <a:prstGeom prst="roundRect">
            <a:avLst>
              <a:gd fmla="val 16667"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latin typeface="Calibri"/>
                <a:ea typeface="Calibri"/>
                <a:cs typeface="Calibri"/>
                <a:sym typeface="Calibri"/>
              </a:rPr>
              <a:t>C.</a:t>
            </a:r>
            <a:r>
              <a:rPr lang="en-US" sz="2400"/>
              <a:t> </a:t>
            </a:r>
            <a:endParaRPr sz="2400"/>
          </a:p>
        </p:txBody>
      </p:sp>
      <p:sp>
        <p:nvSpPr>
          <p:cNvPr id="284" name="Google Shape;284;p4"/>
          <p:cNvSpPr txBox="1"/>
          <p:nvPr/>
        </p:nvSpPr>
        <p:spPr>
          <a:xfrm>
            <a:off x="39746625" y="27919600"/>
            <a:ext cx="5828400" cy="461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2700" u="sng">
                <a:solidFill>
                  <a:schemeClr val="dk1"/>
                </a:solidFill>
                <a:latin typeface="Calibri"/>
                <a:ea typeface="Calibri"/>
                <a:cs typeface="Calibri"/>
                <a:sym typeface="Calibri"/>
              </a:rPr>
              <a:t>Future Work:</a:t>
            </a:r>
            <a:endParaRPr b="1" sz="2700" u="sng">
              <a:solidFill>
                <a:schemeClr val="dk1"/>
              </a:solidFill>
              <a:latin typeface="Calibri"/>
              <a:ea typeface="Calibri"/>
              <a:cs typeface="Calibri"/>
              <a:sym typeface="Calibri"/>
            </a:endParaRPr>
          </a:p>
          <a:p>
            <a:pPr indent="-381000" lvl="0" marL="457200" rtl="0" algn="just">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Conduct research about the health impacts of the heavy metals and pollutants that were found in the sediment.</a:t>
            </a:r>
            <a:endParaRPr sz="2400">
              <a:solidFill>
                <a:schemeClr val="dk1"/>
              </a:solidFill>
              <a:latin typeface="Calibri"/>
              <a:ea typeface="Calibri"/>
              <a:cs typeface="Calibri"/>
              <a:sym typeface="Calibri"/>
            </a:endParaRPr>
          </a:p>
          <a:p>
            <a:pPr indent="-381000" lvl="0" marL="457200" rtl="0" algn="just">
              <a:spcBef>
                <a:spcPts val="12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Collect samples around Indiana State University.</a:t>
            </a:r>
            <a:endParaRPr sz="2400">
              <a:solidFill>
                <a:schemeClr val="dk1"/>
              </a:solidFill>
              <a:latin typeface="Calibri"/>
              <a:ea typeface="Calibri"/>
              <a:cs typeface="Calibri"/>
              <a:sym typeface="Calibri"/>
            </a:endParaRPr>
          </a:p>
          <a:p>
            <a:pPr indent="-381000" lvl="0" marL="457200" rtl="0" algn="just">
              <a:spcBef>
                <a:spcPts val="12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Research and see if there is a source of the pollution.</a:t>
            </a:r>
            <a:endParaRPr sz="2400">
              <a:solidFill>
                <a:schemeClr val="dk1"/>
              </a:solidFill>
              <a:latin typeface="Calibri"/>
              <a:ea typeface="Calibri"/>
              <a:cs typeface="Calibri"/>
              <a:sym typeface="Calibri"/>
            </a:endParaRPr>
          </a:p>
          <a:p>
            <a:pPr indent="-381000" lvl="0" marL="457200" rtl="0" algn="just">
              <a:spcBef>
                <a:spcPts val="12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Collect water samples from local water sources and aquifers that provide drinking water to the community. Due to runoff the local water sources could be contaminated.</a:t>
            </a:r>
            <a:endParaRPr sz="2400">
              <a:solidFill>
                <a:schemeClr val="dk1"/>
              </a:solidFill>
              <a:latin typeface="Calibri"/>
              <a:ea typeface="Calibri"/>
              <a:cs typeface="Calibri"/>
              <a:sym typeface="Calibri"/>
            </a:endParaRPr>
          </a:p>
          <a:p>
            <a:pPr indent="0" lvl="0" marL="0" marR="0" rtl="0" algn="l">
              <a:lnSpc>
                <a:spcPct val="100000"/>
              </a:lnSpc>
              <a:spcBef>
                <a:spcPts val="1200"/>
              </a:spcBef>
              <a:spcAft>
                <a:spcPts val="0"/>
              </a:spcAft>
              <a:buNone/>
            </a:pPr>
            <a:r>
              <a:t/>
            </a:r>
            <a:endParaRPr sz="2400">
              <a:solidFill>
                <a:schemeClr val="dk1"/>
              </a:solidFill>
              <a:latin typeface="Calibri"/>
              <a:ea typeface="Calibri"/>
              <a:cs typeface="Calibri"/>
              <a:sym typeface="Calibri"/>
            </a:endParaRPr>
          </a:p>
        </p:txBody>
      </p:sp>
      <p:sp>
        <p:nvSpPr>
          <p:cNvPr id="285" name="Google Shape;285;p4"/>
          <p:cNvSpPr/>
          <p:nvPr/>
        </p:nvSpPr>
        <p:spPr>
          <a:xfrm>
            <a:off x="33199875" y="24559125"/>
            <a:ext cx="413100" cy="494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t>B</a:t>
            </a: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343D"/>
        </a:solidFill>
      </p:bgPr>
    </p:bg>
    <p:spTree>
      <p:nvGrpSpPr>
        <p:cNvPr id="289" name="Shape 289"/>
        <p:cNvGrpSpPr/>
        <p:nvPr/>
      </p:nvGrpSpPr>
      <p:grpSpPr>
        <a:xfrm>
          <a:off x="0" y="0"/>
          <a:ext cx="0" cy="0"/>
          <a:chOff x="0" y="0"/>
          <a:chExt cx="0" cy="0"/>
        </a:xfrm>
      </p:grpSpPr>
      <p:sp>
        <p:nvSpPr>
          <p:cNvPr id="290" name="Google Shape;290;p5"/>
          <p:cNvSpPr/>
          <p:nvPr/>
        </p:nvSpPr>
        <p:spPr>
          <a:xfrm>
            <a:off x="609600" y="609600"/>
            <a:ext cx="49911000" cy="2590800"/>
          </a:xfrm>
          <a:prstGeom prst="rect">
            <a:avLst/>
          </a:prstGeom>
          <a:noFill/>
          <a:ln cap="flat" cmpd="sng" w="762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291" name="Google Shape;291;p5"/>
          <p:cNvSpPr txBox="1"/>
          <p:nvPr>
            <p:ph type="ctrTitle"/>
          </p:nvPr>
        </p:nvSpPr>
        <p:spPr>
          <a:xfrm>
            <a:off x="5257800" y="762000"/>
            <a:ext cx="40690800" cy="2270100"/>
          </a:xfrm>
          <a:prstGeom prst="rect">
            <a:avLst/>
          </a:prstGeom>
          <a:noFill/>
          <a:ln>
            <a:noFill/>
          </a:ln>
        </p:spPr>
        <p:txBody>
          <a:bodyPr anchorCtr="0" anchor="ctr" bIns="240350" lIns="480700" spcFirstLastPara="1" rIns="480700" wrap="square" tIns="240350">
            <a:noAutofit/>
          </a:bodyPr>
          <a:lstStyle/>
          <a:p>
            <a:pPr indent="0" lvl="0" marL="0" rtl="0" algn="ctr">
              <a:lnSpc>
                <a:spcPct val="100000"/>
              </a:lnSpc>
              <a:spcBef>
                <a:spcPts val="1200"/>
              </a:spcBef>
              <a:spcAft>
                <a:spcPts val="0"/>
              </a:spcAft>
              <a:buClr>
                <a:schemeClr val="dk1"/>
              </a:buClr>
              <a:buSzPts val="1100"/>
              <a:buFont typeface="Arial"/>
              <a:buNone/>
            </a:pPr>
            <a:r>
              <a:rPr b="1" lang="en-US" sz="7800">
                <a:solidFill>
                  <a:schemeClr val="lt1"/>
                </a:solidFill>
                <a:latin typeface="Calibri"/>
                <a:ea typeface="Calibri"/>
                <a:cs typeface="Calibri"/>
                <a:sym typeface="Calibri"/>
              </a:rPr>
              <a:t>Terre Haute’s Street Sediment: A Sink Containing Contaminants Impacting Human Health</a:t>
            </a:r>
            <a:endParaRPr b="1" sz="7800">
              <a:solidFill>
                <a:schemeClr val="lt1"/>
              </a:solidFill>
              <a:latin typeface="Calibri"/>
              <a:ea typeface="Calibri"/>
              <a:cs typeface="Calibri"/>
              <a:sym typeface="Calibri"/>
            </a:endParaRPr>
          </a:p>
          <a:p>
            <a:pPr indent="0" lvl="0" marL="0" rtl="0" algn="ctr">
              <a:lnSpc>
                <a:spcPct val="100000"/>
              </a:lnSpc>
              <a:spcBef>
                <a:spcPts val="0"/>
              </a:spcBef>
              <a:spcAft>
                <a:spcPts val="0"/>
              </a:spcAft>
              <a:buClr>
                <a:schemeClr val="dk2"/>
              </a:buClr>
              <a:buSzPts val="6500"/>
              <a:buFont typeface="Calibri"/>
              <a:buNone/>
            </a:pPr>
            <a:r>
              <a:rPr b="1" lang="en-US" sz="4200">
                <a:solidFill>
                  <a:schemeClr val="lt1"/>
                </a:solidFill>
                <a:latin typeface="Calibri"/>
                <a:ea typeface="Calibri"/>
                <a:cs typeface="Calibri"/>
                <a:sym typeface="Calibri"/>
              </a:rPr>
              <a:t>Eli VanHaaren, Jessica Faily, Lauren Cotè and</a:t>
            </a:r>
            <a:r>
              <a:rPr b="1" i="0" lang="en-US" sz="4200" u="none">
                <a:solidFill>
                  <a:schemeClr val="lt1"/>
                </a:solidFill>
                <a:latin typeface="Calibri"/>
                <a:ea typeface="Calibri"/>
                <a:cs typeface="Calibri"/>
                <a:sym typeface="Calibri"/>
              </a:rPr>
              <a:t> </a:t>
            </a:r>
            <a:r>
              <a:rPr b="1" i="1" lang="en-US" sz="4200" u="none">
                <a:solidFill>
                  <a:schemeClr val="lt1"/>
                </a:solidFill>
                <a:latin typeface="Calibri"/>
                <a:ea typeface="Calibri"/>
                <a:cs typeface="Calibri"/>
                <a:sym typeface="Calibri"/>
              </a:rPr>
              <a:t>Dept. </a:t>
            </a:r>
            <a:r>
              <a:rPr b="1" i="1" lang="en-US" sz="4200">
                <a:solidFill>
                  <a:schemeClr val="lt1"/>
                </a:solidFill>
                <a:latin typeface="Calibri"/>
                <a:ea typeface="Calibri"/>
                <a:cs typeface="Calibri"/>
                <a:sym typeface="Calibri"/>
              </a:rPr>
              <a:t>Geology and Environmental Geoscience</a:t>
            </a:r>
            <a:endParaRPr sz="23300">
              <a:solidFill>
                <a:schemeClr val="lt1"/>
              </a:solidFill>
            </a:endParaRPr>
          </a:p>
        </p:txBody>
      </p:sp>
      <p:pic>
        <p:nvPicPr>
          <p:cNvPr id="292" name="Google Shape;292;p5"/>
          <p:cNvPicPr preferRelativeResize="0"/>
          <p:nvPr/>
        </p:nvPicPr>
        <p:blipFill rotWithShape="1">
          <a:blip r:embed="rId3">
            <a:alphaModFix/>
          </a:blip>
          <a:srcRect b="0" l="0" r="0" t="0"/>
          <a:stretch/>
        </p:blipFill>
        <p:spPr>
          <a:xfrm>
            <a:off x="838200" y="926313"/>
            <a:ext cx="4419601" cy="1941512"/>
          </a:xfrm>
          <a:prstGeom prst="rect">
            <a:avLst/>
          </a:prstGeom>
          <a:noFill/>
          <a:ln>
            <a:noFill/>
          </a:ln>
        </p:spPr>
      </p:pic>
      <p:sp>
        <p:nvSpPr>
          <p:cNvPr id="293" name="Google Shape;293;p5"/>
          <p:cNvSpPr txBox="1"/>
          <p:nvPr/>
        </p:nvSpPr>
        <p:spPr>
          <a:xfrm>
            <a:off x="609600" y="4160350"/>
            <a:ext cx="14401800" cy="4049700"/>
          </a:xfrm>
          <a:prstGeom prst="rect">
            <a:avLst/>
          </a:prstGeom>
          <a:solidFill>
            <a:schemeClr val="accent6"/>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4800">
                <a:solidFill>
                  <a:schemeClr val="lt1"/>
                </a:solidFill>
              </a:rPr>
              <a:t>Abstract</a:t>
            </a:r>
            <a:endParaRPr sz="4800">
              <a:solidFill>
                <a:schemeClr val="lt1"/>
              </a:solidFill>
            </a:endParaRPr>
          </a:p>
        </p:txBody>
      </p:sp>
      <p:pic>
        <p:nvPicPr>
          <p:cNvPr descr="lNeECpLu_400x400" id="294" name="Google Shape;294;p5"/>
          <p:cNvPicPr preferRelativeResize="0"/>
          <p:nvPr/>
        </p:nvPicPr>
        <p:blipFill rotWithShape="1">
          <a:blip r:embed="rId4">
            <a:alphaModFix/>
          </a:blip>
          <a:srcRect b="0" l="0" r="13359" t="0"/>
          <a:stretch/>
        </p:blipFill>
        <p:spPr>
          <a:xfrm>
            <a:off x="48862945" y="843065"/>
            <a:ext cx="1148898" cy="1403368"/>
          </a:xfrm>
          <a:prstGeom prst="rect">
            <a:avLst/>
          </a:prstGeom>
          <a:noFill/>
          <a:ln>
            <a:noFill/>
          </a:ln>
        </p:spPr>
      </p:pic>
      <p:sp>
        <p:nvSpPr>
          <p:cNvPr id="295" name="Google Shape;295;p5"/>
          <p:cNvSpPr txBox="1"/>
          <p:nvPr/>
        </p:nvSpPr>
        <p:spPr>
          <a:xfrm>
            <a:off x="35541225" y="4202275"/>
            <a:ext cx="15050700" cy="12482100"/>
          </a:xfrm>
          <a:prstGeom prst="rect">
            <a:avLst/>
          </a:prstGeom>
          <a:solidFill>
            <a:schemeClr val="accent6"/>
          </a:solidFill>
          <a:ln cap="flat" cmpd="sng" w="19050">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5000">
                <a:solidFill>
                  <a:schemeClr val="lt1"/>
                </a:solidFill>
              </a:rPr>
              <a:t>Conclusions &amp; Future work</a:t>
            </a:r>
            <a:endParaRPr sz="5000">
              <a:solidFill>
                <a:schemeClr val="lt1"/>
              </a:solidFill>
            </a:endParaRPr>
          </a:p>
        </p:txBody>
      </p:sp>
      <p:sp>
        <p:nvSpPr>
          <p:cNvPr id="296" name="Google Shape;296;p5"/>
          <p:cNvSpPr txBox="1"/>
          <p:nvPr/>
        </p:nvSpPr>
        <p:spPr>
          <a:xfrm>
            <a:off x="35541150" y="18126700"/>
            <a:ext cx="15050700" cy="14086800"/>
          </a:xfrm>
          <a:prstGeom prst="rect">
            <a:avLst/>
          </a:prstGeom>
          <a:solidFill>
            <a:schemeClr val="accent6"/>
          </a:solidFill>
          <a:ln cap="flat" cmpd="sng" w="19050">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5000">
                <a:solidFill>
                  <a:schemeClr val="lt1"/>
                </a:solidFill>
              </a:rPr>
              <a:t>Acknowledgements &amp; References</a:t>
            </a:r>
            <a:endParaRPr sz="5000">
              <a:solidFill>
                <a:schemeClr val="lt1"/>
              </a:solidFill>
            </a:endParaRPr>
          </a:p>
        </p:txBody>
      </p:sp>
      <p:sp>
        <p:nvSpPr>
          <p:cNvPr id="297" name="Google Shape;297;p5"/>
          <p:cNvSpPr txBox="1"/>
          <p:nvPr/>
        </p:nvSpPr>
        <p:spPr>
          <a:xfrm>
            <a:off x="48408700" y="2246425"/>
            <a:ext cx="20574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200">
                <a:solidFill>
                  <a:schemeClr val="lt1"/>
                </a:solidFill>
                <a:latin typeface="Times New Roman"/>
                <a:ea typeface="Times New Roman"/>
                <a:cs typeface="Times New Roman"/>
                <a:sym typeface="Times New Roman"/>
              </a:rPr>
              <a:t>DEPAUW</a:t>
            </a:r>
            <a:endParaRPr sz="2200">
              <a:solidFill>
                <a:schemeClr val="lt1"/>
              </a:solidFill>
              <a:latin typeface="Times New Roman"/>
              <a:ea typeface="Times New Roman"/>
              <a:cs typeface="Times New Roman"/>
              <a:sym typeface="Times New Roman"/>
            </a:endParaRPr>
          </a:p>
          <a:p>
            <a:pPr indent="0" lvl="0" marL="0" rtl="0" algn="ctr">
              <a:spcBef>
                <a:spcPts val="0"/>
              </a:spcBef>
              <a:spcAft>
                <a:spcPts val="0"/>
              </a:spcAft>
              <a:buNone/>
            </a:pPr>
            <a:r>
              <a:rPr lang="en-US" sz="2200">
                <a:solidFill>
                  <a:schemeClr val="lt1"/>
                </a:solidFill>
                <a:latin typeface="Times New Roman"/>
                <a:ea typeface="Times New Roman"/>
                <a:cs typeface="Times New Roman"/>
                <a:sym typeface="Times New Roman"/>
              </a:rPr>
              <a:t>UNIVERSITY</a:t>
            </a:r>
            <a:endParaRPr sz="2200">
              <a:solidFill>
                <a:schemeClr val="lt1"/>
              </a:solidFill>
              <a:latin typeface="Times New Roman"/>
              <a:ea typeface="Times New Roman"/>
              <a:cs typeface="Times New Roman"/>
              <a:sym typeface="Times New Roman"/>
            </a:endParaRPr>
          </a:p>
        </p:txBody>
      </p:sp>
      <p:sp>
        <p:nvSpPr>
          <p:cNvPr id="298" name="Google Shape;298;p5"/>
          <p:cNvSpPr/>
          <p:nvPr/>
        </p:nvSpPr>
        <p:spPr>
          <a:xfrm>
            <a:off x="609600" y="4141100"/>
            <a:ext cx="14401800" cy="1403400"/>
          </a:xfrm>
          <a:prstGeom prst="rect">
            <a:avLst/>
          </a:prstGeom>
          <a:solidFill>
            <a:srgbClr val="A2C4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5500">
                <a:solidFill>
                  <a:schemeClr val="dk1"/>
                </a:solidFill>
                <a:latin typeface="Calibri"/>
                <a:ea typeface="Calibri"/>
                <a:cs typeface="Calibri"/>
                <a:sym typeface="Calibri"/>
              </a:rPr>
              <a:t>Abstract:</a:t>
            </a:r>
            <a:endParaRPr/>
          </a:p>
        </p:txBody>
      </p:sp>
      <p:sp>
        <p:nvSpPr>
          <p:cNvPr id="299" name="Google Shape;299;p5"/>
          <p:cNvSpPr/>
          <p:nvPr/>
        </p:nvSpPr>
        <p:spPr>
          <a:xfrm>
            <a:off x="35541150" y="4141100"/>
            <a:ext cx="15050700" cy="1464600"/>
          </a:xfrm>
          <a:prstGeom prst="rect">
            <a:avLst/>
          </a:prstGeom>
          <a:solidFill>
            <a:srgbClr val="A2C4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5500">
                <a:solidFill>
                  <a:schemeClr val="dk1"/>
                </a:solidFill>
                <a:latin typeface="Calibri"/>
                <a:ea typeface="Calibri"/>
                <a:cs typeface="Calibri"/>
                <a:sym typeface="Calibri"/>
              </a:rPr>
              <a:t>Results:</a:t>
            </a:r>
            <a:endParaRPr sz="5500">
              <a:solidFill>
                <a:schemeClr val="dk1"/>
              </a:solidFill>
              <a:latin typeface="Calibri"/>
              <a:ea typeface="Calibri"/>
              <a:cs typeface="Calibri"/>
              <a:sym typeface="Calibri"/>
            </a:endParaRPr>
          </a:p>
        </p:txBody>
      </p:sp>
      <p:sp>
        <p:nvSpPr>
          <p:cNvPr id="300" name="Google Shape;300;p5"/>
          <p:cNvSpPr/>
          <p:nvPr/>
        </p:nvSpPr>
        <p:spPr>
          <a:xfrm>
            <a:off x="35541225" y="17261838"/>
            <a:ext cx="15050700" cy="1403400"/>
          </a:xfrm>
          <a:prstGeom prst="rect">
            <a:avLst/>
          </a:prstGeom>
          <a:solidFill>
            <a:srgbClr val="A2C4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5500">
                <a:solidFill>
                  <a:schemeClr val="dk1"/>
                </a:solidFill>
                <a:latin typeface="Calibri"/>
                <a:ea typeface="Calibri"/>
                <a:cs typeface="Calibri"/>
                <a:sym typeface="Calibri"/>
              </a:rPr>
              <a:t>Conclusion &amp; Future Work</a:t>
            </a:r>
            <a:endParaRPr sz="5500">
              <a:solidFill>
                <a:schemeClr val="dk1"/>
              </a:solidFill>
              <a:latin typeface="Calibri"/>
              <a:ea typeface="Calibri"/>
              <a:cs typeface="Calibri"/>
              <a:sym typeface="Calibri"/>
            </a:endParaRPr>
          </a:p>
        </p:txBody>
      </p:sp>
      <p:sp>
        <p:nvSpPr>
          <p:cNvPr id="301" name="Google Shape;301;p5"/>
          <p:cNvSpPr txBox="1"/>
          <p:nvPr/>
        </p:nvSpPr>
        <p:spPr>
          <a:xfrm>
            <a:off x="15590175" y="15710900"/>
            <a:ext cx="19372200" cy="16502400"/>
          </a:xfrm>
          <a:prstGeom prst="rect">
            <a:avLst/>
          </a:prstGeom>
          <a:solidFill>
            <a:schemeClr val="accent6"/>
          </a:solidFill>
          <a:ln cap="flat" cmpd="sng" w="19050">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4400"/>
          </a:p>
        </p:txBody>
      </p:sp>
      <p:sp>
        <p:nvSpPr>
          <p:cNvPr id="302" name="Google Shape;302;p5"/>
          <p:cNvSpPr txBox="1"/>
          <p:nvPr/>
        </p:nvSpPr>
        <p:spPr>
          <a:xfrm>
            <a:off x="15590225" y="4160350"/>
            <a:ext cx="19372200" cy="11079900"/>
          </a:xfrm>
          <a:prstGeom prst="rect">
            <a:avLst/>
          </a:prstGeom>
          <a:solidFill>
            <a:schemeClr val="accent6"/>
          </a:solidFill>
          <a:ln cap="flat" cmpd="sng" w="19050">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2400">
              <a:solidFill>
                <a:schemeClr val="dk1"/>
              </a:solidFill>
              <a:latin typeface="Calibri"/>
              <a:ea typeface="Calibri"/>
              <a:cs typeface="Calibri"/>
              <a:sym typeface="Calibri"/>
            </a:endParaRPr>
          </a:p>
        </p:txBody>
      </p:sp>
      <p:sp>
        <p:nvSpPr>
          <p:cNvPr id="303" name="Google Shape;303;p5"/>
          <p:cNvSpPr txBox="1"/>
          <p:nvPr/>
        </p:nvSpPr>
        <p:spPr>
          <a:xfrm>
            <a:off x="609525" y="8762800"/>
            <a:ext cx="14401800" cy="6477600"/>
          </a:xfrm>
          <a:prstGeom prst="rect">
            <a:avLst/>
          </a:prstGeom>
          <a:solidFill>
            <a:schemeClr val="accent6"/>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4800">
                <a:solidFill>
                  <a:schemeClr val="lt1"/>
                </a:solidFill>
              </a:rPr>
              <a:t>Abstract</a:t>
            </a:r>
            <a:endParaRPr sz="4800">
              <a:solidFill>
                <a:schemeClr val="lt1"/>
              </a:solidFill>
            </a:endParaRPr>
          </a:p>
        </p:txBody>
      </p:sp>
      <p:sp>
        <p:nvSpPr>
          <p:cNvPr id="304" name="Google Shape;304;p5"/>
          <p:cNvSpPr/>
          <p:nvPr/>
        </p:nvSpPr>
        <p:spPr>
          <a:xfrm>
            <a:off x="15590175" y="4141100"/>
            <a:ext cx="19372200" cy="1440300"/>
          </a:xfrm>
          <a:prstGeom prst="rect">
            <a:avLst/>
          </a:prstGeom>
          <a:solidFill>
            <a:srgbClr val="A2C4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5500">
                <a:solidFill>
                  <a:schemeClr val="dk1"/>
                </a:solidFill>
                <a:latin typeface="Calibri"/>
                <a:ea typeface="Calibri"/>
                <a:cs typeface="Calibri"/>
                <a:sym typeface="Calibri"/>
              </a:rPr>
              <a:t>Methods:</a:t>
            </a:r>
            <a:endParaRPr/>
          </a:p>
        </p:txBody>
      </p:sp>
      <p:sp>
        <p:nvSpPr>
          <p:cNvPr id="305" name="Google Shape;305;p5"/>
          <p:cNvSpPr/>
          <p:nvPr/>
        </p:nvSpPr>
        <p:spPr>
          <a:xfrm>
            <a:off x="15590163" y="15649625"/>
            <a:ext cx="19372200" cy="1403400"/>
          </a:xfrm>
          <a:prstGeom prst="rect">
            <a:avLst/>
          </a:prstGeom>
          <a:solidFill>
            <a:srgbClr val="A2C4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5500">
                <a:latin typeface="Calibri"/>
                <a:ea typeface="Calibri"/>
                <a:cs typeface="Calibri"/>
                <a:sym typeface="Calibri"/>
              </a:rPr>
              <a:t>Results:</a:t>
            </a:r>
            <a:endParaRPr sz="5500">
              <a:latin typeface="Calibri"/>
              <a:ea typeface="Calibri"/>
              <a:cs typeface="Calibri"/>
              <a:sym typeface="Calibri"/>
            </a:endParaRPr>
          </a:p>
        </p:txBody>
      </p:sp>
      <p:sp>
        <p:nvSpPr>
          <p:cNvPr id="306" name="Google Shape;306;p5"/>
          <p:cNvSpPr/>
          <p:nvPr/>
        </p:nvSpPr>
        <p:spPr>
          <a:xfrm>
            <a:off x="609625" y="8639150"/>
            <a:ext cx="14401800" cy="1403400"/>
          </a:xfrm>
          <a:prstGeom prst="rect">
            <a:avLst/>
          </a:prstGeom>
          <a:solidFill>
            <a:srgbClr val="A2C4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5500">
                <a:solidFill>
                  <a:schemeClr val="dk1"/>
                </a:solidFill>
                <a:latin typeface="Calibri"/>
                <a:ea typeface="Calibri"/>
                <a:cs typeface="Calibri"/>
                <a:sym typeface="Calibri"/>
              </a:rPr>
              <a:t>Introduction </a:t>
            </a:r>
            <a:r>
              <a:rPr lang="en-US" sz="5500">
                <a:solidFill>
                  <a:schemeClr val="dk1"/>
                </a:solidFill>
                <a:latin typeface="Calibri"/>
                <a:ea typeface="Calibri"/>
                <a:cs typeface="Calibri"/>
                <a:sym typeface="Calibri"/>
              </a:rPr>
              <a:t>&amp; Hypothesis:</a:t>
            </a:r>
            <a:endParaRPr>
              <a:solidFill>
                <a:schemeClr val="dk1"/>
              </a:solidFill>
            </a:endParaRPr>
          </a:p>
        </p:txBody>
      </p:sp>
      <p:sp>
        <p:nvSpPr>
          <p:cNvPr id="307" name="Google Shape;307;p5"/>
          <p:cNvSpPr txBox="1"/>
          <p:nvPr/>
        </p:nvSpPr>
        <p:spPr>
          <a:xfrm>
            <a:off x="609525" y="15711425"/>
            <a:ext cx="14401800" cy="16502400"/>
          </a:xfrm>
          <a:prstGeom prst="rect">
            <a:avLst/>
          </a:prstGeom>
          <a:solidFill>
            <a:schemeClr val="accent6"/>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45720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45720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45720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45720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45720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45720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2400">
              <a:solidFill>
                <a:schemeClr val="dk1"/>
              </a:solidFill>
              <a:highlight>
                <a:srgbClr val="B6D7A8"/>
              </a:highlight>
              <a:latin typeface="Times New Roman"/>
              <a:ea typeface="Times New Roman"/>
              <a:cs typeface="Times New Roman"/>
              <a:sym typeface="Times New Roman"/>
            </a:endParaRPr>
          </a:p>
        </p:txBody>
      </p:sp>
      <p:sp>
        <p:nvSpPr>
          <p:cNvPr id="308" name="Google Shape;308;p5"/>
          <p:cNvSpPr/>
          <p:nvPr/>
        </p:nvSpPr>
        <p:spPr>
          <a:xfrm>
            <a:off x="609525" y="15658125"/>
            <a:ext cx="14401800" cy="1403400"/>
          </a:xfrm>
          <a:prstGeom prst="rect">
            <a:avLst/>
          </a:prstGeom>
          <a:solidFill>
            <a:srgbClr val="A2C4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5500">
                <a:solidFill>
                  <a:schemeClr val="dk1"/>
                </a:solidFill>
                <a:latin typeface="Calibri"/>
                <a:ea typeface="Calibri"/>
                <a:cs typeface="Calibri"/>
                <a:sym typeface="Calibri"/>
              </a:rPr>
              <a:t>Background:</a:t>
            </a:r>
            <a:endParaRPr>
              <a:solidFill>
                <a:schemeClr val="dk1"/>
              </a:solidFill>
            </a:endParaRPr>
          </a:p>
        </p:txBody>
      </p:sp>
      <p:pic>
        <p:nvPicPr>
          <p:cNvPr id="309" name="Google Shape;309;p5"/>
          <p:cNvPicPr preferRelativeResize="0"/>
          <p:nvPr/>
        </p:nvPicPr>
        <p:blipFill>
          <a:blip r:embed="rId5">
            <a:alphaModFix/>
          </a:blip>
          <a:stretch>
            <a:fillRect/>
          </a:stretch>
        </p:blipFill>
        <p:spPr>
          <a:xfrm>
            <a:off x="26277225" y="6272575"/>
            <a:ext cx="8509976" cy="3730262"/>
          </a:xfrm>
          <a:prstGeom prst="rect">
            <a:avLst/>
          </a:prstGeom>
          <a:noFill/>
          <a:ln>
            <a:noFill/>
          </a:ln>
        </p:spPr>
      </p:pic>
      <p:pic>
        <p:nvPicPr>
          <p:cNvPr id="310" name="Google Shape;310;p5"/>
          <p:cNvPicPr preferRelativeResize="0"/>
          <p:nvPr/>
        </p:nvPicPr>
        <p:blipFill>
          <a:blip r:embed="rId6">
            <a:alphaModFix/>
          </a:blip>
          <a:stretch>
            <a:fillRect/>
          </a:stretch>
        </p:blipFill>
        <p:spPr>
          <a:xfrm>
            <a:off x="26343200" y="11018675"/>
            <a:ext cx="8444026" cy="3647477"/>
          </a:xfrm>
          <a:prstGeom prst="rect">
            <a:avLst/>
          </a:prstGeom>
          <a:noFill/>
          <a:ln>
            <a:noFill/>
          </a:ln>
        </p:spPr>
      </p:pic>
      <p:sp>
        <p:nvSpPr>
          <p:cNvPr id="311" name="Google Shape;311;p5"/>
          <p:cNvSpPr txBox="1"/>
          <p:nvPr/>
        </p:nvSpPr>
        <p:spPr>
          <a:xfrm>
            <a:off x="16247200" y="12821650"/>
            <a:ext cx="5670300" cy="30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312" name="Google Shape;312;p5"/>
          <p:cNvSpPr txBox="1"/>
          <p:nvPr/>
        </p:nvSpPr>
        <p:spPr>
          <a:xfrm>
            <a:off x="26464200" y="5718475"/>
            <a:ext cx="6619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600">
                <a:solidFill>
                  <a:schemeClr val="dk1"/>
                </a:solidFill>
                <a:latin typeface="Calibri"/>
                <a:ea typeface="Calibri"/>
                <a:cs typeface="Calibri"/>
                <a:sym typeface="Calibri"/>
              </a:rPr>
              <a:t>2).</a:t>
            </a:r>
            <a:r>
              <a:rPr lang="en-US" sz="2600">
                <a:solidFill>
                  <a:schemeClr val="dk1"/>
                </a:solidFill>
                <a:latin typeface="Calibri"/>
                <a:ea typeface="Calibri"/>
                <a:cs typeface="Calibri"/>
                <a:sym typeface="Calibri"/>
              </a:rPr>
              <a:t> </a:t>
            </a:r>
            <a:r>
              <a:rPr lang="en-US" sz="2400">
                <a:solidFill>
                  <a:schemeClr val="dk1"/>
                </a:solidFill>
                <a:latin typeface="Calibri"/>
                <a:ea typeface="Calibri"/>
                <a:cs typeface="Calibri"/>
                <a:sym typeface="Calibri"/>
              </a:rPr>
              <a:t>Lab Preparation Methods:</a:t>
            </a:r>
            <a:endParaRPr sz="2400">
              <a:solidFill>
                <a:schemeClr val="dk1"/>
              </a:solidFill>
              <a:latin typeface="Calibri"/>
              <a:ea typeface="Calibri"/>
              <a:cs typeface="Calibri"/>
              <a:sym typeface="Calibri"/>
            </a:endParaRPr>
          </a:p>
        </p:txBody>
      </p:sp>
      <p:sp>
        <p:nvSpPr>
          <p:cNvPr id="313" name="Google Shape;313;p5"/>
          <p:cNvSpPr txBox="1"/>
          <p:nvPr/>
        </p:nvSpPr>
        <p:spPr>
          <a:xfrm>
            <a:off x="26578500" y="10535338"/>
            <a:ext cx="6619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600">
                <a:solidFill>
                  <a:schemeClr val="dk1"/>
                </a:solidFill>
                <a:latin typeface="Calibri"/>
                <a:ea typeface="Calibri"/>
                <a:cs typeface="Calibri"/>
                <a:sym typeface="Calibri"/>
              </a:rPr>
              <a:t>3).</a:t>
            </a:r>
            <a:r>
              <a:rPr lang="en-US" sz="2400">
                <a:solidFill>
                  <a:schemeClr val="dk1"/>
                </a:solidFill>
                <a:latin typeface="Calibri"/>
                <a:ea typeface="Calibri"/>
                <a:cs typeface="Calibri"/>
                <a:sym typeface="Calibri"/>
              </a:rPr>
              <a:t> Analytical Methods:</a:t>
            </a:r>
            <a:endParaRPr sz="2400">
              <a:solidFill>
                <a:schemeClr val="dk1"/>
              </a:solidFill>
              <a:latin typeface="Calibri"/>
              <a:ea typeface="Calibri"/>
              <a:cs typeface="Calibri"/>
              <a:sym typeface="Calibri"/>
            </a:endParaRPr>
          </a:p>
        </p:txBody>
      </p:sp>
      <p:sp>
        <p:nvSpPr>
          <p:cNvPr id="314" name="Google Shape;314;p5"/>
          <p:cNvSpPr txBox="1"/>
          <p:nvPr/>
        </p:nvSpPr>
        <p:spPr>
          <a:xfrm>
            <a:off x="16070700" y="5718475"/>
            <a:ext cx="10019700" cy="517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2400">
                <a:solidFill>
                  <a:schemeClr val="dk1"/>
                </a:solidFill>
                <a:latin typeface="Calibri"/>
                <a:ea typeface="Calibri"/>
                <a:cs typeface="Calibri"/>
                <a:sym typeface="Calibri"/>
              </a:rPr>
              <a:t>Street sediment samples were collected from the Wabash Street community in Terre Haute, Indiana.</a:t>
            </a:r>
            <a:endParaRPr sz="2400">
              <a:solidFill>
                <a:schemeClr val="dk1"/>
              </a:solidFill>
              <a:latin typeface="Calibri"/>
              <a:ea typeface="Calibri"/>
              <a:cs typeface="Calibri"/>
              <a:sym typeface="Calibri"/>
            </a:endParaRPr>
          </a:p>
          <a:p>
            <a:pPr indent="-381000" lvl="0" marL="457200" rtl="0" algn="l">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Samples were collected along curbs (Fig. 3B).</a:t>
            </a:r>
            <a:endParaRPr sz="2400">
              <a:solidFill>
                <a:schemeClr val="dk1"/>
              </a:solidFill>
              <a:latin typeface="Calibri"/>
              <a:ea typeface="Calibri"/>
              <a:cs typeface="Calibri"/>
              <a:sym typeface="Calibri"/>
            </a:endParaRPr>
          </a:p>
          <a:p>
            <a:pPr indent="-381000" lvl="0" marL="457200" rtl="0" algn="l">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Plastic materials were used to avoid contamination (Fig. 3A).</a:t>
            </a:r>
            <a:endParaRPr sz="2400">
              <a:solidFill>
                <a:schemeClr val="dk1"/>
              </a:solidFill>
              <a:latin typeface="Calibri"/>
              <a:ea typeface="Calibri"/>
              <a:cs typeface="Calibri"/>
              <a:sym typeface="Calibri"/>
            </a:endParaRPr>
          </a:p>
          <a:p>
            <a:pPr indent="-381000" lvl="0" marL="457200" rtl="0" algn="l">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Sieves were cleaned with compressed air and acetone between</a:t>
            </a:r>
            <a:endParaRPr sz="2400">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rPr lang="en-US" sz="2400">
                <a:solidFill>
                  <a:schemeClr val="dk1"/>
                </a:solidFill>
                <a:latin typeface="Calibri"/>
                <a:ea typeface="Calibri"/>
                <a:cs typeface="Calibri"/>
                <a:sym typeface="Calibri"/>
              </a:rPr>
              <a:t>samples to reduce cross-contamination.</a:t>
            </a:r>
            <a:endParaRPr sz="2400">
              <a:solidFill>
                <a:schemeClr val="dk1"/>
              </a:solidFill>
              <a:latin typeface="Calibri"/>
              <a:ea typeface="Calibri"/>
              <a:cs typeface="Calibri"/>
              <a:sym typeface="Calibri"/>
            </a:endParaRPr>
          </a:p>
          <a:p>
            <a:pPr indent="-381000" lvl="0" marL="457200" rtl="0" algn="l">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Bulk sediment analyses utilized a soil calibration (soil nutrient/contamination method).</a:t>
            </a:r>
            <a:endParaRPr sz="2400">
              <a:solidFill>
                <a:schemeClr val="dk1"/>
              </a:solidFill>
              <a:latin typeface="Calibri"/>
              <a:ea typeface="Calibri"/>
              <a:cs typeface="Calibri"/>
              <a:sym typeface="Calibri"/>
            </a:endParaRPr>
          </a:p>
          <a:p>
            <a:pPr indent="-381000" lvl="0" marL="457200" rtl="0" algn="l">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The accuracy and precision of the analytical session was monitored using a National Institute of Standards and Technology (NIST) standard (Fig. 5A).</a:t>
            </a:r>
            <a:endParaRPr sz="2400">
              <a:solidFill>
                <a:schemeClr val="dk1"/>
              </a:solidFill>
              <a:latin typeface="Calibri"/>
              <a:ea typeface="Calibri"/>
              <a:cs typeface="Calibri"/>
              <a:sym typeface="Calibri"/>
            </a:endParaRPr>
          </a:p>
          <a:p>
            <a:pPr indent="-381000" lvl="0" marL="457200" rtl="0" algn="l">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To assess reproducibility, each sample was analyzed five times. Each analysis took 60 seconds (30 sec. at 45kV; 30 sec. at 20kV.)</a:t>
            </a:r>
            <a:endParaRPr sz="24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400">
              <a:solidFill>
                <a:schemeClr val="dk1"/>
              </a:solidFill>
            </a:endParaRPr>
          </a:p>
          <a:p>
            <a:pPr indent="0" lvl="0" marL="0" rtl="0" algn="l">
              <a:spcBef>
                <a:spcPts val="0"/>
              </a:spcBef>
              <a:spcAft>
                <a:spcPts val="0"/>
              </a:spcAft>
              <a:buNone/>
            </a:pPr>
            <a:r>
              <a:t/>
            </a:r>
            <a:endParaRPr sz="2400">
              <a:solidFill>
                <a:schemeClr val="dk1"/>
              </a:solidFill>
              <a:latin typeface="Times New Roman"/>
              <a:ea typeface="Times New Roman"/>
              <a:cs typeface="Times New Roman"/>
              <a:sym typeface="Times New Roman"/>
            </a:endParaRPr>
          </a:p>
        </p:txBody>
      </p:sp>
      <p:sp>
        <p:nvSpPr>
          <p:cNvPr id="315" name="Google Shape;315;p5"/>
          <p:cNvSpPr txBox="1"/>
          <p:nvPr/>
        </p:nvSpPr>
        <p:spPr>
          <a:xfrm>
            <a:off x="785800" y="10099350"/>
            <a:ext cx="14058900" cy="4996500"/>
          </a:xfrm>
          <a:prstGeom prst="rect">
            <a:avLst/>
          </a:prstGeom>
          <a:noFill/>
          <a:ln>
            <a:noFill/>
          </a:ln>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en-US" sz="2400">
                <a:solidFill>
                  <a:schemeClr val="dk1"/>
                </a:solidFill>
                <a:latin typeface="Calibri"/>
                <a:ea typeface="Calibri"/>
                <a:cs typeface="Calibri"/>
                <a:sym typeface="Calibri"/>
              </a:rPr>
              <a:t>Urban environments are desirable residential areas due to their proximity to essential needs (e.g., markets, retail, etc.). Approximately 56% of the population lives in urban environments and this number continues to increase (World Bank, 2023). Industrial activity is common in urban environments, releasing toxic pollutants into the air, water, and soil (Albanese et al., 2012 ). Urban streets are impermeable, collecting debris and pollutants, which causes daily exposure and interaction that can potentially lead to long-term health concerns (Dietrich et al., 2019). For example, anthropogenic lead is a toxic heavy metal originating from vehicular exhaust, leaded yellow paint, and coal-fired power plants (Legalley et al., 2013; Fig. 1). While previous studies have examined water quality issues in Terre Haute (e.g., Barnard et. al., 2023), this research is the first street sediment study in this city. If the streets create polluted runoff, it can be detrimental to water quality as well as human health. Terre Haute is an industrial city in Indiana that has many large plastic, chemical, and food manufacturing and processing plants (“Industry Sectors” et al., 2023).</a:t>
            </a:r>
            <a:r>
              <a:rPr b="1" lang="en-US" sz="2400">
                <a:solidFill>
                  <a:schemeClr val="dk1"/>
                </a:solidFill>
                <a:latin typeface="Calibri"/>
                <a:ea typeface="Calibri"/>
                <a:cs typeface="Calibri"/>
                <a:sym typeface="Calibri"/>
              </a:rPr>
              <a:t> </a:t>
            </a:r>
            <a:r>
              <a:rPr b="1" lang="en-US" sz="2400">
                <a:solidFill>
                  <a:srgbClr val="1155CC"/>
                </a:solidFill>
                <a:latin typeface="Calibri"/>
                <a:ea typeface="Calibri"/>
                <a:cs typeface="Calibri"/>
                <a:sym typeface="Calibri"/>
              </a:rPr>
              <a:t>It is hypothesized that samples collected in close proximity to industrial areas should exhibit higher concentrations of harmful pollutants compared to samples that were collected near public spaces like parks and schools.</a:t>
            </a:r>
            <a:endParaRPr b="1" sz="2400">
              <a:solidFill>
                <a:srgbClr val="1155CC"/>
              </a:solidFill>
              <a:latin typeface="Calibri"/>
              <a:ea typeface="Calibri"/>
              <a:cs typeface="Calibri"/>
              <a:sym typeface="Calibri"/>
            </a:endParaRPr>
          </a:p>
          <a:p>
            <a:pPr indent="0" lvl="0" marL="0" rtl="0" algn="l">
              <a:spcBef>
                <a:spcPts val="0"/>
              </a:spcBef>
              <a:spcAft>
                <a:spcPts val="0"/>
              </a:spcAft>
              <a:buNone/>
            </a:pPr>
            <a:r>
              <a:t/>
            </a:r>
            <a:endParaRPr sz="2400">
              <a:solidFill>
                <a:srgbClr val="38761D"/>
              </a:solidFill>
              <a:latin typeface="Calibri"/>
              <a:ea typeface="Calibri"/>
              <a:cs typeface="Calibri"/>
              <a:sym typeface="Calibri"/>
            </a:endParaRPr>
          </a:p>
        </p:txBody>
      </p:sp>
      <p:sp>
        <p:nvSpPr>
          <p:cNvPr id="316" name="Google Shape;316;p5"/>
          <p:cNvSpPr txBox="1"/>
          <p:nvPr/>
        </p:nvSpPr>
        <p:spPr>
          <a:xfrm>
            <a:off x="1026100" y="17460575"/>
            <a:ext cx="13637400" cy="437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Terre Haute is located in Vigo County, Indiana along the Indiana-Illinois border (Fig 1A). Due to proximity to the Wabash River, this city has a long history of industrial activity (U.S history et al.). Of particular importance was the production, extensive railroad system, and mining of raw materials, namely coal (e.g, 3rd largest coal producer and 5th largest iron producer in 1870; U.S history et. al.). Abundance of coal and iron led to major improvements for the economy of Terre Haute, yet yielded negative environmental impacts and concern for human health. Demographically, this city is estimated to have a total population of 58,335 people (July 2022; US census). Furthermore, people living in Terre Haute have a higher likelihood of having a disability under 65 and living in poverty compared to the state average. These issues combined with the fact that this is an industrial city producing pollution puts these people at risk for major health issues. Street sediment samples were collected from areas believed to be affected by pollution (Fig. 2 A and B). These sample locations include streets adjacent to schools and apartment complexes. </a:t>
            </a:r>
            <a:endParaRPr sz="2400">
              <a:solidFill>
                <a:schemeClr val="dk1"/>
              </a:solidFill>
              <a:latin typeface="Calibri"/>
              <a:ea typeface="Calibri"/>
              <a:cs typeface="Calibri"/>
              <a:sym typeface="Calibri"/>
            </a:endParaRPr>
          </a:p>
          <a:p>
            <a:pPr indent="0" lvl="0" marL="0" rtl="0" algn="l">
              <a:spcBef>
                <a:spcPts val="0"/>
              </a:spcBef>
              <a:spcAft>
                <a:spcPts val="0"/>
              </a:spcAft>
              <a:buNone/>
            </a:pPr>
            <a:r>
              <a:t/>
            </a:r>
            <a:endParaRPr sz="2400">
              <a:solidFill>
                <a:schemeClr val="dk1"/>
              </a:solidFill>
            </a:endParaRPr>
          </a:p>
        </p:txBody>
      </p:sp>
      <p:pic>
        <p:nvPicPr>
          <p:cNvPr id="317" name="Google Shape;317;p5"/>
          <p:cNvPicPr preferRelativeResize="0"/>
          <p:nvPr/>
        </p:nvPicPr>
        <p:blipFill>
          <a:blip r:embed="rId7">
            <a:alphaModFix/>
          </a:blip>
          <a:stretch>
            <a:fillRect/>
          </a:stretch>
        </p:blipFill>
        <p:spPr>
          <a:xfrm>
            <a:off x="1059750" y="26960163"/>
            <a:ext cx="9651874" cy="4686706"/>
          </a:xfrm>
          <a:prstGeom prst="rect">
            <a:avLst/>
          </a:prstGeom>
          <a:noFill/>
          <a:ln>
            <a:noFill/>
          </a:ln>
        </p:spPr>
      </p:pic>
      <p:pic>
        <p:nvPicPr>
          <p:cNvPr id="318" name="Google Shape;318;p5"/>
          <p:cNvPicPr preferRelativeResize="0"/>
          <p:nvPr/>
        </p:nvPicPr>
        <p:blipFill>
          <a:blip r:embed="rId8">
            <a:alphaModFix/>
          </a:blip>
          <a:stretch>
            <a:fillRect/>
          </a:stretch>
        </p:blipFill>
        <p:spPr>
          <a:xfrm>
            <a:off x="17155275" y="11094360"/>
            <a:ext cx="7279355" cy="3496103"/>
          </a:xfrm>
          <a:prstGeom prst="rect">
            <a:avLst/>
          </a:prstGeom>
          <a:noFill/>
          <a:ln>
            <a:noFill/>
          </a:ln>
        </p:spPr>
      </p:pic>
      <p:sp>
        <p:nvSpPr>
          <p:cNvPr id="319" name="Google Shape;319;p5"/>
          <p:cNvSpPr txBox="1"/>
          <p:nvPr/>
        </p:nvSpPr>
        <p:spPr>
          <a:xfrm>
            <a:off x="10807250" y="26794150"/>
            <a:ext cx="3563400" cy="389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US" sz="1800">
                <a:solidFill>
                  <a:schemeClr val="dk1"/>
                </a:solidFill>
                <a:latin typeface="Calibri"/>
                <a:ea typeface="Calibri"/>
                <a:cs typeface="Calibri"/>
                <a:sym typeface="Calibri"/>
              </a:rPr>
              <a:t>Figure 2: Selected photos of the sampling process. A.) Showing the collection of a sample near a local mechanic shop. B.) Showing the close proximity of the mechanic’s shop to a residential neighborhood. C.) Showing samples being collected near an elementary school.</a:t>
            </a:r>
            <a:endParaRPr sz="1800">
              <a:solidFill>
                <a:schemeClr val="dk1"/>
              </a:solidFill>
              <a:latin typeface="Calibri"/>
              <a:ea typeface="Calibri"/>
              <a:cs typeface="Calibri"/>
              <a:sym typeface="Calibri"/>
            </a:endParaRPr>
          </a:p>
        </p:txBody>
      </p:sp>
      <p:pic>
        <p:nvPicPr>
          <p:cNvPr id="320" name="Google Shape;320;p5"/>
          <p:cNvPicPr preferRelativeResize="0"/>
          <p:nvPr/>
        </p:nvPicPr>
        <p:blipFill>
          <a:blip r:embed="rId9">
            <a:alphaModFix/>
          </a:blip>
          <a:stretch>
            <a:fillRect/>
          </a:stretch>
        </p:blipFill>
        <p:spPr>
          <a:xfrm>
            <a:off x="1026100" y="22382100"/>
            <a:ext cx="9651874" cy="4068043"/>
          </a:xfrm>
          <a:prstGeom prst="rect">
            <a:avLst/>
          </a:prstGeom>
          <a:noFill/>
          <a:ln>
            <a:noFill/>
          </a:ln>
        </p:spPr>
      </p:pic>
      <p:sp>
        <p:nvSpPr>
          <p:cNvPr id="321" name="Google Shape;321;p5"/>
          <p:cNvSpPr txBox="1"/>
          <p:nvPr/>
        </p:nvSpPr>
        <p:spPr>
          <a:xfrm>
            <a:off x="10807250" y="22229700"/>
            <a:ext cx="3105600" cy="86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i="1" lang="en-US" sz="1800">
                <a:solidFill>
                  <a:schemeClr val="dk1"/>
                </a:solidFill>
                <a:latin typeface="Calibri"/>
                <a:ea typeface="Calibri"/>
                <a:cs typeface="Calibri"/>
                <a:sym typeface="Calibri"/>
              </a:rPr>
              <a:t>Figure 1: This Figure shows our field area and sample locations.</a:t>
            </a:r>
            <a:endParaRPr sz="1800">
              <a:solidFill>
                <a:schemeClr val="dk1"/>
              </a:solidFill>
              <a:latin typeface="Calibri"/>
              <a:ea typeface="Calibri"/>
              <a:cs typeface="Calibri"/>
              <a:sym typeface="Calibri"/>
            </a:endParaRPr>
          </a:p>
        </p:txBody>
      </p:sp>
      <p:sp>
        <p:nvSpPr>
          <p:cNvPr id="322" name="Google Shape;322;p5"/>
          <p:cNvSpPr txBox="1"/>
          <p:nvPr/>
        </p:nvSpPr>
        <p:spPr>
          <a:xfrm>
            <a:off x="786025" y="5718475"/>
            <a:ext cx="14225400" cy="227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2400">
                <a:solidFill>
                  <a:schemeClr val="dk1"/>
                </a:solidFill>
                <a:latin typeface="Calibri"/>
                <a:ea typeface="Calibri"/>
                <a:cs typeface="Calibri"/>
                <a:sym typeface="Calibri"/>
              </a:rPr>
              <a:t>Pollution is a major issue in urban environments due to high population</a:t>
            </a:r>
            <a:r>
              <a:rPr lang="en-US" sz="2400">
                <a:solidFill>
                  <a:schemeClr val="dk1"/>
                </a:solidFill>
                <a:latin typeface="Calibri"/>
                <a:ea typeface="Calibri"/>
                <a:cs typeface="Calibri"/>
                <a:sym typeface="Calibri"/>
              </a:rPr>
              <a:t>. Street sediment offers insight to the pollutants that we are exposed to. </a:t>
            </a:r>
            <a:r>
              <a:rPr lang="en-US" sz="2400">
                <a:solidFill>
                  <a:schemeClr val="dk1"/>
                </a:solidFill>
                <a:latin typeface="Calibri"/>
                <a:ea typeface="Calibri"/>
                <a:cs typeface="Calibri"/>
                <a:sym typeface="Calibri"/>
              </a:rPr>
              <a:t>This study examines the street sediment in the once industrial city of Terre Haute, Indiana. Our work shows high concentrations of lead (36.6ppm - 109.4ppm), zinc (232.8ppm - 424.2ppm), and copper (42.0ppm - 99.2ppm); this data was obtained using an X-Ray </a:t>
            </a:r>
            <a:r>
              <a:rPr lang="en-US" sz="2400">
                <a:solidFill>
                  <a:schemeClr val="dk1"/>
                </a:solidFill>
                <a:latin typeface="Calibri"/>
                <a:ea typeface="Calibri"/>
                <a:cs typeface="Calibri"/>
                <a:sym typeface="Calibri"/>
              </a:rPr>
              <a:t>Fluorescence</a:t>
            </a:r>
            <a:r>
              <a:rPr lang="en-US" sz="2400">
                <a:solidFill>
                  <a:schemeClr val="dk1"/>
                </a:solidFill>
                <a:latin typeface="Calibri"/>
                <a:ea typeface="Calibri"/>
                <a:cs typeface="Calibri"/>
                <a:sym typeface="Calibri"/>
              </a:rPr>
              <a:t> (XRF).  </a:t>
            </a:r>
            <a:r>
              <a:rPr lang="en-US" sz="2400">
                <a:solidFill>
                  <a:schemeClr val="dk1"/>
                </a:solidFill>
                <a:latin typeface="Calibri"/>
                <a:ea typeface="Calibri"/>
                <a:cs typeface="Calibri"/>
                <a:sym typeface="Calibri"/>
              </a:rPr>
              <a:t>After looking under a binocular dissecting scope, anthropogenic particles were found including yellow road paint and glass sphericals. </a:t>
            </a:r>
            <a:endParaRPr sz="2400">
              <a:solidFill>
                <a:schemeClr val="dk1"/>
              </a:solidFill>
              <a:highlight>
                <a:srgbClr val="FFE599"/>
              </a:highlight>
              <a:latin typeface="Calibri"/>
              <a:ea typeface="Calibri"/>
              <a:cs typeface="Calibri"/>
              <a:sym typeface="Calibri"/>
            </a:endParaRPr>
          </a:p>
          <a:p>
            <a:pPr indent="0" lvl="0" marL="0" rtl="0" algn="l">
              <a:spcBef>
                <a:spcPts val="1200"/>
              </a:spcBef>
              <a:spcAft>
                <a:spcPts val="0"/>
              </a:spcAft>
              <a:buNone/>
            </a:pPr>
            <a:r>
              <a:t/>
            </a:r>
            <a:endParaRPr sz="2400">
              <a:solidFill>
                <a:schemeClr val="dk1"/>
              </a:solidFill>
              <a:latin typeface="Calibri"/>
              <a:ea typeface="Calibri"/>
              <a:cs typeface="Calibri"/>
              <a:sym typeface="Calibri"/>
            </a:endParaRPr>
          </a:p>
        </p:txBody>
      </p:sp>
      <p:sp>
        <p:nvSpPr>
          <p:cNvPr id="323" name="Google Shape;323;p5"/>
          <p:cNvSpPr txBox="1"/>
          <p:nvPr/>
        </p:nvSpPr>
        <p:spPr>
          <a:xfrm>
            <a:off x="15794676" y="11035350"/>
            <a:ext cx="15456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600">
                <a:solidFill>
                  <a:schemeClr val="dk1"/>
                </a:solidFill>
                <a:latin typeface="Calibri"/>
                <a:ea typeface="Calibri"/>
                <a:cs typeface="Calibri"/>
                <a:sym typeface="Calibri"/>
              </a:rPr>
              <a:t>1</a:t>
            </a:r>
            <a:r>
              <a:rPr b="1" lang="en-US" sz="2600">
                <a:solidFill>
                  <a:schemeClr val="dk1"/>
                </a:solidFill>
                <a:latin typeface="Calibri"/>
                <a:ea typeface="Calibri"/>
                <a:cs typeface="Calibri"/>
                <a:sym typeface="Calibri"/>
              </a:rPr>
              <a:t>).</a:t>
            </a:r>
            <a:r>
              <a:rPr lang="en-US" sz="2400">
                <a:solidFill>
                  <a:schemeClr val="dk1"/>
                </a:solidFill>
                <a:latin typeface="Calibri"/>
                <a:ea typeface="Calibri"/>
                <a:cs typeface="Calibri"/>
                <a:sym typeface="Calibri"/>
              </a:rPr>
              <a:t> Field Methods:</a:t>
            </a:r>
            <a:endParaRPr sz="2400">
              <a:solidFill>
                <a:schemeClr val="dk1"/>
              </a:solidFill>
              <a:latin typeface="Calibri"/>
              <a:ea typeface="Calibri"/>
              <a:cs typeface="Calibri"/>
              <a:sym typeface="Calibri"/>
            </a:endParaRPr>
          </a:p>
        </p:txBody>
      </p:sp>
      <p:sp>
        <p:nvSpPr>
          <p:cNvPr id="324" name="Google Shape;324;p5"/>
          <p:cNvSpPr txBox="1"/>
          <p:nvPr/>
        </p:nvSpPr>
        <p:spPr>
          <a:xfrm>
            <a:off x="16884963" y="14554313"/>
            <a:ext cx="8156100" cy="68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US" sz="1800">
                <a:solidFill>
                  <a:schemeClr val="dk1"/>
                </a:solidFill>
                <a:latin typeface="Calibri"/>
                <a:ea typeface="Calibri"/>
                <a:cs typeface="Calibri"/>
                <a:sym typeface="Calibri"/>
              </a:rPr>
              <a:t>Figure 3: Photos of field work. A.) Plastic spoons/bags. B.) Sediment collection process.</a:t>
            </a:r>
            <a:endParaRPr sz="17600">
              <a:solidFill>
                <a:schemeClr val="dk1"/>
              </a:solidFill>
              <a:latin typeface="Calibri"/>
              <a:ea typeface="Calibri"/>
              <a:cs typeface="Calibri"/>
              <a:sym typeface="Calibri"/>
            </a:endParaRPr>
          </a:p>
        </p:txBody>
      </p:sp>
      <p:sp>
        <p:nvSpPr>
          <p:cNvPr id="325" name="Google Shape;325;p5"/>
          <p:cNvSpPr txBox="1"/>
          <p:nvPr/>
        </p:nvSpPr>
        <p:spPr>
          <a:xfrm>
            <a:off x="26095650" y="9899375"/>
            <a:ext cx="9243900" cy="86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US" sz="1800">
                <a:solidFill>
                  <a:schemeClr val="dk1"/>
                </a:solidFill>
                <a:latin typeface="Calibri"/>
                <a:ea typeface="Calibri"/>
                <a:cs typeface="Calibri"/>
                <a:sym typeface="Calibri"/>
              </a:rPr>
              <a:t>Figure 4: Photos of Sample preparation. A.) Dried. B). Sieved. C.) Stored in labeled plastic bags.</a:t>
            </a:r>
            <a:endParaRPr sz="16800">
              <a:solidFill>
                <a:schemeClr val="dk1"/>
              </a:solidFill>
            </a:endParaRPr>
          </a:p>
        </p:txBody>
      </p:sp>
      <p:sp>
        <p:nvSpPr>
          <p:cNvPr id="326" name="Google Shape;326;p5"/>
          <p:cNvSpPr txBox="1"/>
          <p:nvPr/>
        </p:nvSpPr>
        <p:spPr>
          <a:xfrm>
            <a:off x="25854825" y="14582400"/>
            <a:ext cx="9762600" cy="100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US" sz="1800">
                <a:solidFill>
                  <a:schemeClr val="dk1"/>
                </a:solidFill>
                <a:latin typeface="Calibri"/>
                <a:ea typeface="Calibri"/>
                <a:cs typeface="Calibri"/>
                <a:sym typeface="Calibri"/>
              </a:rPr>
              <a:t>Figure 5: Photos of XRF preparation. A.) XRF Standard. B.) XRF Sample cup. C.) XRF Spectrometer.</a:t>
            </a:r>
            <a:endParaRPr sz="16600">
              <a:solidFill>
                <a:schemeClr val="dk1"/>
              </a:solidFill>
            </a:endParaRPr>
          </a:p>
        </p:txBody>
      </p:sp>
      <p:sp>
        <p:nvSpPr>
          <p:cNvPr id="327" name="Google Shape;327;p5"/>
          <p:cNvSpPr txBox="1"/>
          <p:nvPr/>
        </p:nvSpPr>
        <p:spPr>
          <a:xfrm>
            <a:off x="15884850" y="17376975"/>
            <a:ext cx="3477000" cy="1224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Within all of the samples, there are an array of heavy metals. The ones that are considered heavy metals are the ones that are the most toxic to humans. The concentration of these heavy metals depends on the human activity that concentrated it. We focused on the trace metals of Lead (Pb), Copper (Cu), and Zinc (Zn). These three elements are elevated in each of our samples compared to the Wabash valley soil average. Toxic levels of zinc in soils is 400 ppm (Paula Milner et al., 2014) which is exceeded by half of the samples (Fig. 7C).  Sample 5 has the highest concentration of heavy metals compared to sample 3 containing the least (Fig. 7D). In addition, the data had a trend of having higher concentrations of heavy metals to the west of Terre Haute (Fig. 6B., 7D.).</a:t>
            </a:r>
            <a:endParaRPr sz="2400">
              <a:solidFill>
                <a:schemeClr val="dk1"/>
              </a:solidFill>
              <a:latin typeface="Calibri"/>
              <a:ea typeface="Calibri"/>
              <a:cs typeface="Calibri"/>
              <a:sym typeface="Calibri"/>
            </a:endParaRPr>
          </a:p>
        </p:txBody>
      </p:sp>
      <p:pic>
        <p:nvPicPr>
          <p:cNvPr id="328" name="Google Shape;328;p5"/>
          <p:cNvPicPr preferRelativeResize="0"/>
          <p:nvPr/>
        </p:nvPicPr>
        <p:blipFill rotWithShape="1">
          <a:blip r:embed="rId10">
            <a:alphaModFix/>
          </a:blip>
          <a:srcRect b="8827" l="1439" r="1284" t="1373"/>
          <a:stretch/>
        </p:blipFill>
        <p:spPr>
          <a:xfrm>
            <a:off x="27657150" y="17307850"/>
            <a:ext cx="7048225" cy="4146775"/>
          </a:xfrm>
          <a:prstGeom prst="rect">
            <a:avLst/>
          </a:prstGeom>
          <a:noFill/>
          <a:ln>
            <a:noFill/>
          </a:ln>
        </p:spPr>
      </p:pic>
      <p:pic>
        <p:nvPicPr>
          <p:cNvPr id="329" name="Google Shape;329;p5"/>
          <p:cNvPicPr preferRelativeResize="0"/>
          <p:nvPr/>
        </p:nvPicPr>
        <p:blipFill rotWithShape="1">
          <a:blip r:embed="rId11">
            <a:alphaModFix/>
          </a:blip>
          <a:srcRect b="8815" l="1439" r="1284" t="1134"/>
          <a:stretch/>
        </p:blipFill>
        <p:spPr>
          <a:xfrm>
            <a:off x="27657150" y="22141150"/>
            <a:ext cx="7048225" cy="4146775"/>
          </a:xfrm>
          <a:prstGeom prst="rect">
            <a:avLst/>
          </a:prstGeom>
          <a:noFill/>
          <a:ln>
            <a:noFill/>
          </a:ln>
        </p:spPr>
      </p:pic>
      <p:pic>
        <p:nvPicPr>
          <p:cNvPr id="330" name="Google Shape;330;p5"/>
          <p:cNvPicPr preferRelativeResize="0"/>
          <p:nvPr/>
        </p:nvPicPr>
        <p:blipFill rotWithShape="1">
          <a:blip r:embed="rId12">
            <a:alphaModFix/>
          </a:blip>
          <a:srcRect b="9133" l="1442" r="1120" t="1589"/>
          <a:stretch/>
        </p:blipFill>
        <p:spPr>
          <a:xfrm>
            <a:off x="27675025" y="27018694"/>
            <a:ext cx="7048225" cy="4439756"/>
          </a:xfrm>
          <a:prstGeom prst="rect">
            <a:avLst/>
          </a:prstGeom>
          <a:noFill/>
          <a:ln>
            <a:noFill/>
          </a:ln>
        </p:spPr>
      </p:pic>
      <p:sp>
        <p:nvSpPr>
          <p:cNvPr id="331" name="Google Shape;331;p5"/>
          <p:cNvSpPr txBox="1"/>
          <p:nvPr/>
        </p:nvSpPr>
        <p:spPr>
          <a:xfrm>
            <a:off x="35707950" y="5718475"/>
            <a:ext cx="4953300" cy="4370100"/>
          </a:xfrm>
          <a:prstGeom prst="rect">
            <a:avLst/>
          </a:prstGeom>
          <a:solidFill>
            <a:schemeClr val="accent6"/>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Furthermore, t</a:t>
            </a:r>
            <a:r>
              <a:rPr lang="en-US" sz="2400">
                <a:solidFill>
                  <a:schemeClr val="dk1"/>
                </a:solidFill>
                <a:latin typeface="Calibri"/>
                <a:ea typeface="Calibri"/>
                <a:cs typeface="Calibri"/>
                <a:sym typeface="Calibri"/>
              </a:rPr>
              <a:t>here are many different categories of particles among our samples shown in table 1. The glass spheres are anthropogenic particles originating from road paint (Fig. 9). Furthermore, the metallic particles were subtracted from the samples using a magnet and then observed.</a:t>
            </a:r>
            <a:endParaRPr sz="2400">
              <a:solidFill>
                <a:schemeClr val="dk1"/>
              </a:solidFill>
              <a:latin typeface="Calibri"/>
              <a:ea typeface="Calibri"/>
              <a:cs typeface="Calibri"/>
              <a:sym typeface="Calibri"/>
            </a:endParaRPr>
          </a:p>
          <a:p>
            <a:pPr indent="0" lvl="0" marL="0" rtl="0" algn="l">
              <a:spcBef>
                <a:spcPts val="0"/>
              </a:spcBef>
              <a:spcAft>
                <a:spcPts val="0"/>
              </a:spcAft>
              <a:buNone/>
            </a:pPr>
            <a:r>
              <a:t/>
            </a:r>
            <a:endParaRPr sz="16800">
              <a:solidFill>
                <a:schemeClr val="dk1"/>
              </a:solidFill>
            </a:endParaRPr>
          </a:p>
        </p:txBody>
      </p:sp>
      <p:sp>
        <p:nvSpPr>
          <p:cNvPr id="332" name="Google Shape;332;p5"/>
          <p:cNvSpPr txBox="1"/>
          <p:nvPr/>
        </p:nvSpPr>
        <p:spPr>
          <a:xfrm>
            <a:off x="20411125" y="23245075"/>
            <a:ext cx="571500" cy="17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6800">
              <a:solidFill>
                <a:schemeClr val="dk1"/>
              </a:solidFill>
            </a:endParaRPr>
          </a:p>
        </p:txBody>
      </p:sp>
      <p:pic>
        <p:nvPicPr>
          <p:cNvPr id="333" name="Google Shape;333;p5"/>
          <p:cNvPicPr preferRelativeResize="0"/>
          <p:nvPr/>
        </p:nvPicPr>
        <p:blipFill>
          <a:blip r:embed="rId13">
            <a:alphaModFix/>
          </a:blip>
          <a:stretch>
            <a:fillRect/>
          </a:stretch>
        </p:blipFill>
        <p:spPr>
          <a:xfrm>
            <a:off x="40661250" y="6165037"/>
            <a:ext cx="9651874" cy="2150025"/>
          </a:xfrm>
          <a:prstGeom prst="rect">
            <a:avLst/>
          </a:prstGeom>
          <a:noFill/>
          <a:ln>
            <a:noFill/>
          </a:ln>
        </p:spPr>
      </p:pic>
      <p:sp>
        <p:nvSpPr>
          <p:cNvPr id="334" name="Google Shape;334;p5"/>
          <p:cNvSpPr txBox="1"/>
          <p:nvPr/>
        </p:nvSpPr>
        <p:spPr>
          <a:xfrm>
            <a:off x="41080375" y="8315038"/>
            <a:ext cx="63084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US" sz="1800">
                <a:solidFill>
                  <a:schemeClr val="dk1"/>
                </a:solidFill>
                <a:latin typeface="Calibri"/>
                <a:ea typeface="Calibri"/>
                <a:cs typeface="Calibri"/>
                <a:sym typeface="Calibri"/>
              </a:rPr>
              <a:t>Table 1: Mineral Matter (e.g., Quartz, </a:t>
            </a:r>
            <a:r>
              <a:rPr i="1" lang="en-US" sz="1800">
                <a:solidFill>
                  <a:schemeClr val="dk1"/>
                </a:solidFill>
                <a:latin typeface="Calibri"/>
                <a:ea typeface="Calibri"/>
                <a:cs typeface="Calibri"/>
                <a:sym typeface="Calibri"/>
              </a:rPr>
              <a:t>Feldspar</a:t>
            </a:r>
            <a:r>
              <a:rPr i="1" lang="en-US" sz="1800">
                <a:solidFill>
                  <a:schemeClr val="dk1"/>
                </a:solidFill>
                <a:latin typeface="Calibri"/>
                <a:ea typeface="Calibri"/>
                <a:cs typeface="Calibri"/>
                <a:sym typeface="Calibri"/>
              </a:rPr>
              <a:t>, Muscovite)</a:t>
            </a:r>
            <a:endParaRPr/>
          </a:p>
        </p:txBody>
      </p:sp>
      <p:pic>
        <p:nvPicPr>
          <p:cNvPr id="335" name="Google Shape;335;p5"/>
          <p:cNvPicPr preferRelativeResize="0"/>
          <p:nvPr/>
        </p:nvPicPr>
        <p:blipFill>
          <a:blip r:embed="rId14">
            <a:alphaModFix/>
          </a:blip>
          <a:stretch>
            <a:fillRect/>
          </a:stretch>
        </p:blipFill>
        <p:spPr>
          <a:xfrm>
            <a:off x="19429438" y="17376975"/>
            <a:ext cx="8156199" cy="4352578"/>
          </a:xfrm>
          <a:prstGeom prst="rect">
            <a:avLst/>
          </a:prstGeom>
          <a:noFill/>
          <a:ln>
            <a:noFill/>
          </a:ln>
        </p:spPr>
      </p:pic>
      <p:pic>
        <p:nvPicPr>
          <p:cNvPr id="336" name="Google Shape;336;p5"/>
          <p:cNvPicPr preferRelativeResize="0"/>
          <p:nvPr/>
        </p:nvPicPr>
        <p:blipFill>
          <a:blip r:embed="rId15">
            <a:alphaModFix/>
          </a:blip>
          <a:stretch>
            <a:fillRect/>
          </a:stretch>
        </p:blipFill>
        <p:spPr>
          <a:xfrm>
            <a:off x="19357924" y="21995774"/>
            <a:ext cx="7978475" cy="4462275"/>
          </a:xfrm>
          <a:prstGeom prst="rect">
            <a:avLst/>
          </a:prstGeom>
          <a:noFill/>
          <a:ln>
            <a:noFill/>
          </a:ln>
        </p:spPr>
      </p:pic>
      <p:pic>
        <p:nvPicPr>
          <p:cNvPr id="337" name="Google Shape;337;p5"/>
          <p:cNvPicPr preferRelativeResize="0"/>
          <p:nvPr/>
        </p:nvPicPr>
        <p:blipFill>
          <a:blip r:embed="rId16">
            <a:alphaModFix/>
          </a:blip>
          <a:stretch>
            <a:fillRect/>
          </a:stretch>
        </p:blipFill>
        <p:spPr>
          <a:xfrm>
            <a:off x="19357925" y="27314625"/>
            <a:ext cx="7978475" cy="4462312"/>
          </a:xfrm>
          <a:prstGeom prst="rect">
            <a:avLst/>
          </a:prstGeom>
          <a:noFill/>
          <a:ln>
            <a:noFill/>
          </a:ln>
        </p:spPr>
      </p:pic>
      <p:pic>
        <p:nvPicPr>
          <p:cNvPr id="338" name="Google Shape;338;p5"/>
          <p:cNvPicPr preferRelativeResize="0"/>
          <p:nvPr/>
        </p:nvPicPr>
        <p:blipFill>
          <a:blip r:embed="rId17">
            <a:alphaModFix/>
          </a:blip>
          <a:stretch>
            <a:fillRect/>
          </a:stretch>
        </p:blipFill>
        <p:spPr>
          <a:xfrm>
            <a:off x="35982700" y="26049913"/>
            <a:ext cx="9651874" cy="5382781"/>
          </a:xfrm>
          <a:prstGeom prst="rect">
            <a:avLst/>
          </a:prstGeom>
          <a:noFill/>
          <a:ln>
            <a:noFill/>
          </a:ln>
        </p:spPr>
      </p:pic>
      <p:pic>
        <p:nvPicPr>
          <p:cNvPr id="339" name="Google Shape;339;p5"/>
          <p:cNvPicPr preferRelativeResize="0"/>
          <p:nvPr/>
        </p:nvPicPr>
        <p:blipFill>
          <a:blip r:embed="rId18">
            <a:alphaModFix/>
          </a:blip>
          <a:stretch>
            <a:fillRect/>
          </a:stretch>
        </p:blipFill>
        <p:spPr>
          <a:xfrm>
            <a:off x="46654900" y="28428825"/>
            <a:ext cx="3029627" cy="3029627"/>
          </a:xfrm>
          <a:prstGeom prst="rect">
            <a:avLst/>
          </a:prstGeom>
          <a:noFill/>
          <a:ln>
            <a:noFill/>
          </a:ln>
        </p:spPr>
      </p:pic>
      <p:sp>
        <p:nvSpPr>
          <p:cNvPr id="340" name="Google Shape;340;p5"/>
          <p:cNvSpPr txBox="1"/>
          <p:nvPr/>
        </p:nvSpPr>
        <p:spPr>
          <a:xfrm>
            <a:off x="19429450" y="17149825"/>
            <a:ext cx="706500" cy="68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600">
                <a:solidFill>
                  <a:schemeClr val="dk1"/>
                </a:solidFill>
                <a:latin typeface="Calibri"/>
                <a:ea typeface="Calibri"/>
                <a:cs typeface="Calibri"/>
                <a:sym typeface="Calibri"/>
              </a:rPr>
              <a:t>A.)</a:t>
            </a:r>
            <a:endParaRPr b="1" sz="2600">
              <a:solidFill>
                <a:schemeClr val="dk1"/>
              </a:solidFill>
              <a:latin typeface="Calibri"/>
              <a:ea typeface="Calibri"/>
              <a:cs typeface="Calibri"/>
              <a:sym typeface="Calibri"/>
            </a:endParaRPr>
          </a:p>
        </p:txBody>
      </p:sp>
      <p:sp>
        <p:nvSpPr>
          <p:cNvPr id="341" name="Google Shape;341;p5"/>
          <p:cNvSpPr txBox="1"/>
          <p:nvPr/>
        </p:nvSpPr>
        <p:spPr>
          <a:xfrm>
            <a:off x="19429450" y="21936713"/>
            <a:ext cx="706500" cy="68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600">
                <a:solidFill>
                  <a:schemeClr val="dk1"/>
                </a:solidFill>
                <a:latin typeface="Calibri"/>
                <a:ea typeface="Calibri"/>
                <a:cs typeface="Calibri"/>
                <a:sym typeface="Calibri"/>
              </a:rPr>
              <a:t>C</a:t>
            </a:r>
            <a:r>
              <a:rPr b="1" lang="en-US" sz="2600">
                <a:solidFill>
                  <a:schemeClr val="dk1"/>
                </a:solidFill>
                <a:latin typeface="Calibri"/>
                <a:ea typeface="Calibri"/>
                <a:cs typeface="Calibri"/>
                <a:sym typeface="Calibri"/>
              </a:rPr>
              <a:t>.)</a:t>
            </a:r>
            <a:endParaRPr b="1" sz="2600">
              <a:solidFill>
                <a:schemeClr val="dk1"/>
              </a:solidFill>
              <a:latin typeface="Calibri"/>
              <a:ea typeface="Calibri"/>
              <a:cs typeface="Calibri"/>
              <a:sym typeface="Calibri"/>
            </a:endParaRPr>
          </a:p>
        </p:txBody>
      </p:sp>
      <p:sp>
        <p:nvSpPr>
          <p:cNvPr id="342" name="Google Shape;342;p5"/>
          <p:cNvSpPr txBox="1"/>
          <p:nvPr/>
        </p:nvSpPr>
        <p:spPr>
          <a:xfrm>
            <a:off x="19505650" y="26746438"/>
            <a:ext cx="706500" cy="5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600">
                <a:solidFill>
                  <a:schemeClr val="dk1"/>
                </a:solidFill>
                <a:latin typeface="Calibri"/>
                <a:ea typeface="Calibri"/>
                <a:cs typeface="Calibri"/>
                <a:sym typeface="Calibri"/>
              </a:rPr>
              <a:t>E</a:t>
            </a:r>
            <a:r>
              <a:rPr b="1" lang="en-US" sz="2600">
                <a:solidFill>
                  <a:schemeClr val="dk1"/>
                </a:solidFill>
                <a:latin typeface="Calibri"/>
                <a:ea typeface="Calibri"/>
                <a:cs typeface="Calibri"/>
                <a:sym typeface="Calibri"/>
              </a:rPr>
              <a:t>.)</a:t>
            </a:r>
            <a:endParaRPr b="1" sz="2600">
              <a:solidFill>
                <a:schemeClr val="dk1"/>
              </a:solidFill>
              <a:latin typeface="Calibri"/>
              <a:ea typeface="Calibri"/>
              <a:cs typeface="Calibri"/>
              <a:sym typeface="Calibri"/>
            </a:endParaRPr>
          </a:p>
        </p:txBody>
      </p:sp>
      <p:sp>
        <p:nvSpPr>
          <p:cNvPr id="343" name="Google Shape;343;p5"/>
          <p:cNvSpPr txBox="1"/>
          <p:nvPr/>
        </p:nvSpPr>
        <p:spPr>
          <a:xfrm>
            <a:off x="26711450" y="17097713"/>
            <a:ext cx="706500" cy="68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600">
                <a:solidFill>
                  <a:schemeClr val="dk1"/>
                </a:solidFill>
                <a:latin typeface="Calibri"/>
                <a:ea typeface="Calibri"/>
                <a:cs typeface="Calibri"/>
                <a:sym typeface="Calibri"/>
              </a:rPr>
              <a:t>B</a:t>
            </a:r>
            <a:r>
              <a:rPr b="1" lang="en-US" sz="2600">
                <a:solidFill>
                  <a:schemeClr val="dk1"/>
                </a:solidFill>
                <a:latin typeface="Calibri"/>
                <a:ea typeface="Calibri"/>
                <a:cs typeface="Calibri"/>
                <a:sym typeface="Calibri"/>
              </a:rPr>
              <a:t>.)</a:t>
            </a:r>
            <a:endParaRPr b="1" sz="2600">
              <a:solidFill>
                <a:schemeClr val="dk1"/>
              </a:solidFill>
              <a:latin typeface="Calibri"/>
              <a:ea typeface="Calibri"/>
              <a:cs typeface="Calibri"/>
              <a:sym typeface="Calibri"/>
            </a:endParaRPr>
          </a:p>
        </p:txBody>
      </p:sp>
      <p:sp>
        <p:nvSpPr>
          <p:cNvPr id="344" name="Google Shape;344;p5"/>
          <p:cNvSpPr txBox="1"/>
          <p:nvPr/>
        </p:nvSpPr>
        <p:spPr>
          <a:xfrm>
            <a:off x="26969700" y="21811600"/>
            <a:ext cx="706500" cy="68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600">
                <a:solidFill>
                  <a:schemeClr val="dk1"/>
                </a:solidFill>
                <a:latin typeface="Calibri"/>
                <a:ea typeface="Calibri"/>
                <a:cs typeface="Calibri"/>
                <a:sym typeface="Calibri"/>
              </a:rPr>
              <a:t>D</a:t>
            </a:r>
            <a:r>
              <a:rPr b="1" lang="en-US" sz="2600">
                <a:solidFill>
                  <a:schemeClr val="dk1"/>
                </a:solidFill>
                <a:latin typeface="Calibri"/>
                <a:ea typeface="Calibri"/>
                <a:cs typeface="Calibri"/>
                <a:sym typeface="Calibri"/>
              </a:rPr>
              <a:t>.)</a:t>
            </a:r>
            <a:endParaRPr b="1" sz="2600">
              <a:solidFill>
                <a:schemeClr val="dk1"/>
              </a:solidFill>
              <a:latin typeface="Calibri"/>
              <a:ea typeface="Calibri"/>
              <a:cs typeface="Calibri"/>
              <a:sym typeface="Calibri"/>
            </a:endParaRPr>
          </a:p>
        </p:txBody>
      </p:sp>
      <p:sp>
        <p:nvSpPr>
          <p:cNvPr id="345" name="Google Shape;345;p5"/>
          <p:cNvSpPr txBox="1"/>
          <p:nvPr/>
        </p:nvSpPr>
        <p:spPr>
          <a:xfrm>
            <a:off x="35889175" y="18963250"/>
            <a:ext cx="14401800" cy="7079700"/>
          </a:xfrm>
          <a:prstGeom prst="rect">
            <a:avLst/>
          </a:prstGeom>
          <a:noFill/>
          <a:ln>
            <a:noFill/>
          </a:ln>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b="1" lang="en-US" sz="2400">
                <a:solidFill>
                  <a:srgbClr val="1155CC"/>
                </a:solidFill>
                <a:latin typeface="Calibri"/>
                <a:ea typeface="Calibri"/>
                <a:cs typeface="Calibri"/>
                <a:sym typeface="Calibri"/>
              </a:rPr>
              <a:t>Our results confirm our hypothesis and indicate that the concentrations of heavy metals are higher near industrial areas (and even exceed the background reference concentrations in some cases).</a:t>
            </a:r>
            <a:endParaRPr b="1" sz="2400">
              <a:solidFill>
                <a:srgbClr val="1155CC"/>
              </a:solidFill>
              <a:latin typeface="Calibri"/>
              <a:ea typeface="Calibri"/>
              <a:cs typeface="Calibri"/>
              <a:sym typeface="Calibri"/>
            </a:endParaRPr>
          </a:p>
          <a:p>
            <a:pPr indent="457200" lvl="0" marL="0" rtl="0" algn="l">
              <a:spcBef>
                <a:spcPts val="1200"/>
              </a:spcBef>
              <a:spcAft>
                <a:spcPts val="0"/>
              </a:spcAft>
              <a:buClr>
                <a:schemeClr val="dk1"/>
              </a:buClr>
              <a:buSzPts val="1100"/>
              <a:buFont typeface="Arial"/>
              <a:buNone/>
            </a:pPr>
            <a:r>
              <a:rPr lang="en-US" sz="2400">
                <a:solidFill>
                  <a:schemeClr val="dk1"/>
                </a:solidFill>
                <a:latin typeface="Calibri"/>
                <a:ea typeface="Calibri"/>
                <a:cs typeface="Calibri"/>
                <a:sym typeface="Calibri"/>
              </a:rPr>
              <a:t>Take away points:</a:t>
            </a:r>
            <a:endParaRPr sz="2400">
              <a:solidFill>
                <a:schemeClr val="dk1"/>
              </a:solidFill>
              <a:latin typeface="Calibri"/>
              <a:ea typeface="Calibri"/>
              <a:cs typeface="Calibri"/>
              <a:sym typeface="Calibri"/>
            </a:endParaRPr>
          </a:p>
          <a:p>
            <a:pPr indent="-381000" lvl="0" marL="457200" rtl="0" algn="l">
              <a:spcBef>
                <a:spcPts val="12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Lead, Zinc, and Copper were all elevated above the natural background.</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Similar study using street sediment in Gary Indiana yielded high concentrations of zinc and other trace metals.</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While these harmful elements have collected in the street sediment, it is highly likely that these elements are also present in waterways, soils, and the air in the city. </a:t>
            </a:r>
            <a:endParaRPr sz="2400">
              <a:solidFill>
                <a:schemeClr val="dk1"/>
              </a:solidFill>
              <a:latin typeface="Calibri"/>
              <a:ea typeface="Calibri"/>
              <a:cs typeface="Calibri"/>
              <a:sym typeface="Calibri"/>
            </a:endParaRPr>
          </a:p>
          <a:p>
            <a:pPr indent="0" lvl="0" marL="0" rtl="0" algn="l">
              <a:spcBef>
                <a:spcPts val="1200"/>
              </a:spcBef>
              <a:spcAft>
                <a:spcPts val="0"/>
              </a:spcAft>
              <a:buNone/>
            </a:pPr>
            <a:r>
              <a:rPr lang="en-US" sz="2400">
                <a:solidFill>
                  <a:schemeClr val="dk1"/>
                </a:solidFill>
                <a:latin typeface="Calibri"/>
                <a:ea typeface="Calibri"/>
                <a:cs typeface="Calibri"/>
                <a:sym typeface="Calibri"/>
              </a:rPr>
              <a:t>Therefore, it is important for citizens to know that these harmful elements are present in their city. It is important to think about what pollutants and heavy metals you are exposed to on a daily basis.</a:t>
            </a:r>
            <a:endParaRPr sz="2400">
              <a:solidFill>
                <a:schemeClr val="dk1"/>
              </a:solidFill>
              <a:latin typeface="Calibri"/>
              <a:ea typeface="Calibri"/>
              <a:cs typeface="Calibri"/>
              <a:sym typeface="Calibri"/>
            </a:endParaRPr>
          </a:p>
          <a:p>
            <a:pPr indent="0" lvl="0" marL="0" rtl="0" algn="l">
              <a:spcBef>
                <a:spcPts val="1200"/>
              </a:spcBef>
              <a:spcAft>
                <a:spcPts val="0"/>
              </a:spcAft>
              <a:buNone/>
            </a:pPr>
            <a:r>
              <a:t/>
            </a:r>
            <a:endParaRPr sz="2400">
              <a:solidFill>
                <a:schemeClr val="dk1"/>
              </a:solidFill>
              <a:latin typeface="Calibri"/>
              <a:ea typeface="Calibri"/>
              <a:cs typeface="Calibri"/>
              <a:sym typeface="Calibri"/>
            </a:endParaRPr>
          </a:p>
          <a:p>
            <a:pPr indent="0" lvl="0" marL="0" rtl="0" algn="l">
              <a:spcBef>
                <a:spcPts val="1200"/>
              </a:spcBef>
              <a:spcAft>
                <a:spcPts val="1200"/>
              </a:spcAft>
              <a:buClr>
                <a:schemeClr val="dk1"/>
              </a:buClr>
              <a:buSzPts val="1100"/>
              <a:buFont typeface="Arial"/>
              <a:buNone/>
            </a:pPr>
            <a:r>
              <a:rPr lang="en-US" sz="2400">
                <a:solidFill>
                  <a:schemeClr val="dk1"/>
                </a:solidFill>
                <a:latin typeface="Calibri"/>
                <a:ea typeface="Calibri"/>
                <a:cs typeface="Calibri"/>
                <a:sym typeface="Calibri"/>
              </a:rPr>
              <a:t>If given the opportunity to go collect samples from Terre Haute again, an interesting place to collect samples from would be around Indiana State University. The university shares close proximity with our samples which contained the highest concentrations of pollutants. In addition, it resides near many factories, brownfield sites, and pollution producing companies, so it would be interesting to see if there are high levels of pollution in the sediment and how the pollution could affect student health (Fig. 9). Analyzing samples with the Scanning Electron </a:t>
            </a:r>
            <a:r>
              <a:rPr lang="en-US" sz="2400">
                <a:solidFill>
                  <a:schemeClr val="dk1"/>
                </a:solidFill>
                <a:latin typeface="Calibri"/>
                <a:ea typeface="Calibri"/>
                <a:cs typeface="Calibri"/>
                <a:sym typeface="Calibri"/>
              </a:rPr>
              <a:t>Microscope</a:t>
            </a:r>
            <a:r>
              <a:rPr lang="en-US" sz="2400">
                <a:solidFill>
                  <a:schemeClr val="dk1"/>
                </a:solidFill>
                <a:latin typeface="Calibri"/>
                <a:ea typeface="Calibri"/>
                <a:cs typeface="Calibri"/>
                <a:sym typeface="Calibri"/>
              </a:rPr>
              <a:t> (SEM) would show exactly what particles are in the sediment.</a:t>
            </a:r>
            <a:endParaRPr sz="18000">
              <a:solidFill>
                <a:schemeClr val="dk1"/>
              </a:solidFill>
              <a:latin typeface="Calibri"/>
              <a:ea typeface="Calibri"/>
              <a:cs typeface="Calibri"/>
              <a:sym typeface="Calibri"/>
            </a:endParaRPr>
          </a:p>
        </p:txBody>
      </p:sp>
      <p:sp>
        <p:nvSpPr>
          <p:cNvPr id="346" name="Google Shape;346;p5"/>
          <p:cNvSpPr txBox="1"/>
          <p:nvPr/>
        </p:nvSpPr>
        <p:spPr>
          <a:xfrm>
            <a:off x="26879125" y="26646988"/>
            <a:ext cx="706500" cy="68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600">
                <a:solidFill>
                  <a:schemeClr val="dk1"/>
                </a:solidFill>
                <a:latin typeface="Calibri"/>
                <a:ea typeface="Calibri"/>
                <a:cs typeface="Calibri"/>
                <a:sym typeface="Calibri"/>
              </a:rPr>
              <a:t>F</a:t>
            </a:r>
            <a:r>
              <a:rPr b="1" lang="en-US" sz="2600">
                <a:solidFill>
                  <a:schemeClr val="dk1"/>
                </a:solidFill>
                <a:latin typeface="Calibri"/>
                <a:ea typeface="Calibri"/>
                <a:cs typeface="Calibri"/>
                <a:sym typeface="Calibri"/>
              </a:rPr>
              <a:t>.)</a:t>
            </a:r>
            <a:endParaRPr b="1" sz="2600">
              <a:solidFill>
                <a:schemeClr val="dk1"/>
              </a:solidFill>
              <a:latin typeface="Calibri"/>
              <a:ea typeface="Calibri"/>
              <a:cs typeface="Calibri"/>
              <a:sym typeface="Calibri"/>
            </a:endParaRPr>
          </a:p>
        </p:txBody>
      </p:sp>
      <p:sp>
        <p:nvSpPr>
          <p:cNvPr id="347" name="Google Shape;347;p5"/>
          <p:cNvSpPr txBox="1"/>
          <p:nvPr/>
        </p:nvSpPr>
        <p:spPr>
          <a:xfrm>
            <a:off x="46764063" y="27874725"/>
            <a:ext cx="2811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Scan for references:</a:t>
            </a:r>
            <a:endParaRPr sz="2400">
              <a:solidFill>
                <a:schemeClr val="dk1"/>
              </a:solidFill>
              <a:latin typeface="Calibri"/>
              <a:ea typeface="Calibri"/>
              <a:cs typeface="Calibri"/>
              <a:sym typeface="Calibri"/>
            </a:endParaRPr>
          </a:p>
        </p:txBody>
      </p:sp>
      <p:sp>
        <p:nvSpPr>
          <p:cNvPr id="348" name="Google Shape;348;p5"/>
          <p:cNvSpPr txBox="1"/>
          <p:nvPr/>
        </p:nvSpPr>
        <p:spPr>
          <a:xfrm>
            <a:off x="22798800" y="21532438"/>
            <a:ext cx="90483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US" sz="1800">
                <a:solidFill>
                  <a:schemeClr val="dk1"/>
                </a:solidFill>
                <a:latin typeface="Calibri"/>
                <a:ea typeface="Calibri"/>
                <a:cs typeface="Calibri"/>
                <a:sym typeface="Calibri"/>
              </a:rPr>
              <a:t>Figure 6: </a:t>
            </a:r>
            <a:r>
              <a:rPr i="1" lang="en-US" sz="1800">
                <a:solidFill>
                  <a:schemeClr val="dk1"/>
                </a:solidFill>
                <a:latin typeface="Calibri"/>
                <a:ea typeface="Calibri"/>
                <a:cs typeface="Calibri"/>
                <a:sym typeface="Calibri"/>
              </a:rPr>
              <a:t>Histogram </a:t>
            </a:r>
            <a:r>
              <a:rPr i="1" lang="en-US" sz="1800">
                <a:solidFill>
                  <a:schemeClr val="dk1"/>
                </a:solidFill>
                <a:latin typeface="Calibri"/>
                <a:ea typeface="Calibri"/>
                <a:cs typeface="Calibri"/>
                <a:sym typeface="Calibri"/>
              </a:rPr>
              <a:t> and Map of lead (Pb) concentrations. The EPA threshold value is 400 ppm.</a:t>
            </a:r>
            <a:endParaRPr sz="1800">
              <a:latin typeface="Calibri"/>
              <a:ea typeface="Calibri"/>
              <a:cs typeface="Calibri"/>
              <a:sym typeface="Calibri"/>
            </a:endParaRPr>
          </a:p>
        </p:txBody>
      </p:sp>
      <p:sp>
        <p:nvSpPr>
          <p:cNvPr id="349" name="Google Shape;349;p5"/>
          <p:cNvSpPr txBox="1"/>
          <p:nvPr/>
        </p:nvSpPr>
        <p:spPr>
          <a:xfrm>
            <a:off x="22798800" y="26374988"/>
            <a:ext cx="114303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US" sz="1800">
                <a:solidFill>
                  <a:schemeClr val="dk1"/>
                </a:solidFill>
                <a:latin typeface="Calibri"/>
                <a:ea typeface="Calibri"/>
                <a:cs typeface="Calibri"/>
                <a:sym typeface="Calibri"/>
              </a:rPr>
              <a:t>Figure 7: Histogram</a:t>
            </a:r>
            <a:r>
              <a:rPr i="1" lang="en-US" sz="1800">
                <a:solidFill>
                  <a:schemeClr val="dk1"/>
                </a:solidFill>
                <a:latin typeface="Calibri"/>
                <a:ea typeface="Calibri"/>
                <a:cs typeface="Calibri"/>
                <a:sym typeface="Calibri"/>
              </a:rPr>
              <a:t> and ma</a:t>
            </a:r>
            <a:r>
              <a:rPr i="1" lang="en-US" sz="1800">
                <a:solidFill>
                  <a:schemeClr val="dk1"/>
                </a:solidFill>
                <a:latin typeface="Calibri"/>
                <a:ea typeface="Calibri"/>
                <a:cs typeface="Calibri"/>
                <a:sym typeface="Calibri"/>
              </a:rPr>
              <a:t>p of zinc (Zn) concentr</a:t>
            </a:r>
            <a:r>
              <a:rPr i="1" lang="en-US" sz="1800">
                <a:solidFill>
                  <a:schemeClr val="dk1"/>
                </a:solidFill>
                <a:latin typeface="Calibri"/>
                <a:ea typeface="Calibri"/>
                <a:cs typeface="Calibri"/>
                <a:sym typeface="Calibri"/>
              </a:rPr>
              <a:t>ations. Zinc threshold value from Milner (2014) is 400 ppm.</a:t>
            </a:r>
            <a:endParaRPr i="1" sz="1800">
              <a:solidFill>
                <a:schemeClr val="dk1"/>
              </a:solidFill>
              <a:latin typeface="Calibri"/>
              <a:ea typeface="Calibri"/>
              <a:cs typeface="Calibri"/>
              <a:sym typeface="Calibri"/>
            </a:endParaRPr>
          </a:p>
        </p:txBody>
      </p:sp>
      <p:sp>
        <p:nvSpPr>
          <p:cNvPr id="350" name="Google Shape;350;p5"/>
          <p:cNvSpPr txBox="1"/>
          <p:nvPr/>
        </p:nvSpPr>
        <p:spPr>
          <a:xfrm>
            <a:off x="35889175" y="15476850"/>
            <a:ext cx="9048300" cy="861900"/>
          </a:xfrm>
          <a:prstGeom prst="rect">
            <a:avLst/>
          </a:prstGeom>
          <a:solidFill>
            <a:schemeClr val="lt1"/>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i="1" lang="en-US" sz="1800">
                <a:solidFill>
                  <a:schemeClr val="dk1"/>
                </a:solidFill>
                <a:latin typeface="Calibri"/>
                <a:ea typeface="Calibri"/>
                <a:cs typeface="Calibri"/>
                <a:sym typeface="Calibri"/>
              </a:rPr>
              <a:t>Figure 9: Photos taken of samples 3, 4, and 5 using a binocular dissecting scope. </a:t>
            </a:r>
            <a:endParaRPr sz="1800">
              <a:solidFill>
                <a:schemeClr val="dk1"/>
              </a:solidFill>
            </a:endParaRPr>
          </a:p>
        </p:txBody>
      </p:sp>
      <p:sp>
        <p:nvSpPr>
          <p:cNvPr id="351" name="Google Shape;351;p5"/>
          <p:cNvSpPr txBox="1"/>
          <p:nvPr/>
        </p:nvSpPr>
        <p:spPr>
          <a:xfrm>
            <a:off x="22798800" y="31604650"/>
            <a:ext cx="101133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US" sz="1800">
                <a:solidFill>
                  <a:schemeClr val="dk1"/>
                </a:solidFill>
                <a:latin typeface="Calibri"/>
                <a:ea typeface="Calibri"/>
                <a:cs typeface="Calibri"/>
                <a:sym typeface="Calibri"/>
              </a:rPr>
              <a:t>Figure 8:  Histogram and Map of copper (Cu) concentrations Histogram illustrating the Cu concentrations.</a:t>
            </a:r>
            <a:endParaRPr sz="1800">
              <a:latin typeface="Calibri"/>
              <a:ea typeface="Calibri"/>
              <a:cs typeface="Calibri"/>
              <a:sym typeface="Calibri"/>
            </a:endParaRPr>
          </a:p>
        </p:txBody>
      </p:sp>
      <p:pic>
        <p:nvPicPr>
          <p:cNvPr id="352" name="Google Shape;352;p5"/>
          <p:cNvPicPr preferRelativeResize="0"/>
          <p:nvPr/>
        </p:nvPicPr>
        <p:blipFill>
          <a:blip r:embed="rId19">
            <a:alphaModFix/>
          </a:blip>
          <a:stretch>
            <a:fillRect/>
          </a:stretch>
        </p:blipFill>
        <p:spPr>
          <a:xfrm>
            <a:off x="35889175" y="9506717"/>
            <a:ext cx="14401798" cy="5934807"/>
          </a:xfrm>
          <a:prstGeom prst="rect">
            <a:avLst/>
          </a:prstGeom>
          <a:noFill/>
          <a:ln>
            <a:noFill/>
          </a:ln>
        </p:spPr>
      </p:pic>
      <p:sp>
        <p:nvSpPr>
          <p:cNvPr id="353" name="Google Shape;353;p5"/>
          <p:cNvSpPr txBox="1"/>
          <p:nvPr/>
        </p:nvSpPr>
        <p:spPr>
          <a:xfrm>
            <a:off x="35982700" y="31315225"/>
            <a:ext cx="59007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US" sz="1800">
                <a:solidFill>
                  <a:schemeClr val="dk1"/>
                </a:solidFill>
                <a:latin typeface="Calibri"/>
                <a:ea typeface="Calibri"/>
                <a:cs typeface="Calibri"/>
                <a:sym typeface="Calibri"/>
              </a:rPr>
              <a:t>Figure 9: Map highlighting </a:t>
            </a:r>
            <a:r>
              <a:rPr i="1" lang="en-US" sz="1800">
                <a:solidFill>
                  <a:schemeClr val="dk1"/>
                </a:solidFill>
                <a:latin typeface="Calibri"/>
                <a:ea typeface="Calibri"/>
                <a:cs typeface="Calibri"/>
                <a:sym typeface="Calibri"/>
              </a:rPr>
              <a:t>future</a:t>
            </a:r>
            <a:r>
              <a:rPr i="1" lang="en-US" sz="1800">
                <a:solidFill>
                  <a:schemeClr val="dk1"/>
                </a:solidFill>
                <a:latin typeface="Calibri"/>
                <a:ea typeface="Calibri"/>
                <a:cs typeface="Calibri"/>
                <a:sym typeface="Calibri"/>
              </a:rPr>
              <a:t> work and areas of interest.</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Design">
  <a:themeElements>
    <a:clrScheme name="Default Design">
      <a:dk1>
        <a:srgbClr val="000000"/>
      </a:dk1>
      <a:lt1>
        <a:srgbClr val="FFFFFF"/>
      </a:lt1>
      <a:dk2>
        <a:srgbClr val="000000"/>
      </a:dk2>
      <a:lt2>
        <a:srgbClr val="808080"/>
      </a:lt2>
      <a:accent1>
        <a:srgbClr val="BBE0E3"/>
      </a:accent1>
      <a:accent2>
        <a:srgbClr val="333399"/>
      </a:accent2>
      <a:accent3>
        <a:srgbClr val="FFFFFF"/>
      </a:accent3>
      <a:accent4>
        <a:srgbClr val="BBE0E3"/>
      </a:accent4>
      <a:accent5>
        <a:srgbClr val="333399"/>
      </a:accent5>
      <a:accent6>
        <a:srgbClr val="FFFFFF"/>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