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2918400"/>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p:cViewPr>
        <p:scale>
          <a:sx n="25" d="100"/>
          <a:sy n="25" d="100"/>
        </p:scale>
        <p:origin x="-942" y="-72"/>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81;p1:notes"/>
          <p:cNvSpPr txBox="1">
            <a:spLocks noGrp="1"/>
          </p:cNvSpPr>
          <p:nvPr>
            <p:ph type="body" idx="1"/>
          </p:nvPr>
        </p:nvSpPr>
        <p:spPr/>
        <p:txBody>
          <a:bodyPr/>
          <a:lstStyle/>
          <a:p>
            <a:pPr marL="0" indent="0" eaLnBrk="1" hangingPunct="1">
              <a:buSzPts val="1400"/>
            </a:pPr>
            <a:endParaRPr lang="en-US" sz="1100" smtClean="0">
              <a:latin typeface="Arial" charset="0"/>
              <a:cs typeface="Arial" charset="0"/>
            </a:endParaRPr>
          </a:p>
        </p:txBody>
      </p:sp>
      <p:sp>
        <p:nvSpPr>
          <p:cNvPr id="15362" name="Google Shape;82;p1:notes"/>
          <p:cNvSpPr>
            <a:spLocks noGrp="1" noRot="1"/>
          </p:cNvSpPr>
          <p:nvPr>
            <p:ph type="sldImg" idx="2"/>
          </p:nvPr>
        </p:nvSpPr>
        <p:spPr>
          <a:xfrm>
            <a:off x="762000" y="685800"/>
            <a:ext cx="5334000" cy="3429000"/>
          </a:xfrm>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400800" y="5387975"/>
            <a:ext cx="38404800" cy="11460163"/>
          </a:xfrm>
          <a:prstGeom prst="rect">
            <a:avLst/>
          </a:prstGeom>
          <a:noFill/>
          <a:ln>
            <a:noFill/>
          </a:ln>
        </p:spPr>
        <p:txBody>
          <a:bodyPr spcFirstLastPara="1" anchor="b">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6400800" y="17289463"/>
            <a:ext cx="38404800" cy="7948612"/>
          </a:xfrm>
          <a:prstGeom prst="rect">
            <a:avLst/>
          </a:prstGeom>
          <a:noFill/>
          <a:ln>
            <a:noFill/>
          </a:ln>
        </p:spPr>
        <p:txBody>
          <a:bodyPr spcFirstLastPara="1">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8;p2"/>
          <p:cNvSpPr txBox="1">
            <a:spLocks noGrp="1"/>
          </p:cNvSpPr>
          <p:nvPr>
            <p:ph type="dt" idx="11"/>
          </p:nvPr>
        </p:nvSpPr>
        <p:spPr>
          <a:ln/>
        </p:spPr>
        <p:txBody>
          <a:bodyPr/>
          <a:lstStyle>
            <a:lvl1pPr>
              <a:defRPr/>
            </a:lvl1pPr>
          </a:lstStyle>
          <a:p>
            <a:pPr>
              <a:defRPr/>
            </a:pPr>
            <a:endParaRPr lang="en-US"/>
          </a:p>
        </p:txBody>
      </p:sp>
      <p:sp>
        <p:nvSpPr>
          <p:cNvPr id="5" name="Google Shape;9;p2"/>
          <p:cNvSpPr txBox="1">
            <a:spLocks noGrp="1"/>
          </p:cNvSpPr>
          <p:nvPr>
            <p:ph type="ftr" idx="12"/>
          </p:nvPr>
        </p:nvSpPr>
        <p:spPr>
          <a:ln/>
        </p:spPr>
        <p:txBody>
          <a:bodyPr/>
          <a:lstStyle>
            <a:lvl1pPr>
              <a:defRPr/>
            </a:lvl1pPr>
          </a:lstStyle>
          <a:p>
            <a:pPr>
              <a:defRPr/>
            </a:pPr>
            <a:endParaRPr lang="en-US"/>
          </a:p>
        </p:txBody>
      </p:sp>
      <p:sp>
        <p:nvSpPr>
          <p:cNvPr id="6" name="Google Shape;10;p2"/>
          <p:cNvSpPr txBox="1">
            <a:spLocks noGrp="1"/>
          </p:cNvSpPr>
          <p:nvPr>
            <p:ph type="sldNum" idx="13"/>
          </p:nvPr>
        </p:nvSpPr>
        <p:spPr>
          <a:ln/>
        </p:spPr>
        <p:txBody>
          <a:bodyPr/>
          <a:lstStyle>
            <a:lvl1pPr>
              <a:defRPr/>
            </a:lvl1pPr>
          </a:lstStyle>
          <a:p>
            <a:pPr>
              <a:defRPr/>
            </a:pPr>
            <a:fld id="{356A2C32-B08C-4DA9-90C1-2230262DFB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560638" y="1317625"/>
            <a:ext cx="46085125" cy="54864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4740732" y="-4499768"/>
            <a:ext cx="21724938" cy="46085125"/>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2"/>
          <p:cNvSpPr txBox="1">
            <a:spLocks noGrp="1"/>
          </p:cNvSpPr>
          <p:nvPr>
            <p:ph type="dt" idx="11"/>
          </p:nvPr>
        </p:nvSpPr>
        <p:spPr>
          <a:ln/>
        </p:spPr>
        <p:txBody>
          <a:bodyPr/>
          <a:lstStyle>
            <a:lvl1pPr>
              <a:defRPr/>
            </a:lvl1pPr>
          </a:lstStyle>
          <a:p>
            <a:pPr>
              <a:defRPr/>
            </a:pPr>
            <a:endParaRPr lang="en-US"/>
          </a:p>
        </p:txBody>
      </p:sp>
      <p:sp>
        <p:nvSpPr>
          <p:cNvPr id="5" name="Google Shape;9;p2"/>
          <p:cNvSpPr txBox="1">
            <a:spLocks noGrp="1"/>
          </p:cNvSpPr>
          <p:nvPr>
            <p:ph type="ftr" idx="12"/>
          </p:nvPr>
        </p:nvSpPr>
        <p:spPr>
          <a:ln/>
        </p:spPr>
        <p:txBody>
          <a:bodyPr/>
          <a:lstStyle>
            <a:lvl1pPr>
              <a:defRPr/>
            </a:lvl1pPr>
          </a:lstStyle>
          <a:p>
            <a:pPr>
              <a:defRPr/>
            </a:pPr>
            <a:endParaRPr lang="en-US"/>
          </a:p>
        </p:txBody>
      </p:sp>
      <p:sp>
        <p:nvSpPr>
          <p:cNvPr id="6" name="Google Shape;10;p2"/>
          <p:cNvSpPr txBox="1">
            <a:spLocks noGrp="1"/>
          </p:cNvSpPr>
          <p:nvPr>
            <p:ph type="sldNum" idx="13"/>
          </p:nvPr>
        </p:nvSpPr>
        <p:spPr>
          <a:ln/>
        </p:spPr>
        <p:txBody>
          <a:bodyPr/>
          <a:lstStyle>
            <a:lvl1pPr>
              <a:defRPr/>
            </a:lvl1pPr>
          </a:lstStyle>
          <a:p>
            <a:pPr>
              <a:defRPr/>
            </a:pPr>
            <a:fld id="{C4993801-7D89-47E6-9256-246AA7CF84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8841700" y="9601200"/>
            <a:ext cx="28087638" cy="11520488"/>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722938" y="-1844674"/>
            <a:ext cx="28087638" cy="34412237"/>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2"/>
          <p:cNvSpPr txBox="1">
            <a:spLocks noGrp="1"/>
          </p:cNvSpPr>
          <p:nvPr>
            <p:ph type="dt" idx="11"/>
          </p:nvPr>
        </p:nvSpPr>
        <p:spPr>
          <a:ln/>
        </p:spPr>
        <p:txBody>
          <a:bodyPr/>
          <a:lstStyle>
            <a:lvl1pPr>
              <a:defRPr/>
            </a:lvl1pPr>
          </a:lstStyle>
          <a:p>
            <a:pPr>
              <a:defRPr/>
            </a:pPr>
            <a:endParaRPr lang="en-US"/>
          </a:p>
        </p:txBody>
      </p:sp>
      <p:sp>
        <p:nvSpPr>
          <p:cNvPr id="5" name="Google Shape;9;p2"/>
          <p:cNvSpPr txBox="1">
            <a:spLocks noGrp="1"/>
          </p:cNvSpPr>
          <p:nvPr>
            <p:ph type="ftr" idx="12"/>
          </p:nvPr>
        </p:nvSpPr>
        <p:spPr>
          <a:ln/>
        </p:spPr>
        <p:txBody>
          <a:bodyPr/>
          <a:lstStyle>
            <a:lvl1pPr>
              <a:defRPr/>
            </a:lvl1pPr>
          </a:lstStyle>
          <a:p>
            <a:pPr>
              <a:defRPr/>
            </a:pPr>
            <a:endParaRPr lang="en-US"/>
          </a:p>
        </p:txBody>
      </p:sp>
      <p:sp>
        <p:nvSpPr>
          <p:cNvPr id="6" name="Google Shape;10;p2"/>
          <p:cNvSpPr txBox="1">
            <a:spLocks noGrp="1"/>
          </p:cNvSpPr>
          <p:nvPr>
            <p:ph type="sldNum" idx="13"/>
          </p:nvPr>
        </p:nvSpPr>
        <p:spPr>
          <a:ln/>
        </p:spPr>
        <p:txBody>
          <a:bodyPr/>
          <a:lstStyle>
            <a:lvl1pPr>
              <a:defRPr/>
            </a:lvl1pPr>
          </a:lstStyle>
          <a:p>
            <a:pPr>
              <a:defRPr/>
            </a:pPr>
            <a:fld id="{8F6D7CDF-C051-4451-A7DC-461F5FB145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560638" y="1317625"/>
            <a:ext cx="46085125" cy="54864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560638" y="7680325"/>
            <a:ext cx="46085125" cy="21724938"/>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2"/>
          <p:cNvSpPr txBox="1">
            <a:spLocks noGrp="1"/>
          </p:cNvSpPr>
          <p:nvPr>
            <p:ph type="dt" idx="11"/>
          </p:nvPr>
        </p:nvSpPr>
        <p:spPr>
          <a:ln/>
        </p:spPr>
        <p:txBody>
          <a:bodyPr/>
          <a:lstStyle>
            <a:lvl1pPr>
              <a:defRPr/>
            </a:lvl1pPr>
          </a:lstStyle>
          <a:p>
            <a:pPr>
              <a:defRPr/>
            </a:pPr>
            <a:endParaRPr lang="en-US"/>
          </a:p>
        </p:txBody>
      </p:sp>
      <p:sp>
        <p:nvSpPr>
          <p:cNvPr id="5" name="Google Shape;9;p2"/>
          <p:cNvSpPr txBox="1">
            <a:spLocks noGrp="1"/>
          </p:cNvSpPr>
          <p:nvPr>
            <p:ph type="ftr" idx="12"/>
          </p:nvPr>
        </p:nvSpPr>
        <p:spPr>
          <a:ln/>
        </p:spPr>
        <p:txBody>
          <a:bodyPr/>
          <a:lstStyle>
            <a:lvl1pPr>
              <a:defRPr/>
            </a:lvl1pPr>
          </a:lstStyle>
          <a:p>
            <a:pPr>
              <a:defRPr/>
            </a:pPr>
            <a:endParaRPr lang="en-US"/>
          </a:p>
        </p:txBody>
      </p:sp>
      <p:sp>
        <p:nvSpPr>
          <p:cNvPr id="6" name="Google Shape;10;p2"/>
          <p:cNvSpPr txBox="1">
            <a:spLocks noGrp="1"/>
          </p:cNvSpPr>
          <p:nvPr>
            <p:ph type="sldNum" idx="13"/>
          </p:nvPr>
        </p:nvSpPr>
        <p:spPr>
          <a:ln/>
        </p:spPr>
        <p:txBody>
          <a:bodyPr/>
          <a:lstStyle>
            <a:lvl1pPr>
              <a:defRPr/>
            </a:lvl1pPr>
          </a:lstStyle>
          <a:p>
            <a:pPr>
              <a:defRPr/>
            </a:pPr>
            <a:fld id="{91DC42CF-361D-4E13-B7C4-E443D9E5BA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494088" y="8207375"/>
            <a:ext cx="44165837" cy="13692188"/>
          </a:xfrm>
          <a:prstGeom prst="rect">
            <a:avLst/>
          </a:prstGeom>
          <a:noFill/>
          <a:ln>
            <a:noFill/>
          </a:ln>
        </p:spPr>
        <p:txBody>
          <a:bodyPr spcFirstLastPara="1" anchor="b">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3494088" y="22029738"/>
            <a:ext cx="44165837" cy="7200900"/>
          </a:xfrm>
          <a:prstGeom prst="rect">
            <a:avLst/>
          </a:prstGeom>
          <a:noFill/>
          <a:ln>
            <a:noFill/>
          </a:ln>
        </p:spPr>
        <p:txBody>
          <a:bodyPr spcFirstLastPara="1">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 name="Google Shape;8;p2"/>
          <p:cNvSpPr txBox="1">
            <a:spLocks noGrp="1"/>
          </p:cNvSpPr>
          <p:nvPr>
            <p:ph type="dt" idx="11"/>
          </p:nvPr>
        </p:nvSpPr>
        <p:spPr>
          <a:ln/>
        </p:spPr>
        <p:txBody>
          <a:bodyPr/>
          <a:lstStyle>
            <a:lvl1pPr>
              <a:defRPr/>
            </a:lvl1pPr>
          </a:lstStyle>
          <a:p>
            <a:pPr>
              <a:defRPr/>
            </a:pPr>
            <a:endParaRPr lang="en-US"/>
          </a:p>
        </p:txBody>
      </p:sp>
      <p:sp>
        <p:nvSpPr>
          <p:cNvPr id="5" name="Google Shape;9;p2"/>
          <p:cNvSpPr txBox="1">
            <a:spLocks noGrp="1"/>
          </p:cNvSpPr>
          <p:nvPr>
            <p:ph type="ftr" idx="12"/>
          </p:nvPr>
        </p:nvSpPr>
        <p:spPr>
          <a:ln/>
        </p:spPr>
        <p:txBody>
          <a:bodyPr/>
          <a:lstStyle>
            <a:lvl1pPr>
              <a:defRPr/>
            </a:lvl1pPr>
          </a:lstStyle>
          <a:p>
            <a:pPr>
              <a:defRPr/>
            </a:pPr>
            <a:endParaRPr lang="en-US"/>
          </a:p>
        </p:txBody>
      </p:sp>
      <p:sp>
        <p:nvSpPr>
          <p:cNvPr id="6" name="Google Shape;10;p2"/>
          <p:cNvSpPr txBox="1">
            <a:spLocks noGrp="1"/>
          </p:cNvSpPr>
          <p:nvPr>
            <p:ph type="sldNum" idx="13"/>
          </p:nvPr>
        </p:nvSpPr>
        <p:spPr>
          <a:ln/>
        </p:spPr>
        <p:txBody>
          <a:bodyPr/>
          <a:lstStyle>
            <a:lvl1pPr>
              <a:defRPr/>
            </a:lvl1pPr>
          </a:lstStyle>
          <a:p>
            <a:pPr>
              <a:defRPr/>
            </a:pPr>
            <a:fld id="{72BDB4FF-E38C-4A67-BC20-AF49AD4A9B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560638" y="1317625"/>
            <a:ext cx="46085125" cy="54864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560638" y="7680325"/>
            <a:ext cx="22966362" cy="21724938"/>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5679400" y="7680325"/>
            <a:ext cx="22966363" cy="21724938"/>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8;p2"/>
          <p:cNvSpPr txBox="1">
            <a:spLocks noGrp="1"/>
          </p:cNvSpPr>
          <p:nvPr>
            <p:ph type="dt" idx="11"/>
          </p:nvPr>
        </p:nvSpPr>
        <p:spPr>
          <a:ln/>
        </p:spPr>
        <p:txBody>
          <a:bodyPr/>
          <a:lstStyle>
            <a:lvl1pPr>
              <a:defRPr/>
            </a:lvl1pPr>
          </a:lstStyle>
          <a:p>
            <a:pPr>
              <a:defRPr/>
            </a:pPr>
            <a:endParaRPr lang="en-US"/>
          </a:p>
        </p:txBody>
      </p:sp>
      <p:sp>
        <p:nvSpPr>
          <p:cNvPr id="6" name="Google Shape;9;p2"/>
          <p:cNvSpPr txBox="1">
            <a:spLocks noGrp="1"/>
          </p:cNvSpPr>
          <p:nvPr>
            <p:ph type="ftr" idx="12"/>
          </p:nvPr>
        </p:nvSpPr>
        <p:spPr>
          <a:ln/>
        </p:spPr>
        <p:txBody>
          <a:bodyPr/>
          <a:lstStyle>
            <a:lvl1pPr>
              <a:defRPr/>
            </a:lvl1pPr>
          </a:lstStyle>
          <a:p>
            <a:pPr>
              <a:defRPr/>
            </a:pPr>
            <a:endParaRPr lang="en-US"/>
          </a:p>
        </p:txBody>
      </p:sp>
      <p:sp>
        <p:nvSpPr>
          <p:cNvPr id="7" name="Google Shape;10;p2"/>
          <p:cNvSpPr txBox="1">
            <a:spLocks noGrp="1"/>
          </p:cNvSpPr>
          <p:nvPr>
            <p:ph type="sldNum" idx="13"/>
          </p:nvPr>
        </p:nvSpPr>
        <p:spPr>
          <a:ln/>
        </p:spPr>
        <p:txBody>
          <a:bodyPr/>
          <a:lstStyle>
            <a:lvl1pPr>
              <a:defRPr/>
            </a:lvl1pPr>
          </a:lstStyle>
          <a:p>
            <a:pPr>
              <a:defRPr/>
            </a:pPr>
            <a:fld id="{7CD20963-E5AD-4B38-AC93-E2CF7EEBEF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527425" y="1752600"/>
            <a:ext cx="44165838" cy="63627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527425" y="8069263"/>
            <a:ext cx="21663025" cy="3954462"/>
          </a:xfrm>
          <a:prstGeom prst="rect">
            <a:avLst/>
          </a:prstGeom>
          <a:noFill/>
          <a:ln>
            <a:noFill/>
          </a:ln>
        </p:spPr>
        <p:txBody>
          <a:bodyPr spcFirstLastPara="1" anchor="b">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3527425" y="12023725"/>
            <a:ext cx="21663025" cy="17686338"/>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5923875" y="8069263"/>
            <a:ext cx="21769388" cy="3954462"/>
          </a:xfrm>
          <a:prstGeom prst="rect">
            <a:avLst/>
          </a:prstGeom>
          <a:noFill/>
          <a:ln>
            <a:noFill/>
          </a:ln>
        </p:spPr>
        <p:txBody>
          <a:bodyPr spcFirstLastPara="1" anchor="b">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25923875" y="12023725"/>
            <a:ext cx="21769388" cy="17686338"/>
          </a:xfrm>
          <a:prstGeom prst="rect">
            <a:avLst/>
          </a:prstGeom>
          <a:noFill/>
          <a:ln>
            <a:noFill/>
          </a:ln>
        </p:spPr>
        <p:txBody>
          <a:bodyPr spcFirstLastPara="1">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p2"/>
          <p:cNvSpPr txBox="1">
            <a:spLocks noGrp="1"/>
          </p:cNvSpPr>
          <p:nvPr>
            <p:ph type="dt" idx="11"/>
          </p:nvPr>
        </p:nvSpPr>
        <p:spPr>
          <a:ln/>
        </p:spPr>
        <p:txBody>
          <a:bodyPr/>
          <a:lstStyle>
            <a:lvl1pPr>
              <a:defRPr/>
            </a:lvl1pPr>
          </a:lstStyle>
          <a:p>
            <a:pPr>
              <a:defRPr/>
            </a:pPr>
            <a:endParaRPr lang="en-US"/>
          </a:p>
        </p:txBody>
      </p:sp>
      <p:sp>
        <p:nvSpPr>
          <p:cNvPr id="8" name="Google Shape;9;p2"/>
          <p:cNvSpPr txBox="1">
            <a:spLocks noGrp="1"/>
          </p:cNvSpPr>
          <p:nvPr>
            <p:ph type="ftr" idx="12"/>
          </p:nvPr>
        </p:nvSpPr>
        <p:spPr>
          <a:ln/>
        </p:spPr>
        <p:txBody>
          <a:bodyPr/>
          <a:lstStyle>
            <a:lvl1pPr>
              <a:defRPr/>
            </a:lvl1pPr>
          </a:lstStyle>
          <a:p>
            <a:pPr>
              <a:defRPr/>
            </a:pPr>
            <a:endParaRPr lang="en-US"/>
          </a:p>
        </p:txBody>
      </p:sp>
      <p:sp>
        <p:nvSpPr>
          <p:cNvPr id="9" name="Google Shape;10;p2"/>
          <p:cNvSpPr txBox="1">
            <a:spLocks noGrp="1"/>
          </p:cNvSpPr>
          <p:nvPr>
            <p:ph type="sldNum" idx="13"/>
          </p:nvPr>
        </p:nvSpPr>
        <p:spPr>
          <a:ln/>
        </p:spPr>
        <p:txBody>
          <a:bodyPr/>
          <a:lstStyle>
            <a:lvl1pPr>
              <a:defRPr/>
            </a:lvl1pPr>
          </a:lstStyle>
          <a:p>
            <a:pPr>
              <a:defRPr/>
            </a:pPr>
            <a:fld id="{6926914A-A0A9-49E9-8183-932AEAFEAA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560638" y="1317625"/>
            <a:ext cx="46085125" cy="54864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 name="Google Shape;8;p2"/>
          <p:cNvSpPr txBox="1">
            <a:spLocks noGrp="1"/>
          </p:cNvSpPr>
          <p:nvPr>
            <p:ph type="dt" idx="11"/>
          </p:nvPr>
        </p:nvSpPr>
        <p:spPr>
          <a:ln/>
        </p:spPr>
        <p:txBody>
          <a:bodyPr/>
          <a:lstStyle>
            <a:lvl1pPr>
              <a:defRPr/>
            </a:lvl1pPr>
          </a:lstStyle>
          <a:p>
            <a:pPr>
              <a:defRPr/>
            </a:pPr>
            <a:endParaRPr lang="en-US"/>
          </a:p>
        </p:txBody>
      </p:sp>
      <p:sp>
        <p:nvSpPr>
          <p:cNvPr id="4" name="Google Shape;9;p2"/>
          <p:cNvSpPr txBox="1">
            <a:spLocks noGrp="1"/>
          </p:cNvSpPr>
          <p:nvPr>
            <p:ph type="ftr" idx="12"/>
          </p:nvPr>
        </p:nvSpPr>
        <p:spPr>
          <a:ln/>
        </p:spPr>
        <p:txBody>
          <a:bodyPr/>
          <a:lstStyle>
            <a:lvl1pPr>
              <a:defRPr/>
            </a:lvl1pPr>
          </a:lstStyle>
          <a:p>
            <a:pPr>
              <a:defRPr/>
            </a:pPr>
            <a:endParaRPr lang="en-US"/>
          </a:p>
        </p:txBody>
      </p:sp>
      <p:sp>
        <p:nvSpPr>
          <p:cNvPr id="5" name="Google Shape;10;p2"/>
          <p:cNvSpPr txBox="1">
            <a:spLocks noGrp="1"/>
          </p:cNvSpPr>
          <p:nvPr>
            <p:ph type="sldNum" idx="13"/>
          </p:nvPr>
        </p:nvSpPr>
        <p:spPr>
          <a:ln/>
        </p:spPr>
        <p:txBody>
          <a:bodyPr/>
          <a:lstStyle>
            <a:lvl1pPr>
              <a:defRPr/>
            </a:lvl1pPr>
          </a:lstStyle>
          <a:p>
            <a:pPr>
              <a:defRPr/>
            </a:pPr>
            <a:fld id="{B2DAF42B-1917-4CBD-9739-21C5FF250D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2" name="Google Shape;8;p2"/>
          <p:cNvSpPr txBox="1">
            <a:spLocks noGrp="1"/>
          </p:cNvSpPr>
          <p:nvPr>
            <p:ph type="dt" idx="11"/>
          </p:nvPr>
        </p:nvSpPr>
        <p:spPr>
          <a:ln/>
        </p:spPr>
        <p:txBody>
          <a:bodyPr/>
          <a:lstStyle>
            <a:lvl1pPr>
              <a:defRPr/>
            </a:lvl1pPr>
          </a:lstStyle>
          <a:p>
            <a:pPr>
              <a:defRPr/>
            </a:pPr>
            <a:endParaRPr lang="en-US"/>
          </a:p>
        </p:txBody>
      </p:sp>
      <p:sp>
        <p:nvSpPr>
          <p:cNvPr id="3" name="Google Shape;9;p2"/>
          <p:cNvSpPr txBox="1">
            <a:spLocks noGrp="1"/>
          </p:cNvSpPr>
          <p:nvPr>
            <p:ph type="ftr" idx="12"/>
          </p:nvPr>
        </p:nvSpPr>
        <p:spPr>
          <a:ln/>
        </p:spPr>
        <p:txBody>
          <a:bodyPr/>
          <a:lstStyle>
            <a:lvl1pPr>
              <a:defRPr/>
            </a:lvl1pPr>
          </a:lstStyle>
          <a:p>
            <a:pPr>
              <a:defRPr/>
            </a:pPr>
            <a:endParaRPr lang="en-US"/>
          </a:p>
        </p:txBody>
      </p:sp>
      <p:sp>
        <p:nvSpPr>
          <p:cNvPr id="4" name="Google Shape;10;p2"/>
          <p:cNvSpPr txBox="1">
            <a:spLocks noGrp="1"/>
          </p:cNvSpPr>
          <p:nvPr>
            <p:ph type="sldNum" idx="13"/>
          </p:nvPr>
        </p:nvSpPr>
        <p:spPr>
          <a:ln/>
        </p:spPr>
        <p:txBody>
          <a:bodyPr/>
          <a:lstStyle>
            <a:lvl1pPr>
              <a:defRPr/>
            </a:lvl1pPr>
          </a:lstStyle>
          <a:p>
            <a:pPr>
              <a:defRPr/>
            </a:pPr>
            <a:fld id="{ACA915B8-0D0B-459B-8D04-8585C73CC1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27425" y="2193925"/>
            <a:ext cx="16514763" cy="7681913"/>
          </a:xfrm>
          <a:prstGeom prst="rect">
            <a:avLst/>
          </a:prstGeom>
          <a:noFill/>
          <a:ln>
            <a:noFill/>
          </a:ln>
        </p:spPr>
        <p:txBody>
          <a:bodyPr spcFirstLastPara="1" anchor="b">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1769388" y="4740275"/>
            <a:ext cx="25923875" cy="23393400"/>
          </a:xfrm>
          <a:prstGeom prst="rect">
            <a:avLst/>
          </a:prstGeom>
          <a:noFill/>
          <a:ln>
            <a:noFill/>
          </a:ln>
        </p:spPr>
        <p:txBody>
          <a:bodyPr spcFirstLastPara="1">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3527425" y="9875838"/>
            <a:ext cx="16514763" cy="18295937"/>
          </a:xfrm>
          <a:prstGeom prst="rect">
            <a:avLst/>
          </a:prstGeom>
          <a:noFill/>
          <a:ln>
            <a:noFill/>
          </a:ln>
        </p:spPr>
        <p:txBody>
          <a:bodyPr spcFirstLastPara="1">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8;p2"/>
          <p:cNvSpPr txBox="1">
            <a:spLocks noGrp="1"/>
          </p:cNvSpPr>
          <p:nvPr>
            <p:ph type="dt" idx="11"/>
          </p:nvPr>
        </p:nvSpPr>
        <p:spPr>
          <a:ln/>
        </p:spPr>
        <p:txBody>
          <a:bodyPr/>
          <a:lstStyle>
            <a:lvl1pPr>
              <a:defRPr/>
            </a:lvl1pPr>
          </a:lstStyle>
          <a:p>
            <a:pPr>
              <a:defRPr/>
            </a:pPr>
            <a:endParaRPr lang="en-US"/>
          </a:p>
        </p:txBody>
      </p:sp>
      <p:sp>
        <p:nvSpPr>
          <p:cNvPr id="6" name="Google Shape;9;p2"/>
          <p:cNvSpPr txBox="1">
            <a:spLocks noGrp="1"/>
          </p:cNvSpPr>
          <p:nvPr>
            <p:ph type="ftr" idx="12"/>
          </p:nvPr>
        </p:nvSpPr>
        <p:spPr>
          <a:ln/>
        </p:spPr>
        <p:txBody>
          <a:bodyPr/>
          <a:lstStyle>
            <a:lvl1pPr>
              <a:defRPr/>
            </a:lvl1pPr>
          </a:lstStyle>
          <a:p>
            <a:pPr>
              <a:defRPr/>
            </a:pPr>
            <a:endParaRPr lang="en-US"/>
          </a:p>
        </p:txBody>
      </p:sp>
      <p:sp>
        <p:nvSpPr>
          <p:cNvPr id="7" name="Google Shape;10;p2"/>
          <p:cNvSpPr txBox="1">
            <a:spLocks noGrp="1"/>
          </p:cNvSpPr>
          <p:nvPr>
            <p:ph type="sldNum" idx="13"/>
          </p:nvPr>
        </p:nvSpPr>
        <p:spPr>
          <a:ln/>
        </p:spPr>
        <p:txBody>
          <a:bodyPr/>
          <a:lstStyle>
            <a:lvl1pPr>
              <a:defRPr/>
            </a:lvl1pPr>
          </a:lstStyle>
          <a:p>
            <a:pPr>
              <a:defRPr/>
            </a:pPr>
            <a:fld id="{B6EFC7AB-1A8E-41E4-8D15-A9E1D0EC2E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527425" y="2193925"/>
            <a:ext cx="16514763" cy="7681913"/>
          </a:xfrm>
          <a:prstGeom prst="rect">
            <a:avLst/>
          </a:prstGeom>
          <a:noFill/>
          <a:ln>
            <a:noFill/>
          </a:ln>
        </p:spPr>
        <p:txBody>
          <a:bodyPr spcFirstLastPara="1" anchor="b">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21769388" y="4740275"/>
            <a:ext cx="25923875" cy="23393400"/>
          </a:xfrm>
          <a:prstGeom prst="rect">
            <a:avLst/>
          </a:prstGeom>
          <a:noFill/>
          <a:ln>
            <a:noFill/>
          </a:ln>
        </p:spPr>
      </p:sp>
      <p:sp>
        <p:nvSpPr>
          <p:cNvPr id="64" name="Google Shape;64;p11"/>
          <p:cNvSpPr txBox="1">
            <a:spLocks noGrp="1"/>
          </p:cNvSpPr>
          <p:nvPr>
            <p:ph type="body" idx="1"/>
          </p:nvPr>
        </p:nvSpPr>
        <p:spPr>
          <a:xfrm>
            <a:off x="3527425" y="9875838"/>
            <a:ext cx="16514763" cy="18295937"/>
          </a:xfrm>
          <a:prstGeom prst="rect">
            <a:avLst/>
          </a:prstGeom>
          <a:noFill/>
          <a:ln>
            <a:noFill/>
          </a:ln>
        </p:spPr>
        <p:txBody>
          <a:bodyPr spcFirstLastPara="1">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8;p2"/>
          <p:cNvSpPr txBox="1">
            <a:spLocks noGrp="1"/>
          </p:cNvSpPr>
          <p:nvPr>
            <p:ph type="dt" idx="11"/>
          </p:nvPr>
        </p:nvSpPr>
        <p:spPr>
          <a:ln/>
        </p:spPr>
        <p:txBody>
          <a:bodyPr/>
          <a:lstStyle>
            <a:lvl1pPr>
              <a:defRPr/>
            </a:lvl1pPr>
          </a:lstStyle>
          <a:p>
            <a:pPr>
              <a:defRPr/>
            </a:pPr>
            <a:endParaRPr lang="en-US"/>
          </a:p>
        </p:txBody>
      </p:sp>
      <p:sp>
        <p:nvSpPr>
          <p:cNvPr id="6" name="Google Shape;9;p2"/>
          <p:cNvSpPr txBox="1">
            <a:spLocks noGrp="1"/>
          </p:cNvSpPr>
          <p:nvPr>
            <p:ph type="ftr" idx="12"/>
          </p:nvPr>
        </p:nvSpPr>
        <p:spPr>
          <a:ln/>
        </p:spPr>
        <p:txBody>
          <a:bodyPr/>
          <a:lstStyle>
            <a:lvl1pPr>
              <a:defRPr/>
            </a:lvl1pPr>
          </a:lstStyle>
          <a:p>
            <a:pPr>
              <a:defRPr/>
            </a:pPr>
            <a:endParaRPr lang="en-US"/>
          </a:p>
        </p:txBody>
      </p:sp>
      <p:sp>
        <p:nvSpPr>
          <p:cNvPr id="7" name="Google Shape;10;p2"/>
          <p:cNvSpPr txBox="1">
            <a:spLocks noGrp="1"/>
          </p:cNvSpPr>
          <p:nvPr>
            <p:ph type="sldNum" idx="13"/>
          </p:nvPr>
        </p:nvSpPr>
        <p:spPr>
          <a:ln/>
        </p:spPr>
        <p:txBody>
          <a:bodyPr/>
          <a:lstStyle>
            <a:lvl1pPr>
              <a:defRPr/>
            </a:lvl1pPr>
          </a:lstStyle>
          <a:p>
            <a:pPr>
              <a:defRPr/>
            </a:pPr>
            <a:fld id="{4721AD5D-B3ED-42C1-B707-E02F5237DE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2"/>
          <p:cNvSpPr txBox="1">
            <a:spLocks noGrp="1"/>
          </p:cNvSpPr>
          <p:nvPr>
            <p:ph type="title"/>
          </p:nvPr>
        </p:nvSpPr>
        <p:spPr bwMode="auto">
          <a:xfrm>
            <a:off x="2560638" y="1317625"/>
            <a:ext cx="46085125" cy="5486400"/>
          </a:xfrm>
          <a:prstGeom prst="rect">
            <a:avLst/>
          </a:prstGeom>
          <a:noFill/>
          <a:ln w="9525">
            <a:noFill/>
            <a:miter lim="800000"/>
            <a:headEnd/>
            <a:tailEnd/>
          </a:ln>
        </p:spPr>
        <p:txBody>
          <a:bodyPr vert="horz" wrap="square" lIns="480700" tIns="240350" rIns="480700" bIns="240350" numCol="1" anchor="ctr" anchorCtr="0" compatLnSpc="1">
            <a:prstTxWarp prst="textNoShape">
              <a:avLst/>
            </a:prstTxWarp>
          </a:bodyPr>
          <a:lstStyle/>
          <a:p>
            <a:pPr lvl="0"/>
            <a:endParaRPr lang="en-US" smtClean="0">
              <a:sym typeface="Arial" charset="0"/>
            </a:endParaRPr>
          </a:p>
        </p:txBody>
      </p:sp>
      <p:sp>
        <p:nvSpPr>
          <p:cNvPr id="1027" name="Google Shape;7;p2"/>
          <p:cNvSpPr txBox="1">
            <a:spLocks noGrp="1"/>
          </p:cNvSpPr>
          <p:nvPr>
            <p:ph type="body" idx="1"/>
          </p:nvPr>
        </p:nvSpPr>
        <p:spPr bwMode="auto">
          <a:xfrm>
            <a:off x="2560638" y="7680325"/>
            <a:ext cx="46085125" cy="21724938"/>
          </a:xfrm>
          <a:prstGeom prst="rect">
            <a:avLst/>
          </a:prstGeom>
          <a:noFill/>
          <a:ln w="9525">
            <a:noFill/>
            <a:miter lim="800000"/>
            <a:headEnd/>
            <a:tailEnd/>
          </a:ln>
        </p:spPr>
        <p:txBody>
          <a:bodyPr vert="horz" wrap="square" lIns="480700" tIns="240350" rIns="480700" bIns="240350" numCol="1" anchor="t" anchorCtr="0" compatLnSpc="1">
            <a:prstTxWarp prst="textNoShape">
              <a:avLst/>
            </a:prstTxWarp>
          </a:bodyPr>
          <a:lstStyle/>
          <a:p>
            <a:pPr lvl="0"/>
            <a:endParaRPr lang="en-US" smtClean="0">
              <a:sym typeface="Arial" charset="0"/>
            </a:endParaRPr>
          </a:p>
        </p:txBody>
      </p:sp>
      <p:sp>
        <p:nvSpPr>
          <p:cNvPr id="1028" name="Google Shape;8;p2"/>
          <p:cNvSpPr txBox="1">
            <a:spLocks noGrp="1"/>
          </p:cNvSpPr>
          <p:nvPr>
            <p:ph type="dt" idx="10"/>
          </p:nvPr>
        </p:nvSpPr>
        <p:spPr bwMode="auto">
          <a:xfrm>
            <a:off x="2560638" y="29976763"/>
            <a:ext cx="11947525" cy="2286000"/>
          </a:xfrm>
          <a:prstGeom prst="rect">
            <a:avLst/>
          </a:prstGeom>
          <a:noFill/>
          <a:ln w="9525">
            <a:noFill/>
            <a:miter lim="800000"/>
            <a:headEnd/>
            <a:tailEnd/>
          </a:ln>
        </p:spPr>
        <p:txBody>
          <a:bodyPr vert="horz" wrap="square" lIns="480700" tIns="240350" rIns="480700" bIns="240350" numCol="1" anchor="t" anchorCtr="0" compatLnSpc="1">
            <a:prstTxWarp prst="textNoShape">
              <a:avLst/>
            </a:prstTxWarp>
          </a:bodyPr>
          <a:lstStyle>
            <a:lvl1pPr>
              <a:buClr>
                <a:srgbClr val="000000"/>
              </a:buClr>
              <a:buSzPts val="1400"/>
              <a:buFont typeface="Arial" charset="0"/>
              <a:buNone/>
              <a:defRPr sz="7400"/>
            </a:lvl1pPr>
          </a:lstStyle>
          <a:p>
            <a:pPr>
              <a:defRPr/>
            </a:pPr>
            <a:endParaRPr lang="en-US"/>
          </a:p>
        </p:txBody>
      </p:sp>
      <p:sp>
        <p:nvSpPr>
          <p:cNvPr id="1029" name="Google Shape;9;p2"/>
          <p:cNvSpPr txBox="1">
            <a:spLocks noGrp="1"/>
          </p:cNvSpPr>
          <p:nvPr>
            <p:ph type="ftr" idx="11"/>
          </p:nvPr>
        </p:nvSpPr>
        <p:spPr bwMode="auto">
          <a:xfrm>
            <a:off x="17495838" y="29976763"/>
            <a:ext cx="16214725" cy="2286000"/>
          </a:xfrm>
          <a:prstGeom prst="rect">
            <a:avLst/>
          </a:prstGeom>
          <a:noFill/>
          <a:ln w="9525">
            <a:noFill/>
            <a:miter lim="800000"/>
            <a:headEnd/>
            <a:tailEnd/>
          </a:ln>
        </p:spPr>
        <p:txBody>
          <a:bodyPr vert="horz" wrap="square" lIns="480700" tIns="240350" rIns="480700" bIns="240350" numCol="1" anchor="t" anchorCtr="0" compatLnSpc="1">
            <a:prstTxWarp prst="textNoShape">
              <a:avLst/>
            </a:prstTxWarp>
          </a:bodyPr>
          <a:lstStyle>
            <a:lvl1pPr algn="ctr">
              <a:buClr>
                <a:srgbClr val="000000"/>
              </a:buClr>
              <a:buSzPts val="1400"/>
              <a:buFont typeface="Arial" charset="0"/>
              <a:buNone/>
              <a:defRPr sz="7400"/>
            </a:lvl1pPr>
          </a:lstStyle>
          <a:p>
            <a:pPr>
              <a:defRPr/>
            </a:pPr>
            <a:endParaRPr lang="en-US"/>
          </a:p>
        </p:txBody>
      </p:sp>
      <p:sp>
        <p:nvSpPr>
          <p:cNvPr id="1030" name="Google Shape;10;p2"/>
          <p:cNvSpPr txBox="1">
            <a:spLocks noGrp="1"/>
          </p:cNvSpPr>
          <p:nvPr>
            <p:ph type="sldNum" idx="12"/>
          </p:nvPr>
        </p:nvSpPr>
        <p:spPr bwMode="auto">
          <a:xfrm>
            <a:off x="36698238" y="29976763"/>
            <a:ext cx="11947525" cy="2286000"/>
          </a:xfrm>
          <a:prstGeom prst="rect">
            <a:avLst/>
          </a:prstGeom>
          <a:noFill/>
          <a:ln w="9525">
            <a:noFill/>
            <a:miter lim="800000"/>
            <a:headEnd/>
            <a:tailEnd/>
          </a:ln>
        </p:spPr>
        <p:txBody>
          <a:bodyPr vert="horz" wrap="square" lIns="480700" tIns="240350" rIns="480700" bIns="240350" numCol="1" anchor="t" anchorCtr="0" compatLnSpc="1">
            <a:prstTxWarp prst="textNoShape">
              <a:avLst/>
            </a:prstTxWarp>
          </a:bodyPr>
          <a:lstStyle>
            <a:lvl1pPr algn="r">
              <a:buClr>
                <a:srgbClr val="000000"/>
              </a:buClr>
              <a:buSzPts val="7400"/>
              <a:buFont typeface="Arial" charset="0"/>
              <a:buNone/>
              <a:defRPr sz="7400"/>
            </a:lvl1pPr>
          </a:lstStyle>
          <a:p>
            <a:pPr>
              <a:defRPr/>
            </a:pPr>
            <a:fld id="{D241F6CF-B8AD-40F4-B60B-86282570A623}" type="slidenum">
              <a:rPr lang="en-US"/>
              <a:pPr>
                <a:defRPr/>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1.png"/><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mailto:kyracopp_2025@depauw.edu"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Google Shape;84;p1"/>
          <p:cNvSpPr>
            <a:spLocks noChangeArrowheads="1"/>
          </p:cNvSpPr>
          <p:nvPr/>
        </p:nvSpPr>
        <p:spPr bwMode="auto">
          <a:xfrm>
            <a:off x="18272125" y="28425775"/>
            <a:ext cx="32573913" cy="4038600"/>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39" name="Google Shape;85;p1"/>
          <p:cNvSpPr>
            <a:spLocks noChangeArrowheads="1"/>
          </p:cNvSpPr>
          <p:nvPr/>
        </p:nvSpPr>
        <p:spPr bwMode="auto">
          <a:xfrm>
            <a:off x="32131000" y="12007850"/>
            <a:ext cx="18681700" cy="160607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40" name="Google Shape;86;p1"/>
          <p:cNvSpPr>
            <a:spLocks noChangeArrowheads="1"/>
          </p:cNvSpPr>
          <p:nvPr/>
        </p:nvSpPr>
        <p:spPr bwMode="auto">
          <a:xfrm>
            <a:off x="32132588" y="12003088"/>
            <a:ext cx="18681700"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XRF Results</a:t>
            </a:r>
            <a:endParaRPr lang="en-US" sz="4000"/>
          </a:p>
        </p:txBody>
      </p:sp>
      <p:sp>
        <p:nvSpPr>
          <p:cNvPr id="14341" name="Google Shape;87;p1"/>
          <p:cNvSpPr>
            <a:spLocks noChangeArrowheads="1"/>
          </p:cNvSpPr>
          <p:nvPr/>
        </p:nvSpPr>
        <p:spPr bwMode="auto">
          <a:xfrm>
            <a:off x="18234025" y="12026900"/>
            <a:ext cx="13557250" cy="160353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42" name="Google Shape;88;p1"/>
          <p:cNvSpPr>
            <a:spLocks noChangeArrowheads="1"/>
          </p:cNvSpPr>
          <p:nvPr/>
        </p:nvSpPr>
        <p:spPr bwMode="auto">
          <a:xfrm>
            <a:off x="18235613" y="12022138"/>
            <a:ext cx="13557250"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SEM Results</a:t>
            </a:r>
            <a:endParaRPr lang="en-US"/>
          </a:p>
        </p:txBody>
      </p:sp>
      <p:sp>
        <p:nvSpPr>
          <p:cNvPr id="14343" name="Google Shape;89;p1"/>
          <p:cNvSpPr>
            <a:spLocks noChangeArrowheads="1"/>
          </p:cNvSpPr>
          <p:nvPr/>
        </p:nvSpPr>
        <p:spPr bwMode="auto">
          <a:xfrm>
            <a:off x="18234025" y="3584575"/>
            <a:ext cx="32573913" cy="80724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44" name="Google Shape;90;p1"/>
          <p:cNvSpPr>
            <a:spLocks noChangeArrowheads="1"/>
          </p:cNvSpPr>
          <p:nvPr/>
        </p:nvSpPr>
        <p:spPr bwMode="auto">
          <a:xfrm>
            <a:off x="18235613" y="3579813"/>
            <a:ext cx="32573912"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Methods</a:t>
            </a:r>
            <a:endParaRPr lang="en-US"/>
          </a:p>
        </p:txBody>
      </p:sp>
      <p:sp>
        <p:nvSpPr>
          <p:cNvPr id="14345" name="Google Shape;91;p1"/>
          <p:cNvSpPr>
            <a:spLocks noChangeArrowheads="1"/>
          </p:cNvSpPr>
          <p:nvPr/>
        </p:nvSpPr>
        <p:spPr bwMode="auto">
          <a:xfrm>
            <a:off x="444500" y="20634325"/>
            <a:ext cx="17372013" cy="118316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46" name="Google Shape;92;p1"/>
          <p:cNvSpPr>
            <a:spLocks noChangeArrowheads="1"/>
          </p:cNvSpPr>
          <p:nvPr/>
        </p:nvSpPr>
        <p:spPr bwMode="auto">
          <a:xfrm>
            <a:off x="446088" y="20629563"/>
            <a:ext cx="17372012"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Background</a:t>
            </a:r>
            <a:endParaRPr lang="en-US"/>
          </a:p>
        </p:txBody>
      </p:sp>
      <p:sp>
        <p:nvSpPr>
          <p:cNvPr id="14347" name="Google Shape;93;p1"/>
          <p:cNvSpPr>
            <a:spLocks noChangeArrowheads="1"/>
          </p:cNvSpPr>
          <p:nvPr/>
        </p:nvSpPr>
        <p:spPr bwMode="auto">
          <a:xfrm>
            <a:off x="450850" y="12017375"/>
            <a:ext cx="17372013" cy="82883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48" name="Google Shape;94;p1"/>
          <p:cNvSpPr>
            <a:spLocks noChangeArrowheads="1"/>
          </p:cNvSpPr>
          <p:nvPr/>
        </p:nvSpPr>
        <p:spPr bwMode="auto">
          <a:xfrm>
            <a:off x="452438" y="12012613"/>
            <a:ext cx="17372012"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Introduction &amp; Hypothesis</a:t>
            </a:r>
            <a:endParaRPr lang="en-US"/>
          </a:p>
        </p:txBody>
      </p:sp>
      <p:pic>
        <p:nvPicPr>
          <p:cNvPr id="14349" name="Google Shape;95;p1"/>
          <p:cNvPicPr preferRelativeResize="0">
            <a:picLocks noChangeAspect="1" noChangeArrowheads="1"/>
          </p:cNvPicPr>
          <p:nvPr/>
        </p:nvPicPr>
        <p:blipFill>
          <a:blip r:embed="rId3"/>
          <a:srcRect l="688" t="2232" r="69341" b="2232"/>
          <a:stretch>
            <a:fillRect/>
          </a:stretch>
        </p:blipFill>
        <p:spPr bwMode="auto">
          <a:xfrm>
            <a:off x="27876500" y="6564313"/>
            <a:ext cx="3609975" cy="4178300"/>
          </a:xfrm>
          <a:prstGeom prst="rect">
            <a:avLst/>
          </a:prstGeom>
          <a:noFill/>
          <a:ln w="12700">
            <a:solidFill>
              <a:schemeClr val="tx1"/>
            </a:solidFill>
            <a:miter lim="800000"/>
            <a:headEnd type="none" w="sm" len="sm"/>
            <a:tailEnd type="none" w="sm" len="sm"/>
          </a:ln>
        </p:spPr>
      </p:pic>
      <p:pic>
        <p:nvPicPr>
          <p:cNvPr id="14350" name="Google Shape;96;p1"/>
          <p:cNvPicPr preferRelativeResize="0">
            <a:picLocks noChangeAspect="1" noChangeArrowheads="1"/>
          </p:cNvPicPr>
          <p:nvPr/>
        </p:nvPicPr>
        <p:blipFill>
          <a:blip r:embed="rId4"/>
          <a:srcRect l="31194" t="5481" r="906" b="5034"/>
          <a:stretch>
            <a:fillRect/>
          </a:stretch>
        </p:blipFill>
        <p:spPr bwMode="auto">
          <a:xfrm>
            <a:off x="18903950" y="6548438"/>
            <a:ext cx="8153400" cy="4194175"/>
          </a:xfrm>
          <a:prstGeom prst="rect">
            <a:avLst/>
          </a:prstGeom>
          <a:noFill/>
          <a:ln w="12700">
            <a:solidFill>
              <a:schemeClr val="tx1"/>
            </a:solidFill>
            <a:miter lim="800000"/>
            <a:headEnd type="none" w="sm" len="sm"/>
            <a:tailEnd type="none" w="sm" len="sm"/>
          </a:ln>
        </p:spPr>
      </p:pic>
      <p:sp>
        <p:nvSpPr>
          <p:cNvPr id="14351" name="Google Shape;97;p1"/>
          <p:cNvSpPr>
            <a:spLocks noChangeArrowheads="1"/>
          </p:cNvSpPr>
          <p:nvPr/>
        </p:nvSpPr>
        <p:spPr bwMode="auto">
          <a:xfrm>
            <a:off x="381000" y="477838"/>
            <a:ext cx="50438050" cy="2722562"/>
          </a:xfrm>
          <a:prstGeom prst="rect">
            <a:avLst/>
          </a:prstGeom>
          <a:solidFill>
            <a:srgbClr val="224B4F"/>
          </a:solidFill>
          <a:ln w="9525">
            <a:solidFill>
              <a:schemeClr val="tx1"/>
            </a:solidFill>
            <a:miter lim="800000"/>
            <a:headEnd type="none" w="sm" len="sm"/>
            <a:tailEnd type="none" w="sm" len="sm"/>
          </a:ln>
        </p:spPr>
        <p:txBody>
          <a:bodyPr lIns="91425" tIns="45700" rIns="91425" bIns="45700" anchor="ctr"/>
          <a:lstStyle/>
          <a:p>
            <a:pPr>
              <a:buClr>
                <a:srgbClr val="000000"/>
              </a:buClr>
              <a:buSzPts val="9500"/>
              <a:buFont typeface="Arial" charset="0"/>
              <a:buNone/>
            </a:pPr>
            <a:endParaRPr lang="en-US" sz="9500"/>
          </a:p>
        </p:txBody>
      </p:sp>
      <p:sp>
        <p:nvSpPr>
          <p:cNvPr id="98" name="Google Shape;98;p1"/>
          <p:cNvSpPr txBox="1">
            <a:spLocks noGrp="1"/>
          </p:cNvSpPr>
          <p:nvPr>
            <p:ph type="ctrTitle"/>
          </p:nvPr>
        </p:nvSpPr>
        <p:spPr>
          <a:xfrm>
            <a:off x="5337975" y="769938"/>
            <a:ext cx="40690800" cy="2270100"/>
          </a:xfrm>
        </p:spPr>
        <p:txBody>
          <a:bodyPr anchor="ctr"/>
          <a:lstStyle/>
          <a:p>
            <a:pPr eaLnBrk="1" fontAlgn="auto" hangingPunct="1">
              <a:buFont typeface="Arial"/>
              <a:buNone/>
              <a:defRPr/>
            </a:pPr>
            <a:r>
              <a:rPr lang="en-US" sz="5600" b="1">
                <a:solidFill>
                  <a:srgbClr val="F2F2F2"/>
                </a:solidFill>
                <a:latin typeface="Times New Roman"/>
                <a:ea typeface="Times New Roman"/>
                <a:cs typeface="Times New Roman"/>
                <a:sym typeface="Times New Roman"/>
              </a:rPr>
              <a:t>A Community-Level Investigation of Heavy Metal Pollution in Street Sediments from Terre Haute, Indiana</a:t>
            </a:r>
            <a:r>
              <a:rPr lang="en-US" sz="6500" b="1">
                <a:solidFill>
                  <a:srgbClr val="F2F2F2"/>
                </a:solidFill>
                <a:latin typeface="Calibri"/>
                <a:ea typeface="Calibri"/>
                <a:cs typeface="Calibri"/>
                <a:sym typeface="Calibri"/>
              </a:rPr>
              <a:t/>
            </a:r>
            <a:br>
              <a:rPr lang="en-US" sz="6500" b="1">
                <a:solidFill>
                  <a:srgbClr val="F2F2F2"/>
                </a:solidFill>
                <a:latin typeface="Calibri"/>
                <a:ea typeface="Calibri"/>
                <a:cs typeface="Calibri"/>
                <a:sym typeface="Calibri"/>
              </a:rPr>
            </a:br>
            <a:r>
              <a:rPr lang="en-US" sz="3600">
                <a:solidFill>
                  <a:srgbClr val="F2F2F2"/>
                </a:solidFill>
                <a:latin typeface="Times New Roman"/>
                <a:ea typeface="Times New Roman"/>
                <a:cs typeface="Times New Roman"/>
                <a:sym typeface="Times New Roman"/>
              </a:rPr>
              <a:t>Copp, K.</a:t>
            </a:r>
            <a:r>
              <a:rPr lang="en-US" sz="3600" baseline="30000">
                <a:solidFill>
                  <a:srgbClr val="F2F2F2"/>
                </a:solidFill>
                <a:latin typeface="Times New Roman"/>
                <a:ea typeface="Times New Roman"/>
                <a:cs typeface="Times New Roman"/>
                <a:sym typeface="Times New Roman"/>
              </a:rPr>
              <a:t>1</a:t>
            </a:r>
            <a:r>
              <a:rPr lang="en-US" sz="3600" baseline="-25000">
                <a:solidFill>
                  <a:srgbClr val="F2F2F2"/>
                </a:solidFill>
                <a:latin typeface="Times New Roman"/>
                <a:ea typeface="Times New Roman"/>
                <a:cs typeface="Times New Roman"/>
                <a:sym typeface="Times New Roman"/>
              </a:rPr>
              <a:t> </a:t>
            </a:r>
            <a:r>
              <a:rPr lang="en-US" sz="3600">
                <a:solidFill>
                  <a:srgbClr val="F2F2F2"/>
                </a:solidFill>
                <a:latin typeface="Times New Roman"/>
                <a:ea typeface="Times New Roman"/>
                <a:cs typeface="Times New Roman"/>
                <a:sym typeface="Times New Roman"/>
              </a:rPr>
              <a:t>(</a:t>
            </a:r>
            <a:r>
              <a:rPr lang="en-US" sz="3600" u="sng">
                <a:solidFill>
                  <a:srgbClr val="F2F2F2"/>
                </a:solidFill>
                <a:latin typeface="Times New Roman"/>
                <a:ea typeface="Times New Roman"/>
                <a:cs typeface="Times New Roman"/>
                <a:sym typeface="Times New Roman"/>
                <a:hlinkClick r:id="rId5">
                  <a:extLst>
                    <a:ext uri="{A12FA001-AC4F-418D-AE19-62706E023703}"/>
                  </a:extLst>
                </a:hlinkClick>
              </a:rPr>
              <a:t>kyracopp_2025@depauw.edu</a:t>
            </a:r>
            <a:r>
              <a:rPr lang="en-US" sz="3600">
                <a:solidFill>
                  <a:srgbClr val="F2F2F2"/>
                </a:solidFill>
                <a:latin typeface="Times New Roman"/>
                <a:ea typeface="Times New Roman"/>
                <a:cs typeface="Times New Roman"/>
                <a:sym typeface="Times New Roman"/>
              </a:rPr>
              <a:t>), Brown, K.L.</a:t>
            </a:r>
            <a:r>
              <a:rPr lang="en-US" sz="3600" baseline="30000">
                <a:solidFill>
                  <a:srgbClr val="F2F2F2"/>
                </a:solidFill>
                <a:latin typeface="Times New Roman"/>
                <a:ea typeface="Times New Roman"/>
                <a:cs typeface="Times New Roman"/>
                <a:sym typeface="Times New Roman"/>
              </a:rPr>
              <a:t>1</a:t>
            </a:r>
            <a:r>
              <a:rPr lang="en-US" sz="3600">
                <a:solidFill>
                  <a:srgbClr val="F2F2F2"/>
                </a:solidFill>
                <a:latin typeface="Times New Roman"/>
                <a:ea typeface="Times New Roman"/>
                <a:cs typeface="Times New Roman"/>
                <a:sym typeface="Times New Roman"/>
              </a:rPr>
              <a:t>, Bedwell, N.</a:t>
            </a:r>
            <a:r>
              <a:rPr lang="en-US" sz="3600" baseline="30000">
                <a:solidFill>
                  <a:srgbClr val="F2F2F2"/>
                </a:solidFill>
                <a:latin typeface="Times New Roman"/>
                <a:ea typeface="Times New Roman"/>
                <a:cs typeface="Times New Roman"/>
                <a:sym typeface="Times New Roman"/>
              </a:rPr>
              <a:t>1</a:t>
            </a:r>
            <a:r>
              <a:rPr lang="en-US" sz="3600">
                <a:solidFill>
                  <a:srgbClr val="F2F2F2"/>
                </a:solidFill>
                <a:latin typeface="Times New Roman"/>
                <a:ea typeface="Times New Roman"/>
                <a:cs typeface="Times New Roman"/>
                <a:sym typeface="Times New Roman"/>
              </a:rPr>
              <a:t>, Brown, C.</a:t>
            </a:r>
            <a:r>
              <a:rPr lang="en-US" sz="3600" baseline="30000">
                <a:solidFill>
                  <a:srgbClr val="F2F2F2"/>
                </a:solidFill>
                <a:latin typeface="Times New Roman"/>
                <a:ea typeface="Times New Roman"/>
                <a:cs typeface="Times New Roman"/>
                <a:sym typeface="Times New Roman"/>
              </a:rPr>
              <a:t>1</a:t>
            </a:r>
            <a:r>
              <a:rPr lang="en-US" sz="3600">
                <a:solidFill>
                  <a:srgbClr val="F2F2F2"/>
                </a:solidFill>
                <a:latin typeface="Times New Roman"/>
                <a:ea typeface="Times New Roman"/>
                <a:cs typeface="Times New Roman"/>
                <a:sym typeface="Times New Roman"/>
              </a:rPr>
              <a:t>, Dugan, V.</a:t>
            </a:r>
            <a:r>
              <a:rPr lang="en-US" sz="3600" baseline="30000">
                <a:solidFill>
                  <a:srgbClr val="F2F2F2"/>
                </a:solidFill>
                <a:latin typeface="Times New Roman"/>
                <a:ea typeface="Times New Roman"/>
                <a:cs typeface="Times New Roman"/>
                <a:sym typeface="Times New Roman"/>
              </a:rPr>
              <a:t>1</a:t>
            </a:r>
            <a:r>
              <a:rPr lang="en-US" sz="3600">
                <a:solidFill>
                  <a:srgbClr val="F2F2F2"/>
                </a:solidFill>
                <a:latin typeface="Times New Roman"/>
                <a:ea typeface="Times New Roman"/>
                <a:cs typeface="Times New Roman"/>
                <a:sym typeface="Times New Roman"/>
              </a:rPr>
              <a:t>, Rivera, M.</a:t>
            </a:r>
            <a:r>
              <a:rPr lang="en-US" sz="3600" baseline="30000">
                <a:solidFill>
                  <a:srgbClr val="F2F2F2"/>
                </a:solidFill>
                <a:latin typeface="Times New Roman"/>
                <a:ea typeface="Times New Roman"/>
                <a:cs typeface="Times New Roman"/>
                <a:sym typeface="Times New Roman"/>
              </a:rPr>
              <a:t>1</a:t>
            </a:r>
            <a:r>
              <a:rPr lang="en-US" sz="3600">
                <a:solidFill>
                  <a:srgbClr val="F2F2F2"/>
                </a:solidFill>
                <a:latin typeface="Times New Roman"/>
                <a:ea typeface="Times New Roman"/>
                <a:cs typeface="Times New Roman"/>
                <a:sym typeface="Times New Roman"/>
              </a:rPr>
              <a:t>, Simmons, Q.</a:t>
            </a:r>
            <a:r>
              <a:rPr lang="en-US" sz="3600" baseline="30000">
                <a:solidFill>
                  <a:srgbClr val="F2F2F2"/>
                </a:solidFill>
                <a:latin typeface="Times New Roman"/>
                <a:ea typeface="Times New Roman"/>
                <a:cs typeface="Times New Roman"/>
                <a:sym typeface="Times New Roman"/>
              </a:rPr>
              <a:t>1</a:t>
            </a:r>
            <a:endParaRPr sz="1100">
              <a:solidFill>
                <a:srgbClr val="F2F2F2"/>
              </a:solidFill>
              <a:highlight>
                <a:srgbClr val="FFFFFF"/>
              </a:highlight>
              <a:sym typeface="Arial"/>
            </a:endParaRPr>
          </a:p>
          <a:p>
            <a:pPr eaLnBrk="1" fontAlgn="auto" hangingPunct="1">
              <a:buSzPts val="1100"/>
              <a:buFont typeface="Arial"/>
              <a:buNone/>
              <a:defRPr/>
            </a:pPr>
            <a:r>
              <a:rPr lang="en-US" sz="3600" i="1" baseline="30000">
                <a:solidFill>
                  <a:srgbClr val="F2F2F2"/>
                </a:solidFill>
                <a:latin typeface="Times New Roman"/>
                <a:ea typeface="Times New Roman"/>
                <a:cs typeface="Times New Roman"/>
                <a:sym typeface="Times New Roman"/>
              </a:rPr>
              <a:t>1 </a:t>
            </a:r>
            <a:r>
              <a:rPr lang="en-US" sz="3600">
                <a:solidFill>
                  <a:srgbClr val="F2F2F2"/>
                </a:solidFill>
                <a:latin typeface="Times New Roman"/>
                <a:ea typeface="Times New Roman"/>
                <a:cs typeface="Times New Roman"/>
                <a:sym typeface="Times New Roman"/>
              </a:rPr>
              <a:t>Department of Geology &amp; Environmental Geoscience, DePauw University</a:t>
            </a:r>
            <a:endParaRPr sz="3600" b="1">
              <a:solidFill>
                <a:srgbClr val="F2F2F2"/>
              </a:solidFill>
              <a:latin typeface="Times New Roman"/>
              <a:ea typeface="Times New Roman"/>
              <a:cs typeface="Times New Roman"/>
              <a:sym typeface="Times New Roman"/>
            </a:endParaRPr>
          </a:p>
        </p:txBody>
      </p:sp>
      <p:pic>
        <p:nvPicPr>
          <p:cNvPr id="14353" name="Google Shape;99;p1"/>
          <p:cNvPicPr preferRelativeResize="0">
            <a:picLocks noChangeAspect="1" noChangeArrowheads="1"/>
          </p:cNvPicPr>
          <p:nvPr/>
        </p:nvPicPr>
        <p:blipFill>
          <a:blip r:embed="rId6"/>
          <a:srcRect/>
          <a:stretch>
            <a:fillRect/>
          </a:stretch>
        </p:blipFill>
        <p:spPr bwMode="auto">
          <a:xfrm>
            <a:off x="800100" y="838200"/>
            <a:ext cx="4419600" cy="2055813"/>
          </a:xfrm>
          <a:prstGeom prst="rect">
            <a:avLst/>
          </a:prstGeom>
          <a:noFill/>
          <a:ln w="9525">
            <a:noFill/>
            <a:miter lim="800000"/>
            <a:headEnd/>
            <a:tailEnd/>
          </a:ln>
        </p:spPr>
      </p:pic>
      <p:sp>
        <p:nvSpPr>
          <p:cNvPr id="14354" name="Google Shape;100;p1"/>
          <p:cNvSpPr>
            <a:spLocks noChangeArrowheads="1"/>
          </p:cNvSpPr>
          <p:nvPr/>
        </p:nvSpPr>
        <p:spPr bwMode="auto">
          <a:xfrm>
            <a:off x="450850" y="3603625"/>
            <a:ext cx="17372013" cy="8072438"/>
          </a:xfrm>
          <a:prstGeom prst="rect">
            <a:avLst/>
          </a:prstGeom>
          <a:solidFill>
            <a:schemeClr val="bg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endParaRPr lang="en-US" sz="1900" u="sng">
              <a:latin typeface="Times New Roman" pitchFamily="18" charset="0"/>
              <a:cs typeface="Times New Roman" pitchFamily="18" charset="0"/>
              <a:sym typeface="Times New Roman" pitchFamily="18" charset="0"/>
            </a:endParaRPr>
          </a:p>
        </p:txBody>
      </p:sp>
      <p:sp>
        <p:nvSpPr>
          <p:cNvPr id="14355" name="Google Shape;101;p1"/>
          <p:cNvSpPr txBox="1">
            <a:spLocks noChangeArrowheads="1"/>
          </p:cNvSpPr>
          <p:nvPr/>
        </p:nvSpPr>
        <p:spPr bwMode="auto">
          <a:xfrm>
            <a:off x="6130925" y="31373763"/>
            <a:ext cx="11461750" cy="1006475"/>
          </a:xfrm>
          <a:prstGeom prst="rect">
            <a:avLst/>
          </a:prstGeom>
          <a:noFill/>
          <a:ln w="9525">
            <a:noFill/>
            <a:miter lim="800000"/>
            <a:headEnd/>
            <a:tailEnd/>
          </a:ln>
        </p:spPr>
        <p:txBody>
          <a:bodyPr lIns="91425" tIns="45700" rIns="91425" bIns="45700">
            <a:spAutoFit/>
          </a:bodyPr>
          <a:lstStyle/>
          <a:p>
            <a:pPr>
              <a:buClr>
                <a:srgbClr val="000000"/>
              </a:buClr>
              <a:buSzPts val="2400"/>
              <a:buFont typeface="Arial" charset="0"/>
              <a:buNone/>
            </a:pPr>
            <a:r>
              <a:rPr lang="en-US" sz="2000" b="1">
                <a:latin typeface="Times New Roman" pitchFamily="18" charset="0"/>
                <a:cs typeface="Times New Roman" pitchFamily="18" charset="0"/>
                <a:sym typeface="Times New Roman" pitchFamily="18" charset="0"/>
              </a:rPr>
              <a:t>Fig. 2: </a:t>
            </a:r>
            <a:r>
              <a:rPr lang="en-US" sz="2000">
                <a:latin typeface="Times New Roman" pitchFamily="18" charset="0"/>
                <a:cs typeface="Times New Roman" pitchFamily="18" charset="0"/>
                <a:sym typeface="Times New Roman" pitchFamily="18" charset="0"/>
              </a:rPr>
              <a:t> </a:t>
            </a:r>
            <a:r>
              <a:rPr lang="en-US" sz="2000" b="1">
                <a:latin typeface="Times New Roman" pitchFamily="18" charset="0"/>
                <a:cs typeface="Times New Roman" pitchFamily="18" charset="0"/>
                <a:sym typeface="Times New Roman" pitchFamily="18" charset="0"/>
              </a:rPr>
              <a:t>(A)</a:t>
            </a:r>
            <a:r>
              <a:rPr lang="en-US" sz="2000">
                <a:latin typeface="Times New Roman" pitchFamily="18" charset="0"/>
                <a:cs typeface="Times New Roman" pitchFamily="18" charset="0"/>
                <a:sym typeface="Times New Roman" pitchFamily="18" charset="0"/>
              </a:rPr>
              <a:t> Street map of Sheridan Park Community showing XRF and SEM sample locations. </a:t>
            </a:r>
            <a:r>
              <a:rPr lang="en-US" sz="2000" b="1">
                <a:latin typeface="Times New Roman" pitchFamily="18" charset="0"/>
                <a:cs typeface="Times New Roman" pitchFamily="18" charset="0"/>
                <a:sym typeface="Times New Roman" pitchFamily="18" charset="0"/>
              </a:rPr>
              <a:t>(B)</a:t>
            </a:r>
            <a:r>
              <a:rPr lang="en-US" sz="2000">
                <a:latin typeface="Times New Roman" pitchFamily="18" charset="0"/>
                <a:cs typeface="Times New Roman" pitchFamily="18" charset="0"/>
                <a:sym typeface="Times New Roman" pitchFamily="18" charset="0"/>
              </a:rPr>
              <a:t> Inset map of Terre Haute showing the location of the Sheridan Park Community along with active and inactive Brownfield sites within city limits.</a:t>
            </a:r>
            <a:endParaRPr lang="en-US" sz="2000" b="1">
              <a:latin typeface="Times New Roman" pitchFamily="18" charset="0"/>
              <a:cs typeface="Times New Roman" pitchFamily="18" charset="0"/>
              <a:sym typeface="Times New Roman" pitchFamily="18" charset="0"/>
            </a:endParaRPr>
          </a:p>
        </p:txBody>
      </p:sp>
      <p:sp>
        <p:nvSpPr>
          <p:cNvPr id="14356" name="Google Shape;102;p1"/>
          <p:cNvSpPr txBox="1">
            <a:spLocks noChangeArrowheads="1"/>
          </p:cNvSpPr>
          <p:nvPr/>
        </p:nvSpPr>
        <p:spPr bwMode="auto">
          <a:xfrm>
            <a:off x="704850" y="13361988"/>
            <a:ext cx="10496550" cy="6729412"/>
          </a:xfrm>
          <a:prstGeom prst="rect">
            <a:avLst/>
          </a:prstGeom>
          <a:noFill/>
          <a:ln w="9525">
            <a:noFill/>
            <a:miter lim="800000"/>
            <a:headEnd/>
            <a:tailEnd/>
          </a:ln>
        </p:spPr>
        <p:txBody>
          <a:bodyPr lIns="91425" tIns="45700" rIns="91425" bIns="45700"/>
          <a:lstStyle/>
          <a:p>
            <a:pPr>
              <a:lnSpc>
                <a:spcPct val="115000"/>
              </a:lnSpc>
              <a:buClr>
                <a:srgbClr val="000000"/>
              </a:buClr>
              <a:buSzPts val="1100"/>
              <a:buFont typeface="Arial" charset="0"/>
              <a:buNone/>
            </a:pPr>
            <a:r>
              <a:rPr lang="en-US" sz="2800" b="1" u="sng">
                <a:latin typeface="Times New Roman" pitchFamily="18" charset="0"/>
                <a:cs typeface="Times New Roman" pitchFamily="18" charset="0"/>
                <a:sym typeface="Times New Roman" pitchFamily="18" charset="0"/>
              </a:rPr>
              <a:t>Introduction</a:t>
            </a:r>
            <a:endParaRPr lang="en-US"/>
          </a:p>
          <a:p>
            <a:pPr>
              <a:lnSpc>
                <a:spcPct val="115000"/>
              </a:lnSpc>
              <a:buClr>
                <a:srgbClr val="000000"/>
              </a:buClr>
              <a:buSzPts val="1100"/>
              <a:buFont typeface="Arial" charset="0"/>
              <a:buNone/>
            </a:pPr>
            <a:r>
              <a:rPr lang="en-US" sz="2400">
                <a:latin typeface="Times New Roman" pitchFamily="18" charset="0"/>
                <a:cs typeface="Times New Roman" pitchFamily="18" charset="0"/>
                <a:sym typeface="Times New Roman" pitchFamily="18" charset="0"/>
              </a:rPr>
              <a:t>Heavy metal contaminants, such as lead, generated by manufacturing and industrial activities have a large impact on human health in urban environments (Filippelli et al., 2012). Many industries in the Midwest are known for releasing pollutants such as Pb, Ni, Cr, Cu, and Zn, causing potential health concerns (Dietrich et al., 2018). Brownfield sites may be a local source of these pollutants. Coal-fired power plants can also disperse heavy metals over a broader region </a:t>
            </a:r>
            <a:r>
              <a:rPr lang="en-US" sz="2400" b="1">
                <a:latin typeface="Times New Roman" pitchFamily="18" charset="0"/>
                <a:cs typeface="Times New Roman" pitchFamily="18" charset="0"/>
                <a:sym typeface="Times New Roman" pitchFamily="18" charset="0"/>
              </a:rPr>
              <a:t>(Fig.1)</a:t>
            </a:r>
            <a:r>
              <a:rPr lang="en-US" sz="2400">
                <a:latin typeface="Times New Roman" pitchFamily="18" charset="0"/>
                <a:cs typeface="Times New Roman" pitchFamily="18" charset="0"/>
                <a:sym typeface="Times New Roman" pitchFamily="18" charset="0"/>
              </a:rPr>
              <a:t>. While it is known that Brownfield sites, manufacturing sites, and coal-fired power plants can increase the concentrations of harmful heavy metals in the environment, this study intends to investigate the impact of these industries within the Sheridan Park Community in Terre Haute, Indiana </a:t>
            </a:r>
            <a:r>
              <a:rPr lang="en-US" sz="2400" b="1">
                <a:latin typeface="Times New Roman" pitchFamily="18" charset="0"/>
                <a:cs typeface="Times New Roman" pitchFamily="18" charset="0"/>
                <a:sym typeface="Times New Roman" pitchFamily="18" charset="0"/>
              </a:rPr>
              <a:t>(Fig.2)</a:t>
            </a:r>
            <a:r>
              <a:rPr lang="en-US" sz="2400">
                <a:latin typeface="Times New Roman" pitchFamily="18" charset="0"/>
                <a:cs typeface="Times New Roman" pitchFamily="18" charset="0"/>
                <a:sym typeface="Times New Roman" pitchFamily="18" charset="0"/>
              </a:rPr>
              <a:t>.</a:t>
            </a:r>
            <a:endParaRPr lang="en-US"/>
          </a:p>
          <a:p>
            <a:pPr>
              <a:lnSpc>
                <a:spcPct val="115000"/>
              </a:lnSpc>
              <a:buClr>
                <a:srgbClr val="000000"/>
              </a:buClr>
              <a:buSzPts val="1100"/>
              <a:buFont typeface="Arial" charset="0"/>
              <a:buNone/>
            </a:pPr>
            <a:endParaRPr lang="en-US" sz="2400">
              <a:latin typeface="Times New Roman" pitchFamily="18" charset="0"/>
              <a:cs typeface="Times New Roman" pitchFamily="18" charset="0"/>
              <a:sym typeface="Times New Roman" pitchFamily="18" charset="0"/>
            </a:endParaRPr>
          </a:p>
          <a:p>
            <a:pPr>
              <a:spcBef>
                <a:spcPts val="1000"/>
              </a:spcBef>
              <a:buClr>
                <a:srgbClr val="000000"/>
              </a:buClr>
              <a:buSzPts val="3000"/>
              <a:buFont typeface="Arial" charset="0"/>
              <a:buNone/>
            </a:pPr>
            <a:r>
              <a:rPr lang="en-US" sz="2800" b="1" u="sng">
                <a:latin typeface="Times New Roman" pitchFamily="18" charset="0"/>
                <a:cs typeface="Times New Roman" pitchFamily="18" charset="0"/>
                <a:sym typeface="Times New Roman" pitchFamily="18" charset="0"/>
              </a:rPr>
              <a:t>Hypothesis</a:t>
            </a:r>
            <a:r>
              <a:rPr lang="en-US" sz="2800" b="1">
                <a:latin typeface="Times New Roman" pitchFamily="18" charset="0"/>
                <a:cs typeface="Times New Roman" pitchFamily="18" charset="0"/>
                <a:sym typeface="Times New Roman" pitchFamily="18" charset="0"/>
              </a:rPr>
              <a:t>: </a:t>
            </a:r>
            <a:endParaRPr lang="en-US"/>
          </a:p>
          <a:p>
            <a:pPr>
              <a:spcBef>
                <a:spcPts val="1000"/>
              </a:spcBef>
              <a:buClr>
                <a:srgbClr val="000000"/>
              </a:buClr>
              <a:buSzPts val="3000"/>
              <a:buFont typeface="Arial" charset="0"/>
              <a:buNone/>
            </a:pPr>
            <a:r>
              <a:rPr lang="en-US" sz="2400">
                <a:latin typeface="Times New Roman" pitchFamily="18" charset="0"/>
                <a:cs typeface="Times New Roman" pitchFamily="18" charset="0"/>
                <a:sym typeface="Times New Roman" pitchFamily="18" charset="0"/>
              </a:rPr>
              <a:t>We hypothesize that street sediments contain valuable geochemical clues that can be used to identify the sources of heavy metal contamination. </a:t>
            </a:r>
            <a:endParaRPr lang="en-US"/>
          </a:p>
        </p:txBody>
      </p:sp>
      <p:sp>
        <p:nvSpPr>
          <p:cNvPr id="14357" name="Google Shape;103;p1"/>
          <p:cNvSpPr txBox="1">
            <a:spLocks noChangeArrowheads="1"/>
          </p:cNvSpPr>
          <p:nvPr/>
        </p:nvSpPr>
        <p:spPr bwMode="auto">
          <a:xfrm>
            <a:off x="18441988" y="17379950"/>
            <a:ext cx="12890500" cy="769938"/>
          </a:xfrm>
          <a:prstGeom prst="rect">
            <a:avLst/>
          </a:prstGeom>
          <a:noFill/>
          <a:ln w="9525">
            <a:noFill/>
            <a:miter lim="800000"/>
            <a:headEnd/>
            <a:tailEnd/>
          </a:ln>
        </p:spPr>
        <p:txBody>
          <a:bodyPr lIns="91425" tIns="91425" rIns="91425" bIns="91425"/>
          <a:lstStyle/>
          <a:p>
            <a:pPr>
              <a:lnSpc>
                <a:spcPct val="115000"/>
              </a:lnSpc>
              <a:buClr>
                <a:srgbClr val="000000"/>
              </a:buClr>
              <a:buSzPts val="1100"/>
              <a:buFont typeface="Arial" charset="0"/>
              <a:buNone/>
            </a:pPr>
            <a:r>
              <a:rPr lang="en-US" sz="2000" b="1">
                <a:latin typeface="Times New Roman" pitchFamily="18" charset="0"/>
                <a:cs typeface="Times New Roman" pitchFamily="18" charset="0"/>
                <a:sym typeface="Times New Roman" pitchFamily="18" charset="0"/>
              </a:rPr>
              <a:t>Fig. 6 (Above):</a:t>
            </a:r>
            <a:r>
              <a:rPr lang="en-US" sz="2000">
                <a:latin typeface="Times New Roman" pitchFamily="18" charset="0"/>
                <a:cs typeface="Times New Roman" pitchFamily="18" charset="0"/>
                <a:sym typeface="Times New Roman" pitchFamily="18" charset="0"/>
              </a:rPr>
              <a:t> Backscatter electron image (BSE) for a silica-rich sphere covered in soil particles from Sample A (left). EDS-spot analysis (Spot 447) showing the chemical composition of the silica-rich sphere (right).</a:t>
            </a:r>
            <a:endParaRPr lang="en-US"/>
          </a:p>
        </p:txBody>
      </p:sp>
      <p:sp>
        <p:nvSpPr>
          <p:cNvPr id="14358" name="Google Shape;104;p1"/>
          <p:cNvSpPr txBox="1">
            <a:spLocks noChangeArrowheads="1"/>
          </p:cNvSpPr>
          <p:nvPr/>
        </p:nvSpPr>
        <p:spPr bwMode="auto">
          <a:xfrm>
            <a:off x="18486438" y="22091650"/>
            <a:ext cx="13049250" cy="542925"/>
          </a:xfrm>
          <a:prstGeom prst="rect">
            <a:avLst/>
          </a:prstGeom>
          <a:noFill/>
          <a:ln w="9525">
            <a:noFill/>
            <a:miter lim="800000"/>
            <a:headEnd/>
            <a:tailEnd/>
          </a:ln>
        </p:spPr>
        <p:txBody>
          <a:bodyPr lIns="91425" tIns="91425" rIns="91425" bIns="91425"/>
          <a:lstStyle/>
          <a:p>
            <a:pPr>
              <a:lnSpc>
                <a:spcPct val="115000"/>
              </a:lnSpc>
              <a:buClr>
                <a:srgbClr val="000000"/>
              </a:buClr>
              <a:buSzPts val="1100"/>
              <a:buFont typeface="Arial" charset="0"/>
              <a:buNone/>
            </a:pPr>
            <a:r>
              <a:rPr lang="en-US" sz="2000" b="1">
                <a:latin typeface="Times New Roman" pitchFamily="18" charset="0"/>
                <a:cs typeface="Times New Roman" pitchFamily="18" charset="0"/>
                <a:sym typeface="Times New Roman" pitchFamily="18" charset="0"/>
              </a:rPr>
              <a:t>Fig. 7 (Above): </a:t>
            </a:r>
            <a:r>
              <a:rPr lang="en-US" sz="2000">
                <a:latin typeface="Times New Roman" pitchFamily="18" charset="0"/>
                <a:cs typeface="Times New Roman" pitchFamily="18" charset="0"/>
                <a:sym typeface="Times New Roman" pitchFamily="18" charset="0"/>
              </a:rPr>
              <a:t>Backscatter electron image (BSE)</a:t>
            </a:r>
            <a:r>
              <a:rPr lang="en-US"/>
              <a:t> </a:t>
            </a:r>
            <a:r>
              <a:rPr lang="en-US" sz="2000">
                <a:latin typeface="Times New Roman" pitchFamily="18" charset="0"/>
                <a:cs typeface="Times New Roman" pitchFamily="18" charset="0"/>
                <a:sym typeface="Times New Roman" pitchFamily="18" charset="0"/>
              </a:rPr>
              <a:t>(left) and EDS spot analysis</a:t>
            </a:r>
            <a:r>
              <a:rPr lang="en-US" sz="2000" b="1">
                <a:latin typeface="Times New Roman" pitchFamily="18" charset="0"/>
                <a:cs typeface="Times New Roman" pitchFamily="18" charset="0"/>
                <a:sym typeface="Times New Roman" pitchFamily="18" charset="0"/>
              </a:rPr>
              <a:t> </a:t>
            </a:r>
            <a:r>
              <a:rPr lang="en-US" sz="2000">
                <a:latin typeface="Times New Roman" pitchFamily="18" charset="0"/>
                <a:cs typeface="Times New Roman" pitchFamily="18" charset="0"/>
                <a:sym typeface="Times New Roman" pitchFamily="18" charset="0"/>
              </a:rPr>
              <a:t>of iron-rich sphere (right) from Sample B.</a:t>
            </a:r>
            <a:endParaRPr lang="en-US"/>
          </a:p>
        </p:txBody>
      </p:sp>
      <p:sp>
        <p:nvSpPr>
          <p:cNvPr id="14359" name="Google Shape;105;p1"/>
          <p:cNvSpPr txBox="1">
            <a:spLocks noChangeArrowheads="1"/>
          </p:cNvSpPr>
          <p:nvPr/>
        </p:nvSpPr>
        <p:spPr bwMode="auto">
          <a:xfrm>
            <a:off x="18461038" y="27043063"/>
            <a:ext cx="13030200" cy="903287"/>
          </a:xfrm>
          <a:prstGeom prst="rect">
            <a:avLst/>
          </a:prstGeom>
          <a:noFill/>
          <a:ln w="9525">
            <a:noFill/>
            <a:miter lim="800000"/>
            <a:headEnd/>
            <a:tailEnd/>
          </a:ln>
        </p:spPr>
        <p:txBody>
          <a:bodyPr lIns="91425" tIns="91425" rIns="91425" bIns="91425"/>
          <a:lstStyle/>
          <a:p>
            <a:pPr>
              <a:lnSpc>
                <a:spcPct val="115000"/>
              </a:lnSpc>
              <a:buClr>
                <a:srgbClr val="000000"/>
              </a:buClr>
              <a:buSzPts val="1100"/>
              <a:buFont typeface="Arial" charset="0"/>
              <a:buNone/>
            </a:pPr>
            <a:r>
              <a:rPr lang="en-US" sz="2000" b="1">
                <a:latin typeface="Times New Roman" pitchFamily="18" charset="0"/>
                <a:cs typeface="Times New Roman" pitchFamily="18" charset="0"/>
                <a:sym typeface="Times New Roman" pitchFamily="18" charset="0"/>
              </a:rPr>
              <a:t>Fig. 8 (Above): </a:t>
            </a:r>
            <a:r>
              <a:rPr lang="en-US" sz="2000">
                <a:latin typeface="Times New Roman" pitchFamily="18" charset="0"/>
                <a:cs typeface="Times New Roman" pitchFamily="18" charset="0"/>
                <a:sym typeface="Times New Roman" pitchFamily="18" charset="0"/>
              </a:rPr>
              <a:t>Backscatter electron image (BSE) of a glass particle (left) and its corresponding EDS spot analysis (right) from Sample C.</a:t>
            </a:r>
            <a:endParaRPr lang="en-US"/>
          </a:p>
        </p:txBody>
      </p:sp>
      <p:sp>
        <p:nvSpPr>
          <p:cNvPr id="14360" name="Google Shape;106;p1"/>
          <p:cNvSpPr>
            <a:spLocks noChangeArrowheads="1"/>
          </p:cNvSpPr>
          <p:nvPr/>
        </p:nvSpPr>
        <p:spPr bwMode="auto">
          <a:xfrm>
            <a:off x="48428275" y="29800550"/>
            <a:ext cx="2057400" cy="2160588"/>
          </a:xfrm>
          <a:prstGeom prst="rect">
            <a:avLst/>
          </a:prstGeom>
          <a:solidFill>
            <a:schemeClr val="accent1"/>
          </a:solidFill>
          <a:ln w="9525">
            <a:solidFill>
              <a:schemeClr val="tx1"/>
            </a:solidFill>
            <a:round/>
            <a:headEnd type="none" w="sm" len="sm"/>
            <a:tailEnd type="none" w="sm" len="sm"/>
          </a:ln>
        </p:spPr>
        <p:txBody>
          <a:bodyPr lIns="91425" tIns="45700" rIns="91425" bIns="45700" anchor="ctr"/>
          <a:lstStyle/>
          <a:p>
            <a:pPr algn="ctr">
              <a:buClr>
                <a:srgbClr val="224B4F"/>
              </a:buClr>
              <a:buSzPts val="4500"/>
              <a:buFont typeface="Roboto"/>
              <a:buNone/>
            </a:pPr>
            <a:endParaRPr lang="en-US"/>
          </a:p>
        </p:txBody>
      </p:sp>
      <p:sp>
        <p:nvSpPr>
          <p:cNvPr id="14361" name="Google Shape;107;p1"/>
          <p:cNvSpPr txBox="1">
            <a:spLocks noChangeArrowheads="1"/>
          </p:cNvSpPr>
          <p:nvPr/>
        </p:nvSpPr>
        <p:spPr bwMode="auto">
          <a:xfrm>
            <a:off x="712788" y="4970463"/>
            <a:ext cx="16760825" cy="6254750"/>
          </a:xfrm>
          <a:prstGeom prst="rect">
            <a:avLst/>
          </a:prstGeom>
          <a:noFill/>
          <a:ln w="9525">
            <a:noFill/>
            <a:miter lim="800000"/>
            <a:headEnd/>
            <a:tailEnd/>
          </a:ln>
        </p:spPr>
        <p:txBody>
          <a:bodyPr lIns="91425" tIns="91425" rIns="91425" bIns="91425"/>
          <a:lstStyle/>
          <a:p>
            <a:pPr indent="457200">
              <a:lnSpc>
                <a:spcPct val="115000"/>
              </a:lnSpc>
              <a:buClr>
                <a:srgbClr val="000000"/>
              </a:buClr>
              <a:buSzPts val="1100"/>
              <a:buFont typeface="Arial" charset="0"/>
              <a:buNone/>
            </a:pPr>
            <a:r>
              <a:rPr lang="en-US" sz="2400">
                <a:latin typeface="Times New Roman" pitchFamily="18" charset="0"/>
                <a:cs typeface="Times New Roman" pitchFamily="18" charset="0"/>
                <a:sym typeface="Times New Roman" pitchFamily="18" charset="0"/>
              </a:rPr>
              <a:t>Urban environments contain environmental legacy issues that can have long-term negative public health consequences. Investigating these legacy issues can help constrain potential sources and their impact on communities. This study focuses on street sediment found in Terre Haute, Indiana, a city with an extensive history of coal-fired power production, high-traffic volumes, steel manufacturing, and Pb-based paint usage. This research specifically focuses on Terre Haute’s Sheridan Park community. Six bulk street sediment samples were analyzed by pXRF at DePauw University. This analysis revealed elevated concentrations of Pb (22-152 ppm), As (8-15 ppm), Cu (35-237 ppm), and Zn (149-634 ppm) in all six samples. Street samples collected near automotive buildings had the highest concentrations of heavy metals, with some concentrations seven times higher than background concentrations reported for natural soils in the area. </a:t>
            </a:r>
            <a:endParaRPr lang="en-US"/>
          </a:p>
          <a:p>
            <a:pPr indent="457200">
              <a:lnSpc>
                <a:spcPct val="115000"/>
              </a:lnSpc>
              <a:buClr>
                <a:srgbClr val="000000"/>
              </a:buClr>
              <a:buSzPts val="1100"/>
              <a:buFont typeface="Arial" charset="0"/>
              <a:buNone/>
            </a:pPr>
            <a:r>
              <a:rPr lang="en-US" sz="2400">
                <a:latin typeface="Times New Roman" pitchFamily="18" charset="0"/>
                <a:cs typeface="Times New Roman" pitchFamily="18" charset="0"/>
                <a:sym typeface="Times New Roman" pitchFamily="18" charset="0"/>
              </a:rPr>
              <a:t>Particle types found within the street sediment were identified using a standard stereomicroscope. This revealed four main categories: geogenic sediments, organic matter, anthropogenic debris (e.g., plastic), and metal particles. A more detailed investigation of the particle types was completed using scanning electron microscopy (SEM) and energy dispersive spectroscopy (EDS). This analysis revealed Fe-rich spheres, silica-rich micro-beads, and other minor heavy metal-bearing particles. This study confirms the presence of heavy metal pollution within this community. Present-day sources of these metals include the automotive industry (e.g., mechanic shops) and vehicle transportation. The Fe-rich spheres may be a byproduct of past steel manufacturing and coal-combustion within the city.</a:t>
            </a:r>
            <a:endParaRPr lang="en-US" sz="2400"/>
          </a:p>
        </p:txBody>
      </p:sp>
      <p:sp>
        <p:nvSpPr>
          <p:cNvPr id="14362" name="Google Shape;108;p1"/>
          <p:cNvSpPr txBox="1">
            <a:spLocks noChangeArrowheads="1"/>
          </p:cNvSpPr>
          <p:nvPr/>
        </p:nvSpPr>
        <p:spPr bwMode="auto">
          <a:xfrm>
            <a:off x="18599150" y="29200475"/>
            <a:ext cx="29686250" cy="3263900"/>
          </a:xfrm>
          <a:prstGeom prst="rect">
            <a:avLst/>
          </a:prstGeom>
          <a:noFill/>
          <a:ln w="9525">
            <a:noFill/>
            <a:miter lim="800000"/>
            <a:headEnd/>
            <a:tailEnd/>
          </a:ln>
        </p:spPr>
        <p:txBody>
          <a:bodyPr lIns="91425" tIns="91425" rIns="91425" bIns="91425"/>
          <a:lstStyle/>
          <a:p>
            <a:pPr marL="457200" indent="-457200">
              <a:buClr>
                <a:srgbClr val="000000"/>
              </a:buClr>
              <a:buSzPts val="2400"/>
              <a:buFont typeface="Arial" charset="0"/>
              <a:buNone/>
            </a:pPr>
            <a:r>
              <a:rPr lang="en-US" sz="2400" b="1" u="sng">
                <a:latin typeface="Times New Roman" pitchFamily="18" charset="0"/>
                <a:cs typeface="Times New Roman" pitchFamily="18" charset="0"/>
                <a:sym typeface="Times New Roman" pitchFamily="18" charset="0"/>
              </a:rPr>
              <a:t>Conclusions</a:t>
            </a:r>
            <a:r>
              <a:rPr lang="en-US" sz="2400" b="1">
                <a:latin typeface="Times New Roman" pitchFamily="18" charset="0"/>
                <a:cs typeface="Times New Roman" pitchFamily="18" charset="0"/>
                <a:sym typeface="Times New Roman" pitchFamily="18" charset="0"/>
              </a:rPr>
              <a:t>: </a:t>
            </a:r>
            <a:endParaRPr lang="en-US"/>
          </a:p>
          <a:p>
            <a:pPr marL="457200" indent="-457200">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Industrial silica-rich spheres were identified by SEM analysis </a:t>
            </a:r>
            <a:r>
              <a:rPr lang="en-US" sz="2300" b="1">
                <a:latin typeface="Times New Roman" pitchFamily="18" charset="0"/>
                <a:cs typeface="Times New Roman" pitchFamily="18" charset="0"/>
                <a:sym typeface="Times New Roman" pitchFamily="18" charset="0"/>
              </a:rPr>
              <a:t>(Fig. 6)</a:t>
            </a:r>
            <a:r>
              <a:rPr lang="en-US" sz="2300">
                <a:latin typeface="Times New Roman" pitchFamily="18" charset="0"/>
                <a:cs typeface="Times New Roman" pitchFamily="18" charset="0"/>
                <a:sym typeface="Times New Roman" pitchFamily="18" charset="0"/>
              </a:rPr>
              <a:t>. These spheres were likely weathered from road paint chips. These paint chips may be an additional source of Pb and Cr.</a:t>
            </a:r>
            <a:endParaRPr lang="en-US"/>
          </a:p>
          <a:p>
            <a:pPr marL="457200" indent="-457200">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Iron-rich spheres were the most prevalent metal identified by SEM analysis </a:t>
            </a:r>
            <a:r>
              <a:rPr lang="en-US" sz="2300" b="1">
                <a:latin typeface="Times New Roman" pitchFamily="18" charset="0"/>
                <a:cs typeface="Times New Roman" pitchFamily="18" charset="0"/>
                <a:sym typeface="Times New Roman" pitchFamily="18" charset="0"/>
              </a:rPr>
              <a:t>(Fig 7)</a:t>
            </a:r>
            <a:r>
              <a:rPr lang="en-US" sz="2300">
                <a:latin typeface="Times New Roman" pitchFamily="18" charset="0"/>
                <a:cs typeface="Times New Roman" pitchFamily="18" charset="0"/>
                <a:sym typeface="Times New Roman" pitchFamily="18" charset="0"/>
              </a:rPr>
              <a:t>. These spheres were prominent in Sample B, which is adjacent to the Illiana Truck Parts Inc </a:t>
            </a:r>
            <a:r>
              <a:rPr lang="en-US" sz="2300" b="1">
                <a:latin typeface="Times New Roman" pitchFamily="18" charset="0"/>
                <a:cs typeface="Times New Roman" pitchFamily="18" charset="0"/>
                <a:sym typeface="Times New Roman" pitchFamily="18" charset="0"/>
              </a:rPr>
              <a:t>(Fig. 2)</a:t>
            </a:r>
            <a:r>
              <a:rPr lang="en-US" sz="2300">
                <a:latin typeface="Times New Roman" pitchFamily="18" charset="0"/>
                <a:cs typeface="Times New Roman" pitchFamily="18" charset="0"/>
                <a:sym typeface="Times New Roman" pitchFamily="18" charset="0"/>
              </a:rPr>
              <a:t>. This is also a former steel-manufacturing site.</a:t>
            </a:r>
            <a:endParaRPr lang="en-US" sz="2300"/>
          </a:p>
          <a:p>
            <a:pPr marL="457200" indent="-457200">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Pb concentrations from Sample 2, located near Mike’s Auto Wrecking &amp; Junkyard, were 7.5 times higher than the Indiana soil average. The adjacent junkyard may be a potential source of the Pb contamination.</a:t>
            </a:r>
            <a:endParaRPr lang="en-US"/>
          </a:p>
          <a:p>
            <a:pPr marL="457200" indent="-457200">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Samples 1, 5, and 6 showed elevated Zn concentrations. Sample 1 was collected adjacent to GE Aviation (aerospace manufacturing). Samples 5 and 6 were collected adjacent to Illiana Truck Parts. These may be potential sources of Zn. </a:t>
            </a:r>
            <a:endParaRPr lang="en-US"/>
          </a:p>
          <a:p>
            <a:pPr marL="457200" indent="-457200">
              <a:buClr>
                <a:srgbClr val="000000"/>
              </a:buClr>
              <a:buSzPts val="2400"/>
              <a:buFont typeface="Arial" charset="0"/>
              <a:buNone/>
            </a:pPr>
            <a:r>
              <a:rPr lang="en-US" sz="2300" b="1" u="sng">
                <a:latin typeface="Times New Roman" pitchFamily="18" charset="0"/>
                <a:cs typeface="Times New Roman" pitchFamily="18" charset="0"/>
                <a:sym typeface="Times New Roman" pitchFamily="18" charset="0"/>
              </a:rPr>
              <a:t>Future Work: </a:t>
            </a:r>
            <a:endParaRPr lang="en-US" sz="2300">
              <a:latin typeface="Times New Roman" pitchFamily="18" charset="0"/>
              <a:cs typeface="Times New Roman" pitchFamily="18" charset="0"/>
              <a:sym typeface="Times New Roman" pitchFamily="18" charset="0"/>
            </a:endParaRPr>
          </a:p>
          <a:p>
            <a:pPr marL="457200" indent="-457200">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Expand our collection of samples in residential areas to place better constraints on the heavy metal concentrations within these areas.</a:t>
            </a:r>
            <a:endParaRPr lang="en-US"/>
          </a:p>
          <a:p>
            <a:pPr marL="457200" indent="-457200">
              <a:lnSpc>
                <a:spcPct val="115000"/>
              </a:lnSpc>
              <a:buClr>
                <a:srgbClr val="000000"/>
              </a:buClr>
              <a:buSzPts val="2400"/>
              <a:buFont typeface="Times New Roman" pitchFamily="18" charset="0"/>
              <a:buChar char="●"/>
            </a:pPr>
            <a:r>
              <a:rPr lang="en-US" sz="2300">
                <a:latin typeface="Times New Roman" pitchFamily="18" charset="0"/>
                <a:cs typeface="Times New Roman" pitchFamily="18" charset="0"/>
                <a:sym typeface="Times New Roman" pitchFamily="18" charset="0"/>
              </a:rPr>
              <a:t>Conduct a water quality study on Little Lost Creek, which flows through the study area to evaluate if heavy metals are entering surface water systems.</a:t>
            </a:r>
            <a:endParaRPr lang="en-US"/>
          </a:p>
        </p:txBody>
      </p:sp>
      <p:sp>
        <p:nvSpPr>
          <p:cNvPr id="14363" name="Google Shape;109;p1"/>
          <p:cNvSpPr txBox="1">
            <a:spLocks noChangeArrowheads="1"/>
          </p:cNvSpPr>
          <p:nvPr/>
        </p:nvSpPr>
        <p:spPr bwMode="auto">
          <a:xfrm>
            <a:off x="800100" y="22045613"/>
            <a:ext cx="5162550" cy="10137775"/>
          </a:xfrm>
          <a:prstGeom prst="rect">
            <a:avLst/>
          </a:prstGeom>
          <a:noFill/>
          <a:ln w="9525">
            <a:noFill/>
            <a:miter lim="800000"/>
            <a:headEnd/>
            <a:tailEnd/>
          </a:ln>
        </p:spPr>
        <p:txBody>
          <a:bodyPr lIns="91425" tIns="91425" rIns="91425" bIns="91425"/>
          <a:lstStyle/>
          <a:p>
            <a:pPr marL="6350" indent="6350">
              <a:buClr>
                <a:srgbClr val="000000"/>
              </a:buClr>
              <a:buSzPts val="3000"/>
              <a:buFont typeface="Arial" charset="0"/>
              <a:buNone/>
            </a:pPr>
            <a:r>
              <a:rPr lang="en-US" sz="2800" b="1" u="sng">
                <a:latin typeface="Times New Roman" pitchFamily="18" charset="0"/>
                <a:cs typeface="Times New Roman" pitchFamily="18" charset="0"/>
                <a:sym typeface="Times New Roman" pitchFamily="18" charset="0"/>
              </a:rPr>
              <a:t>Background</a:t>
            </a:r>
            <a:endParaRPr lang="en-US"/>
          </a:p>
          <a:p>
            <a:pPr marL="6350" indent="6350">
              <a:lnSpc>
                <a:spcPct val="115000"/>
              </a:lnSpc>
              <a:buClr>
                <a:srgbClr val="000000"/>
              </a:buClr>
              <a:buSzPts val="2800"/>
              <a:buFont typeface="Times New Roman" pitchFamily="18" charset="0"/>
              <a:buNone/>
            </a:pPr>
            <a:r>
              <a:rPr lang="en-US" sz="2400">
                <a:latin typeface="Times New Roman" pitchFamily="18" charset="0"/>
                <a:cs typeface="Times New Roman" pitchFamily="18" charset="0"/>
                <a:sym typeface="Times New Roman" pitchFamily="18" charset="0"/>
              </a:rPr>
              <a:t>This project is focused on characterizing the pollution found within street sediment located within the Sheridan Park Community of Terre Haute, IN.</a:t>
            </a:r>
            <a:endParaRPr lang="en-US"/>
          </a:p>
          <a:p>
            <a:pPr marL="458788" lvl="1" indent="-285750">
              <a:lnSpc>
                <a:spcPct val="115000"/>
              </a:lnSpc>
              <a:buClr>
                <a:srgbClr val="000000"/>
              </a:buClr>
              <a:buSzPts val="2800"/>
              <a:buFont typeface="Times New Roman" pitchFamily="18" charset="0"/>
              <a:buChar char="-"/>
            </a:pPr>
            <a:r>
              <a:rPr lang="en-US" sz="2400">
                <a:latin typeface="Times New Roman" pitchFamily="18" charset="0"/>
                <a:cs typeface="Times New Roman" pitchFamily="18" charset="0"/>
                <a:sym typeface="Times New Roman" pitchFamily="18" charset="0"/>
              </a:rPr>
              <a:t>Terre Haute is located in Vigo County. It is home to 19 existing Brownfield sites, with two located in Sheridan Park </a:t>
            </a:r>
            <a:r>
              <a:rPr lang="en-US" sz="2400" b="1">
                <a:latin typeface="Times New Roman" pitchFamily="18" charset="0"/>
                <a:cs typeface="Times New Roman" pitchFamily="18" charset="0"/>
                <a:sym typeface="Times New Roman" pitchFamily="18" charset="0"/>
              </a:rPr>
              <a:t>(Fig. 2)</a:t>
            </a:r>
            <a:r>
              <a:rPr lang="en-US" sz="2400">
                <a:latin typeface="Times New Roman" pitchFamily="18" charset="0"/>
                <a:cs typeface="Times New Roman" pitchFamily="18" charset="0"/>
                <a:sym typeface="Times New Roman" pitchFamily="18" charset="0"/>
              </a:rPr>
              <a:t>.</a:t>
            </a:r>
            <a:endParaRPr lang="en-US"/>
          </a:p>
          <a:p>
            <a:pPr marL="1600200" lvl="3" indent="-228600">
              <a:lnSpc>
                <a:spcPct val="115000"/>
              </a:lnSpc>
              <a:buClr>
                <a:srgbClr val="000000"/>
              </a:buClr>
              <a:buSzPts val="2800"/>
              <a:buFont typeface="Times New Roman" pitchFamily="18" charset="0"/>
              <a:buNone/>
            </a:pPr>
            <a:endParaRPr lang="en-US" sz="2000">
              <a:latin typeface="Times New Roman" pitchFamily="18" charset="0"/>
              <a:cs typeface="Times New Roman" pitchFamily="18" charset="0"/>
              <a:sym typeface="Times New Roman" pitchFamily="18" charset="0"/>
            </a:endParaRPr>
          </a:p>
          <a:p>
            <a:pPr marL="458788" lvl="1" indent="-285750">
              <a:buClr>
                <a:srgbClr val="000000"/>
              </a:buClr>
              <a:buSzPts val="2800"/>
              <a:buFont typeface="Times New Roman" pitchFamily="18" charset="0"/>
              <a:buChar char="-"/>
            </a:pPr>
            <a:r>
              <a:rPr lang="en-US" sz="2400">
                <a:latin typeface="Times New Roman" pitchFamily="18" charset="0"/>
                <a:cs typeface="Times New Roman" pitchFamily="18" charset="0"/>
                <a:sym typeface="Times New Roman" pitchFamily="18" charset="0"/>
              </a:rPr>
              <a:t>The city is home to ~58,450 people, with 82% of the total population being under the age of 62 (US Census Bureau, 2021).</a:t>
            </a:r>
            <a:endParaRPr lang="en-US"/>
          </a:p>
          <a:p>
            <a:pPr marL="1250950" lvl="2" indent="-228600">
              <a:buClr>
                <a:srgbClr val="000000"/>
              </a:buClr>
              <a:buSzPts val="2800"/>
              <a:buFont typeface="Times New Roman" pitchFamily="18" charset="0"/>
              <a:buNone/>
            </a:pPr>
            <a:endParaRPr lang="en-US" sz="2000">
              <a:latin typeface="Times New Roman" pitchFamily="18" charset="0"/>
              <a:cs typeface="Times New Roman" pitchFamily="18" charset="0"/>
              <a:sym typeface="Times New Roman" pitchFamily="18" charset="0"/>
            </a:endParaRPr>
          </a:p>
          <a:p>
            <a:pPr marL="458788" lvl="1" indent="-285750">
              <a:buClr>
                <a:srgbClr val="000000"/>
              </a:buClr>
              <a:buSzPts val="2800"/>
              <a:buFont typeface="Times New Roman" pitchFamily="18" charset="0"/>
              <a:buChar char="-"/>
            </a:pPr>
            <a:r>
              <a:rPr lang="en-US" sz="2400">
                <a:latin typeface="Times New Roman" pitchFamily="18" charset="0"/>
                <a:cs typeface="Times New Roman" pitchFamily="18" charset="0"/>
                <a:sym typeface="Times New Roman" pitchFamily="18" charset="0"/>
              </a:rPr>
              <a:t>40% of homes in the city likely contain lead paint due to being constructed prior to 1950.</a:t>
            </a:r>
            <a:endParaRPr lang="en-US"/>
          </a:p>
          <a:p>
            <a:pPr marL="1250950" lvl="2" indent="-228600">
              <a:buClr>
                <a:srgbClr val="000000"/>
              </a:buClr>
              <a:buSzPts val="2800"/>
              <a:buFont typeface="Times New Roman" pitchFamily="18" charset="0"/>
              <a:buNone/>
            </a:pPr>
            <a:endParaRPr lang="en-US" sz="2000">
              <a:latin typeface="Times New Roman" pitchFamily="18" charset="0"/>
              <a:cs typeface="Times New Roman" pitchFamily="18" charset="0"/>
              <a:sym typeface="Times New Roman" pitchFamily="18" charset="0"/>
            </a:endParaRPr>
          </a:p>
          <a:p>
            <a:pPr marL="458788" lvl="1" indent="-285750">
              <a:buClr>
                <a:srgbClr val="000000"/>
              </a:buClr>
              <a:buSzPts val="2800"/>
              <a:buFont typeface="Times New Roman" pitchFamily="18" charset="0"/>
              <a:buChar char="-"/>
            </a:pPr>
            <a:r>
              <a:rPr lang="en-US" sz="2400">
                <a:latin typeface="Times New Roman" pitchFamily="18" charset="0"/>
                <a:cs typeface="Times New Roman" pitchFamily="18" charset="0"/>
                <a:sym typeface="Times New Roman" pitchFamily="18" charset="0"/>
              </a:rPr>
              <a:t>The city has a history of heavy metal contamination. Specifically, Pb testing in community gardens revealed highly variable concentrations in different garden plots, requiring remediation (Latimer et al., 2016).</a:t>
            </a:r>
            <a:endParaRPr lang="en-US"/>
          </a:p>
        </p:txBody>
      </p:sp>
      <p:pic>
        <p:nvPicPr>
          <p:cNvPr id="14364" name="Google Shape;110;p1" descr="lNeECpLu_400x400"/>
          <p:cNvPicPr preferRelativeResize="0">
            <a:picLocks noChangeAspect="1" noChangeArrowheads="1"/>
          </p:cNvPicPr>
          <p:nvPr/>
        </p:nvPicPr>
        <p:blipFill>
          <a:blip r:embed="rId7"/>
          <a:srcRect r="13440"/>
          <a:stretch>
            <a:fillRect/>
          </a:stretch>
        </p:blipFill>
        <p:spPr bwMode="auto">
          <a:xfrm>
            <a:off x="49056925" y="671513"/>
            <a:ext cx="1287463" cy="1574800"/>
          </a:xfrm>
          <a:prstGeom prst="rect">
            <a:avLst/>
          </a:prstGeom>
          <a:noFill/>
          <a:ln w="9525">
            <a:solidFill>
              <a:schemeClr val="tx1"/>
            </a:solidFill>
            <a:miter lim="800000"/>
            <a:headEnd/>
            <a:tailEnd/>
          </a:ln>
        </p:spPr>
      </p:pic>
      <p:sp>
        <p:nvSpPr>
          <p:cNvPr id="14365" name="Google Shape;111;p1"/>
          <p:cNvSpPr txBox="1">
            <a:spLocks noChangeArrowheads="1"/>
          </p:cNvSpPr>
          <p:nvPr/>
        </p:nvSpPr>
        <p:spPr bwMode="auto">
          <a:xfrm>
            <a:off x="48723550" y="2246313"/>
            <a:ext cx="2057400" cy="854075"/>
          </a:xfrm>
          <a:prstGeom prst="rect">
            <a:avLst/>
          </a:prstGeom>
          <a:noFill/>
          <a:ln w="9525">
            <a:noFill/>
            <a:miter lim="800000"/>
            <a:headEnd/>
            <a:tailEnd/>
          </a:ln>
        </p:spPr>
        <p:txBody>
          <a:bodyPr lIns="91425" tIns="91425" rIns="91425" bIns="91425">
            <a:spAutoFit/>
          </a:bodyPr>
          <a:lstStyle/>
          <a:p>
            <a:pPr algn="ctr">
              <a:buClr>
                <a:srgbClr val="000000"/>
              </a:buClr>
              <a:buSzPts val="2200"/>
              <a:buFont typeface="Arial" charset="0"/>
              <a:buNone/>
            </a:pPr>
            <a:r>
              <a:rPr lang="en-US" sz="2200">
                <a:solidFill>
                  <a:srgbClr val="FFFFFF"/>
                </a:solidFill>
                <a:latin typeface="Times New Roman" pitchFamily="18" charset="0"/>
                <a:cs typeface="Times New Roman" pitchFamily="18" charset="0"/>
                <a:sym typeface="Times New Roman" pitchFamily="18" charset="0"/>
              </a:rPr>
              <a:t>DEPAUW</a:t>
            </a:r>
            <a:endParaRPr lang="en-US"/>
          </a:p>
          <a:p>
            <a:pPr algn="ctr">
              <a:buClr>
                <a:srgbClr val="000000"/>
              </a:buClr>
              <a:buSzPts val="2200"/>
              <a:buFont typeface="Arial" charset="0"/>
              <a:buNone/>
            </a:pPr>
            <a:r>
              <a:rPr lang="en-US" sz="2200">
                <a:solidFill>
                  <a:srgbClr val="FFFFFF"/>
                </a:solidFill>
                <a:latin typeface="Times New Roman" pitchFamily="18" charset="0"/>
                <a:cs typeface="Times New Roman" pitchFamily="18" charset="0"/>
                <a:sym typeface="Times New Roman" pitchFamily="18" charset="0"/>
              </a:rPr>
              <a:t>UNIVERSITY</a:t>
            </a:r>
            <a:endParaRPr lang="en-US"/>
          </a:p>
        </p:txBody>
      </p:sp>
      <p:pic>
        <p:nvPicPr>
          <p:cNvPr id="14366" name="Google Shape;112;p1"/>
          <p:cNvPicPr preferRelativeResize="0">
            <a:picLocks noChangeAspect="1" noChangeArrowheads="1"/>
          </p:cNvPicPr>
          <p:nvPr/>
        </p:nvPicPr>
        <p:blipFill>
          <a:blip r:embed="rId8"/>
          <a:srcRect l="12749" t="4124" r="7027" b="11180"/>
          <a:stretch>
            <a:fillRect/>
          </a:stretch>
        </p:blipFill>
        <p:spPr bwMode="auto">
          <a:xfrm>
            <a:off x="6237288" y="22167850"/>
            <a:ext cx="11260137" cy="9180513"/>
          </a:xfrm>
          <a:prstGeom prst="rect">
            <a:avLst/>
          </a:prstGeom>
          <a:noFill/>
          <a:ln w="12700">
            <a:solidFill>
              <a:schemeClr val="tx1"/>
            </a:solidFill>
            <a:miter lim="800000"/>
            <a:headEnd type="none" w="sm" len="sm"/>
            <a:tailEnd type="none" w="sm" len="sm"/>
          </a:ln>
        </p:spPr>
      </p:pic>
      <p:sp>
        <p:nvSpPr>
          <p:cNvPr id="14367" name="Google Shape;113;p1"/>
          <p:cNvSpPr>
            <a:spLocks noChangeArrowheads="1"/>
          </p:cNvSpPr>
          <p:nvPr/>
        </p:nvSpPr>
        <p:spPr bwMode="auto">
          <a:xfrm>
            <a:off x="6251575" y="22207538"/>
            <a:ext cx="701675" cy="769937"/>
          </a:xfrm>
          <a:prstGeom prst="rect">
            <a:avLst/>
          </a:prstGeom>
          <a:noFill/>
          <a:ln w="9525">
            <a:noFill/>
            <a:miter lim="800000"/>
            <a:headEnd/>
            <a:tailEnd/>
          </a:ln>
        </p:spPr>
        <p:txBody>
          <a:bodyPr lIns="91425" tIns="45700" rIns="91425" bIns="45700" anchor="ctr"/>
          <a:lstStyle/>
          <a:p>
            <a:pPr algn="ctr">
              <a:buClr>
                <a:srgbClr val="000000"/>
              </a:buClr>
              <a:buSzPts val="2800"/>
              <a:buFont typeface="Arial" charset="0"/>
              <a:buNone/>
            </a:pPr>
            <a:r>
              <a:rPr lang="en-US" sz="4000">
                <a:latin typeface="Times New Roman" pitchFamily="18" charset="0"/>
                <a:cs typeface="Times New Roman" pitchFamily="18" charset="0"/>
                <a:sym typeface="Times New Roman" pitchFamily="18" charset="0"/>
              </a:rPr>
              <a:t>A</a:t>
            </a:r>
            <a:endParaRPr lang="en-US"/>
          </a:p>
        </p:txBody>
      </p:sp>
      <p:sp>
        <p:nvSpPr>
          <p:cNvPr id="14368" name="Google Shape;114;p1"/>
          <p:cNvSpPr txBox="1">
            <a:spLocks noChangeArrowheads="1"/>
          </p:cNvSpPr>
          <p:nvPr/>
        </p:nvSpPr>
        <p:spPr bwMode="auto">
          <a:xfrm>
            <a:off x="18818225" y="10756900"/>
            <a:ext cx="8202613" cy="422275"/>
          </a:xfrm>
          <a:prstGeom prst="rect">
            <a:avLst/>
          </a:prstGeom>
          <a:noFill/>
          <a:ln w="9525">
            <a:noFill/>
            <a:miter lim="800000"/>
            <a:headEnd/>
            <a:tailEnd/>
          </a:ln>
        </p:spPr>
        <p:txBody>
          <a:bodyPr lIns="91425" tIns="91425" rIns="91425" bIns="91425"/>
          <a:lstStyle/>
          <a:p>
            <a:pPr>
              <a:buClr>
                <a:srgbClr val="000000"/>
              </a:buClr>
              <a:buSzPts val="2000"/>
              <a:buFont typeface="Arial" charset="0"/>
              <a:buNone/>
            </a:pPr>
            <a:r>
              <a:rPr lang="en-US" sz="2000" b="1">
                <a:latin typeface="Times New Roman" pitchFamily="18" charset="0"/>
                <a:cs typeface="Times New Roman" pitchFamily="18" charset="0"/>
                <a:sym typeface="Times New Roman" pitchFamily="18" charset="0"/>
              </a:rPr>
              <a:t>Fig. 3.</a:t>
            </a:r>
            <a:r>
              <a:rPr lang="en-US" sz="2000">
                <a:latin typeface="Times New Roman" pitchFamily="18" charset="0"/>
                <a:cs typeface="Times New Roman" pitchFamily="18" charset="0"/>
                <a:sym typeface="Times New Roman" pitchFamily="18" charset="0"/>
              </a:rPr>
              <a:t> </a:t>
            </a:r>
            <a:r>
              <a:rPr lang="en-US" sz="2000" b="1">
                <a:latin typeface="Times New Roman" pitchFamily="18" charset="0"/>
                <a:cs typeface="Times New Roman" pitchFamily="18" charset="0"/>
                <a:sym typeface="Times New Roman" pitchFamily="18" charset="0"/>
              </a:rPr>
              <a:t>Sample Collection</a:t>
            </a:r>
            <a:r>
              <a:rPr lang="en-US" sz="2000">
                <a:latin typeface="Times New Roman" pitchFamily="18" charset="0"/>
                <a:cs typeface="Times New Roman" pitchFamily="18" charset="0"/>
                <a:sym typeface="Times New Roman" pitchFamily="18" charset="0"/>
              </a:rPr>
              <a:t>: </a:t>
            </a:r>
            <a:r>
              <a:rPr lang="en-US" sz="2000" b="1">
                <a:latin typeface="Times New Roman" pitchFamily="18" charset="0"/>
                <a:cs typeface="Times New Roman" pitchFamily="18" charset="0"/>
                <a:sym typeface="Times New Roman" pitchFamily="18" charset="0"/>
              </a:rPr>
              <a:t>A) </a:t>
            </a:r>
            <a:r>
              <a:rPr lang="en-US" sz="2000">
                <a:latin typeface="Times New Roman" pitchFamily="18" charset="0"/>
                <a:cs typeface="Times New Roman" pitchFamily="18" charset="0"/>
                <a:sym typeface="Times New Roman" pitchFamily="18" charset="0"/>
              </a:rPr>
              <a:t>Plastic utensils used to collect bulk street sediment samples. </a:t>
            </a:r>
            <a:r>
              <a:rPr lang="en-US" sz="2000" b="1">
                <a:latin typeface="Times New Roman" pitchFamily="18" charset="0"/>
                <a:cs typeface="Times New Roman" pitchFamily="18" charset="0"/>
                <a:sym typeface="Times New Roman" pitchFamily="18" charset="0"/>
              </a:rPr>
              <a:t>B) </a:t>
            </a:r>
            <a:r>
              <a:rPr lang="en-US" sz="2000">
                <a:latin typeface="Times New Roman" pitchFamily="18" charset="0"/>
                <a:cs typeface="Times New Roman" pitchFamily="18" charset="0"/>
                <a:sym typeface="Times New Roman" pitchFamily="18" charset="0"/>
              </a:rPr>
              <a:t>#80 mesh sieve.</a:t>
            </a:r>
            <a:endParaRPr lang="en-US"/>
          </a:p>
        </p:txBody>
      </p:sp>
      <p:sp>
        <p:nvSpPr>
          <p:cNvPr id="14369" name="Google Shape;115;p1"/>
          <p:cNvSpPr txBox="1">
            <a:spLocks noChangeArrowheads="1"/>
          </p:cNvSpPr>
          <p:nvPr/>
        </p:nvSpPr>
        <p:spPr bwMode="auto">
          <a:xfrm>
            <a:off x="27776488" y="10769600"/>
            <a:ext cx="11947525" cy="750888"/>
          </a:xfrm>
          <a:prstGeom prst="rect">
            <a:avLst/>
          </a:prstGeom>
          <a:noFill/>
          <a:ln w="9525">
            <a:noFill/>
            <a:miter lim="800000"/>
            <a:headEnd/>
            <a:tailEnd/>
          </a:ln>
        </p:spPr>
        <p:txBody>
          <a:bodyPr lIns="91425" tIns="91425" rIns="91425" bIns="91425"/>
          <a:lstStyle/>
          <a:p>
            <a:pPr>
              <a:buClr>
                <a:srgbClr val="000000"/>
              </a:buClr>
              <a:buSzPts val="2000"/>
              <a:buFont typeface="Arial" charset="0"/>
              <a:buNone/>
            </a:pPr>
            <a:r>
              <a:rPr lang="en-US" sz="2000" b="1">
                <a:latin typeface="Times New Roman" pitchFamily="18" charset="0"/>
                <a:cs typeface="Times New Roman" pitchFamily="18" charset="0"/>
                <a:sym typeface="Times New Roman" pitchFamily="18" charset="0"/>
              </a:rPr>
              <a:t>Fig 4. SEM and EDS Analysis:</a:t>
            </a:r>
            <a:r>
              <a:rPr lang="en-US" sz="2000">
                <a:latin typeface="Times New Roman" pitchFamily="18" charset="0"/>
                <a:cs typeface="Times New Roman" pitchFamily="18" charset="0"/>
                <a:sym typeface="Times New Roman" pitchFamily="18" charset="0"/>
              </a:rPr>
              <a:t> </a:t>
            </a:r>
            <a:r>
              <a:rPr lang="en-US" sz="2000" b="1">
                <a:latin typeface="Times New Roman" pitchFamily="18" charset="0"/>
                <a:cs typeface="Times New Roman" pitchFamily="18" charset="0"/>
                <a:sym typeface="Times New Roman" pitchFamily="18" charset="0"/>
              </a:rPr>
              <a:t>A) </a:t>
            </a:r>
            <a:r>
              <a:rPr lang="en-US" sz="2000">
                <a:latin typeface="Times New Roman" pitchFamily="18" charset="0"/>
                <a:cs typeface="Times New Roman" pitchFamily="18" charset="0"/>
                <a:sym typeface="Times New Roman" pitchFamily="18" charset="0"/>
              </a:rPr>
              <a:t>SEM stubs (top) and sample mounting process (bottom). </a:t>
            </a:r>
            <a:r>
              <a:rPr lang="en-US" sz="2000" b="1">
                <a:latin typeface="Times New Roman" pitchFamily="18" charset="0"/>
                <a:cs typeface="Times New Roman" pitchFamily="18" charset="0"/>
                <a:sym typeface="Times New Roman" pitchFamily="18" charset="0"/>
              </a:rPr>
              <a:t>B) </a:t>
            </a:r>
            <a:r>
              <a:rPr lang="en-US" sz="2000">
                <a:latin typeface="Times New Roman" pitchFamily="18" charset="0"/>
                <a:cs typeface="Times New Roman" pitchFamily="18" charset="0"/>
                <a:sym typeface="Times New Roman" pitchFamily="18" charset="0"/>
              </a:rPr>
              <a:t>EMS Q150R Plus carbon coater. </a:t>
            </a:r>
            <a:r>
              <a:rPr lang="en-US" sz="2000" b="1">
                <a:latin typeface="Times New Roman" pitchFamily="18" charset="0"/>
                <a:cs typeface="Times New Roman" pitchFamily="18" charset="0"/>
                <a:sym typeface="Times New Roman" pitchFamily="18" charset="0"/>
              </a:rPr>
              <a:t>C) </a:t>
            </a:r>
            <a:r>
              <a:rPr lang="en-US" sz="2000">
                <a:latin typeface="Times New Roman" pitchFamily="18" charset="0"/>
                <a:cs typeface="Times New Roman" pitchFamily="18" charset="0"/>
                <a:sym typeface="Times New Roman" pitchFamily="18" charset="0"/>
              </a:rPr>
              <a:t>SNE- 4500M Plus tabletop SEM equipped with a Bruker XFlash 630 EDS.</a:t>
            </a:r>
            <a:endParaRPr lang="en-US"/>
          </a:p>
        </p:txBody>
      </p:sp>
      <p:sp>
        <p:nvSpPr>
          <p:cNvPr id="14370" name="Google Shape;116;p1"/>
          <p:cNvSpPr txBox="1">
            <a:spLocks noChangeArrowheads="1"/>
          </p:cNvSpPr>
          <p:nvPr/>
        </p:nvSpPr>
        <p:spPr bwMode="auto">
          <a:xfrm>
            <a:off x="40392350" y="10766425"/>
            <a:ext cx="10004425" cy="757238"/>
          </a:xfrm>
          <a:prstGeom prst="rect">
            <a:avLst/>
          </a:prstGeom>
          <a:noFill/>
          <a:ln w="9525">
            <a:noFill/>
            <a:miter lim="800000"/>
            <a:headEnd/>
            <a:tailEnd/>
          </a:ln>
        </p:spPr>
        <p:txBody>
          <a:bodyPr lIns="91425" tIns="91425" rIns="91425" bIns="91425"/>
          <a:lstStyle/>
          <a:p>
            <a:pPr>
              <a:buClr>
                <a:srgbClr val="000000"/>
              </a:buClr>
              <a:buSzPts val="2000"/>
              <a:buFont typeface="Arial" charset="0"/>
              <a:buNone/>
            </a:pPr>
            <a:r>
              <a:rPr lang="en-US" sz="2000" b="1">
                <a:latin typeface="Times New Roman" pitchFamily="18" charset="0"/>
                <a:cs typeface="Times New Roman" pitchFamily="18" charset="0"/>
                <a:sym typeface="Times New Roman" pitchFamily="18" charset="0"/>
              </a:rPr>
              <a:t>Fig 5. XRF Analysis:  A) </a:t>
            </a:r>
            <a:r>
              <a:rPr lang="en-US" sz="2000">
                <a:latin typeface="Times New Roman" pitchFamily="18" charset="0"/>
                <a:cs typeface="Times New Roman" pitchFamily="18" charset="0"/>
                <a:sym typeface="Times New Roman" pitchFamily="18" charset="0"/>
              </a:rPr>
              <a:t>Chemplex container with a 4µm Prolene thin film.  </a:t>
            </a:r>
            <a:r>
              <a:rPr lang="en-US" sz="2000" b="1">
                <a:latin typeface="Times New Roman" pitchFamily="18" charset="0"/>
                <a:cs typeface="Times New Roman" pitchFamily="18" charset="0"/>
                <a:sym typeface="Times New Roman" pitchFamily="18" charset="0"/>
              </a:rPr>
              <a:t>B) </a:t>
            </a:r>
            <a:r>
              <a:rPr lang="en-US" sz="2000">
                <a:latin typeface="Times New Roman" pitchFamily="18" charset="0"/>
                <a:cs typeface="Times New Roman" pitchFamily="18" charset="0"/>
                <a:sym typeface="Times New Roman" pitchFamily="18" charset="0"/>
              </a:rPr>
              <a:t>Bruker Tracer 5g Portable X-Ray Fluorescence Spectrometer (p-XRF).</a:t>
            </a:r>
            <a:endParaRPr lang="en-US"/>
          </a:p>
        </p:txBody>
      </p:sp>
      <p:sp>
        <p:nvSpPr>
          <p:cNvPr id="14371" name="Google Shape;117;p1"/>
          <p:cNvSpPr txBox="1">
            <a:spLocks noChangeArrowheads="1"/>
          </p:cNvSpPr>
          <p:nvPr/>
        </p:nvSpPr>
        <p:spPr bwMode="auto">
          <a:xfrm>
            <a:off x="32429450" y="27006550"/>
            <a:ext cx="18024475" cy="647700"/>
          </a:xfrm>
          <a:prstGeom prst="rect">
            <a:avLst/>
          </a:prstGeom>
          <a:noFill/>
          <a:ln w="9525">
            <a:noFill/>
            <a:miter lim="800000"/>
            <a:headEnd/>
            <a:tailEnd/>
          </a:ln>
        </p:spPr>
        <p:txBody>
          <a:bodyPr lIns="91425" tIns="91425" rIns="91425" bIns="91425"/>
          <a:lstStyle/>
          <a:p>
            <a:pPr>
              <a:buClr>
                <a:srgbClr val="000000"/>
              </a:buClr>
              <a:buSzPts val="1800"/>
              <a:buFont typeface="Arial" charset="0"/>
              <a:buNone/>
            </a:pPr>
            <a:r>
              <a:rPr lang="en-US" sz="1800" b="1">
                <a:latin typeface="Times New Roman" pitchFamily="18" charset="0"/>
                <a:cs typeface="Times New Roman" pitchFamily="18" charset="0"/>
                <a:sym typeface="Times New Roman" pitchFamily="18" charset="0"/>
              </a:rPr>
              <a:t>Fig. 9. A) </a:t>
            </a:r>
            <a:r>
              <a:rPr lang="en-US" sz="1800">
                <a:latin typeface="Times New Roman" pitchFamily="18" charset="0"/>
                <a:cs typeface="Times New Roman" pitchFamily="18" charset="0"/>
                <a:sym typeface="Times New Roman" pitchFamily="18" charset="0"/>
              </a:rPr>
              <a:t>Histogram plots showing the As, Pb, and Zn concentrations for six street sediment samples. Samples are compared to average natural background soil concentrations from the Wabash Valley soil (Smith et al.,2013).  </a:t>
            </a:r>
            <a:r>
              <a:rPr lang="en-US" sz="1800" b="1">
                <a:latin typeface="Times New Roman" pitchFamily="18" charset="0"/>
                <a:cs typeface="Times New Roman" pitchFamily="18" charset="0"/>
                <a:sym typeface="Times New Roman" pitchFamily="18" charset="0"/>
              </a:rPr>
              <a:t>B)</a:t>
            </a:r>
            <a:r>
              <a:rPr lang="en-US" sz="1800">
                <a:latin typeface="Times New Roman" pitchFamily="18" charset="0"/>
                <a:cs typeface="Times New Roman" pitchFamily="18" charset="0"/>
                <a:sym typeface="Times New Roman" pitchFamily="18" charset="0"/>
              </a:rPr>
              <a:t> Inverse distance weighting (IDW) map of bulk As concentrations (in ppm). </a:t>
            </a:r>
            <a:r>
              <a:rPr lang="en-US" sz="1800" b="1">
                <a:latin typeface="Times New Roman" pitchFamily="18" charset="0"/>
                <a:cs typeface="Times New Roman" pitchFamily="18" charset="0"/>
                <a:sym typeface="Times New Roman" pitchFamily="18" charset="0"/>
              </a:rPr>
              <a:t>C)</a:t>
            </a:r>
            <a:r>
              <a:rPr lang="en-US" sz="1800">
                <a:latin typeface="Times New Roman" pitchFamily="18" charset="0"/>
                <a:cs typeface="Times New Roman" pitchFamily="18" charset="0"/>
                <a:sym typeface="Times New Roman" pitchFamily="18" charset="0"/>
              </a:rPr>
              <a:t> IDW map of bulk Pb concentrations (in ppm).</a:t>
            </a:r>
            <a:r>
              <a:rPr lang="en-US" sz="1800" b="1">
                <a:latin typeface="Times New Roman" pitchFamily="18" charset="0"/>
                <a:cs typeface="Times New Roman" pitchFamily="18" charset="0"/>
                <a:sym typeface="Times New Roman" pitchFamily="18" charset="0"/>
              </a:rPr>
              <a:t> D)</a:t>
            </a:r>
            <a:r>
              <a:rPr lang="en-US" sz="1800">
                <a:latin typeface="Times New Roman" pitchFamily="18" charset="0"/>
                <a:cs typeface="Times New Roman" pitchFamily="18" charset="0"/>
                <a:sym typeface="Times New Roman" pitchFamily="18" charset="0"/>
              </a:rPr>
              <a:t> IDW map of bulk Zn concentrations (in ppm).</a:t>
            </a:r>
            <a:endParaRPr lang="en-US"/>
          </a:p>
        </p:txBody>
      </p:sp>
      <p:sp>
        <p:nvSpPr>
          <p:cNvPr id="14372" name="Google Shape;118;p1"/>
          <p:cNvSpPr txBox="1">
            <a:spLocks noChangeArrowheads="1"/>
          </p:cNvSpPr>
          <p:nvPr/>
        </p:nvSpPr>
        <p:spPr bwMode="auto">
          <a:xfrm>
            <a:off x="23356888" y="10172700"/>
            <a:ext cx="3006725" cy="357188"/>
          </a:xfrm>
          <a:prstGeom prst="rect">
            <a:avLst/>
          </a:prstGeom>
          <a:noFill/>
          <a:ln w="9525">
            <a:noFill/>
            <a:miter lim="800000"/>
            <a:headEnd/>
            <a:tailEnd/>
          </a:ln>
        </p:spPr>
        <p:txBody>
          <a:bodyPr lIns="91425" tIns="91425" rIns="91425" bIns="91425"/>
          <a:lstStyle/>
          <a:p>
            <a:pPr>
              <a:buClr>
                <a:srgbClr val="000000"/>
              </a:buClr>
              <a:buSzPts val="1800"/>
              <a:buFont typeface="Arial" charset="0"/>
              <a:buNone/>
            </a:pPr>
            <a:r>
              <a:rPr lang="en-US" sz="1800" b="1">
                <a:solidFill>
                  <a:srgbClr val="F2F2F2"/>
                </a:solidFill>
              </a:rPr>
              <a:t>#80 Mesh Sieve (180 </a:t>
            </a:r>
            <a:r>
              <a:rPr lang="en-US" sz="1800" b="1">
                <a:solidFill>
                  <a:srgbClr val="F2F2F2"/>
                </a:solidFill>
                <a:latin typeface="Times New Roman" pitchFamily="18" charset="0"/>
                <a:cs typeface="Times New Roman" pitchFamily="18" charset="0"/>
                <a:sym typeface="Times New Roman" pitchFamily="18" charset="0"/>
              </a:rPr>
              <a:t>µm)</a:t>
            </a:r>
            <a:endParaRPr lang="en-US" sz="16800"/>
          </a:p>
        </p:txBody>
      </p:sp>
      <p:sp>
        <p:nvSpPr>
          <p:cNvPr id="14373" name="Google Shape;119;p1"/>
          <p:cNvSpPr>
            <a:spLocks noChangeArrowheads="1"/>
          </p:cNvSpPr>
          <p:nvPr/>
        </p:nvSpPr>
        <p:spPr bwMode="auto">
          <a:xfrm>
            <a:off x="19018250" y="6661150"/>
            <a:ext cx="681038" cy="642938"/>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A</a:t>
            </a:r>
            <a:endParaRPr lang="en-US">
              <a:latin typeface="Times New Roman" pitchFamily="18" charset="0"/>
              <a:cs typeface="Times New Roman" pitchFamily="18" charset="0"/>
              <a:sym typeface="Times New Roman" pitchFamily="18" charset="0"/>
            </a:endParaRPr>
          </a:p>
        </p:txBody>
      </p:sp>
      <p:sp>
        <p:nvSpPr>
          <p:cNvPr id="14374" name="Google Shape;120;p1"/>
          <p:cNvSpPr>
            <a:spLocks noChangeArrowheads="1"/>
          </p:cNvSpPr>
          <p:nvPr/>
        </p:nvSpPr>
        <p:spPr bwMode="auto">
          <a:xfrm>
            <a:off x="23050500" y="6661150"/>
            <a:ext cx="681038" cy="642938"/>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B</a:t>
            </a:r>
            <a:endParaRPr lang="en-US">
              <a:latin typeface="Times New Roman" pitchFamily="18" charset="0"/>
              <a:cs typeface="Times New Roman" pitchFamily="18" charset="0"/>
              <a:sym typeface="Times New Roman" pitchFamily="18" charset="0"/>
            </a:endParaRPr>
          </a:p>
        </p:txBody>
      </p:sp>
      <p:sp>
        <p:nvSpPr>
          <p:cNvPr id="14375" name="Google Shape;121;p1"/>
          <p:cNvSpPr txBox="1">
            <a:spLocks noChangeArrowheads="1"/>
          </p:cNvSpPr>
          <p:nvPr/>
        </p:nvSpPr>
        <p:spPr bwMode="auto">
          <a:xfrm>
            <a:off x="18470563" y="4956175"/>
            <a:ext cx="32350075" cy="1830388"/>
          </a:xfrm>
          <a:prstGeom prst="rect">
            <a:avLst/>
          </a:prstGeom>
          <a:noFill/>
          <a:ln w="9525">
            <a:noFill/>
            <a:miter lim="800000"/>
            <a:headEnd/>
            <a:tailEnd/>
          </a:ln>
        </p:spPr>
        <p:txBody>
          <a:bodyPr lIns="91425" tIns="91425" rIns="91425" bIns="91425"/>
          <a:lstStyle/>
          <a:p>
            <a:pPr marL="457200" indent="-406400">
              <a:buClr>
                <a:srgbClr val="000000"/>
              </a:buClr>
              <a:buSzPts val="2100"/>
              <a:buFont typeface="Times New Roman" pitchFamily="18" charset="0"/>
              <a:buChar char="●"/>
            </a:pPr>
            <a:r>
              <a:rPr lang="en-US" sz="2800">
                <a:latin typeface="Times New Roman" pitchFamily="18" charset="0"/>
                <a:cs typeface="Times New Roman" pitchFamily="18" charset="0"/>
                <a:sym typeface="Times New Roman" pitchFamily="18" charset="0"/>
              </a:rPr>
              <a:t>Nine samples were collected; three for SEM analysis and six for XRF analysis </a:t>
            </a:r>
            <a:r>
              <a:rPr lang="en-US" sz="2800" b="1">
                <a:latin typeface="Times New Roman" pitchFamily="18" charset="0"/>
                <a:cs typeface="Times New Roman" pitchFamily="18" charset="0"/>
                <a:sym typeface="Times New Roman" pitchFamily="18" charset="0"/>
              </a:rPr>
              <a:t>(Fig. 2)</a:t>
            </a:r>
            <a:r>
              <a:rPr lang="en-US" sz="2800">
                <a:latin typeface="Times New Roman" pitchFamily="18" charset="0"/>
                <a:cs typeface="Times New Roman" pitchFamily="18" charset="0"/>
                <a:sym typeface="Times New Roman" pitchFamily="18" charset="0"/>
              </a:rPr>
              <a:t>. All samples were collected with plastic utensils, dried for 72 hours, and sieved with a #80 mesh sieve </a:t>
            </a:r>
            <a:r>
              <a:rPr lang="en-US" sz="2800" b="1">
                <a:latin typeface="Times New Roman" pitchFamily="18" charset="0"/>
                <a:cs typeface="Times New Roman" pitchFamily="18" charset="0"/>
                <a:sym typeface="Times New Roman" pitchFamily="18" charset="0"/>
              </a:rPr>
              <a:t>(Fig. 3).</a:t>
            </a:r>
            <a:endParaRPr lang="en-US"/>
          </a:p>
          <a:p>
            <a:pPr marL="457200" indent="-406400">
              <a:buClr>
                <a:srgbClr val="000000"/>
              </a:buClr>
              <a:buSzPts val="2100"/>
              <a:buFont typeface="Times New Roman" pitchFamily="18" charset="0"/>
              <a:buChar char="●"/>
            </a:pPr>
            <a:r>
              <a:rPr lang="en-US" sz="2800">
                <a:latin typeface="Times New Roman" pitchFamily="18" charset="0"/>
                <a:cs typeface="Times New Roman" pitchFamily="18" charset="0"/>
                <a:sym typeface="Times New Roman" pitchFamily="18" charset="0"/>
              </a:rPr>
              <a:t>SEM samples (A, B, C) were mounted to SEM stubs with carbon tape, carbon coated, and imaged/analyzed using Secondary Electron (SE), Backscatter Electron (BSE), and Energy Dispersive Spectroscopy (EDS) </a:t>
            </a:r>
            <a:r>
              <a:rPr lang="en-US" sz="2800" b="1">
                <a:latin typeface="Times New Roman" pitchFamily="18" charset="0"/>
                <a:cs typeface="Times New Roman" pitchFamily="18" charset="0"/>
                <a:sym typeface="Times New Roman" pitchFamily="18" charset="0"/>
              </a:rPr>
              <a:t>(Fig. 4)</a:t>
            </a:r>
            <a:r>
              <a:rPr lang="en-US" sz="2800">
                <a:latin typeface="Times New Roman" pitchFamily="18" charset="0"/>
                <a:cs typeface="Times New Roman" pitchFamily="18" charset="0"/>
                <a:sym typeface="Times New Roman" pitchFamily="18" charset="0"/>
              </a:rPr>
              <a:t>.</a:t>
            </a:r>
            <a:endParaRPr lang="en-US"/>
          </a:p>
          <a:p>
            <a:pPr marL="457200" indent="-406400">
              <a:buClr>
                <a:srgbClr val="000000"/>
              </a:buClr>
              <a:buSzPts val="2100"/>
              <a:buFont typeface="Times New Roman" pitchFamily="18" charset="0"/>
              <a:buChar char="●"/>
            </a:pPr>
            <a:r>
              <a:rPr lang="en-US" sz="2800">
                <a:latin typeface="Times New Roman" pitchFamily="18" charset="0"/>
                <a:cs typeface="Times New Roman" pitchFamily="18" charset="0"/>
                <a:sym typeface="Times New Roman" pitchFamily="18" charset="0"/>
              </a:rPr>
              <a:t>XRF samples (#1 - #6) were placed in a plastic Chemplex container and analyzed using a Bruker p-XRF. Accuracy and precision of the analysis was monitored using NIST standard 2711a (Montana II soil)</a:t>
            </a:r>
            <a:r>
              <a:rPr lang="en-US" sz="2800" b="1">
                <a:latin typeface="Times New Roman" pitchFamily="18" charset="0"/>
                <a:cs typeface="Times New Roman" pitchFamily="18" charset="0"/>
                <a:sym typeface="Times New Roman" pitchFamily="18" charset="0"/>
              </a:rPr>
              <a:t> (Fig. 5).</a:t>
            </a:r>
            <a:endParaRPr lang="en-US"/>
          </a:p>
        </p:txBody>
      </p:sp>
      <p:sp>
        <p:nvSpPr>
          <p:cNvPr id="14376" name="Google Shape;122;p1"/>
          <p:cNvSpPr>
            <a:spLocks noChangeArrowheads="1"/>
          </p:cNvSpPr>
          <p:nvPr/>
        </p:nvSpPr>
        <p:spPr bwMode="auto">
          <a:xfrm>
            <a:off x="452438" y="3598863"/>
            <a:ext cx="17372012" cy="1260475"/>
          </a:xfrm>
          <a:prstGeom prst="rect">
            <a:avLst/>
          </a:prstGeom>
          <a:solidFill>
            <a:schemeClr val="accent1"/>
          </a:solidFill>
          <a:ln w="12700">
            <a:solidFill>
              <a:schemeClr val="tx1"/>
            </a:solidFill>
            <a:round/>
            <a:headEnd type="none" w="sm" len="sm"/>
            <a:tailEnd type="none" w="sm" len="sm"/>
          </a:ln>
        </p:spPr>
        <p:txBody>
          <a:bodyPr lIns="91425" tIns="45700" rIns="91425" bIns="45700"/>
          <a:lstStyle/>
          <a:p>
            <a:pPr algn="ctr">
              <a:lnSpc>
                <a:spcPct val="150000"/>
              </a:lnSpc>
              <a:buClr>
                <a:srgbClr val="224B4F"/>
              </a:buClr>
              <a:buSzPts val="4500"/>
              <a:buFont typeface="Arial" charset="0"/>
              <a:buNone/>
            </a:pPr>
            <a:r>
              <a:rPr lang="en-US" sz="4000" b="1">
                <a:solidFill>
                  <a:srgbClr val="224B4F"/>
                </a:solidFill>
                <a:latin typeface="Times New Roman" pitchFamily="18" charset="0"/>
                <a:cs typeface="Times New Roman" pitchFamily="18" charset="0"/>
                <a:sym typeface="Times New Roman" pitchFamily="18" charset="0"/>
              </a:rPr>
              <a:t>Abstract</a:t>
            </a:r>
            <a:endParaRPr lang="en-US"/>
          </a:p>
        </p:txBody>
      </p:sp>
      <p:sp>
        <p:nvSpPr>
          <p:cNvPr id="14377" name="Google Shape;123;p1"/>
          <p:cNvSpPr txBox="1">
            <a:spLocks noChangeArrowheads="1"/>
          </p:cNvSpPr>
          <p:nvPr/>
        </p:nvSpPr>
        <p:spPr bwMode="auto">
          <a:xfrm>
            <a:off x="11283950" y="18962688"/>
            <a:ext cx="6181725" cy="701675"/>
          </a:xfrm>
          <a:prstGeom prst="rect">
            <a:avLst/>
          </a:prstGeom>
          <a:noFill/>
          <a:ln w="9525">
            <a:noFill/>
            <a:miter lim="800000"/>
            <a:headEnd/>
            <a:tailEnd/>
          </a:ln>
        </p:spPr>
        <p:txBody>
          <a:bodyPr lIns="91425" tIns="45700" rIns="91425" bIns="45700">
            <a:spAutoFit/>
          </a:bodyPr>
          <a:lstStyle/>
          <a:p>
            <a:pPr>
              <a:buClr>
                <a:srgbClr val="000000"/>
              </a:buClr>
              <a:buSzPts val="2400"/>
              <a:buFont typeface="Arial" charset="0"/>
              <a:buNone/>
            </a:pPr>
            <a:r>
              <a:rPr lang="en-US" sz="2000" b="1">
                <a:latin typeface="Times New Roman" pitchFamily="18" charset="0"/>
                <a:cs typeface="Times New Roman" pitchFamily="18" charset="0"/>
                <a:sym typeface="Times New Roman" pitchFamily="18" charset="0"/>
              </a:rPr>
              <a:t>Fig. 1: </a:t>
            </a:r>
            <a:r>
              <a:rPr lang="en-US" sz="2000">
                <a:latin typeface="Times New Roman" pitchFamily="18" charset="0"/>
                <a:cs typeface="Times New Roman" pitchFamily="18" charset="0"/>
                <a:sym typeface="Times New Roman" pitchFamily="18" charset="0"/>
              </a:rPr>
              <a:t>Photo of the retired Wabash River Coal-fired power generating station in Terre Haute, IN.</a:t>
            </a:r>
            <a:endParaRPr lang="en-US">
              <a:latin typeface="Times New Roman" pitchFamily="18" charset="0"/>
              <a:cs typeface="Times New Roman" pitchFamily="18" charset="0"/>
              <a:sym typeface="Times New Roman" pitchFamily="18" charset="0"/>
            </a:endParaRPr>
          </a:p>
        </p:txBody>
      </p:sp>
      <p:sp>
        <p:nvSpPr>
          <p:cNvPr id="14378" name="Google Shape;124;p1"/>
          <p:cNvSpPr>
            <a:spLocks noChangeArrowheads="1"/>
          </p:cNvSpPr>
          <p:nvPr/>
        </p:nvSpPr>
        <p:spPr bwMode="auto">
          <a:xfrm>
            <a:off x="13890625" y="22283738"/>
            <a:ext cx="701675" cy="769937"/>
          </a:xfrm>
          <a:prstGeom prst="rect">
            <a:avLst/>
          </a:prstGeom>
          <a:noFill/>
          <a:ln w="9525">
            <a:noFill/>
            <a:miter lim="800000"/>
            <a:headEnd/>
            <a:tailEnd/>
          </a:ln>
        </p:spPr>
        <p:txBody>
          <a:bodyPr lIns="91425" tIns="45700" rIns="91425" bIns="45700" anchor="ctr"/>
          <a:lstStyle/>
          <a:p>
            <a:pPr algn="ctr">
              <a:buClr>
                <a:srgbClr val="000000"/>
              </a:buClr>
              <a:buSzPts val="2800"/>
              <a:buFont typeface="Arial" charset="0"/>
              <a:buNone/>
            </a:pPr>
            <a:r>
              <a:rPr lang="en-US" sz="4000">
                <a:latin typeface="Times New Roman" pitchFamily="18" charset="0"/>
                <a:cs typeface="Times New Roman" pitchFamily="18" charset="0"/>
                <a:sym typeface="Times New Roman" pitchFamily="18" charset="0"/>
              </a:rPr>
              <a:t>B</a:t>
            </a:r>
            <a:endParaRPr lang="en-US"/>
          </a:p>
        </p:txBody>
      </p:sp>
      <p:pic>
        <p:nvPicPr>
          <p:cNvPr id="14379" name="Google Shape;125;p1"/>
          <p:cNvPicPr preferRelativeResize="0">
            <a:picLocks noChangeAspect="1" noChangeArrowheads="1"/>
          </p:cNvPicPr>
          <p:nvPr/>
        </p:nvPicPr>
        <p:blipFill>
          <a:blip r:embed="rId3"/>
          <a:srcRect l="32480" t="2231" r="33981" b="2231"/>
          <a:stretch>
            <a:fillRect/>
          </a:stretch>
        </p:blipFill>
        <p:spPr bwMode="auto">
          <a:xfrm>
            <a:off x="31496000" y="6557963"/>
            <a:ext cx="4040188" cy="4179887"/>
          </a:xfrm>
          <a:prstGeom prst="rect">
            <a:avLst/>
          </a:prstGeom>
          <a:noFill/>
          <a:ln w="12700">
            <a:solidFill>
              <a:schemeClr val="tx1"/>
            </a:solidFill>
            <a:miter lim="800000"/>
            <a:headEnd type="none" w="sm" len="sm"/>
            <a:tailEnd type="none" w="sm" len="sm"/>
          </a:ln>
        </p:spPr>
      </p:pic>
      <p:pic>
        <p:nvPicPr>
          <p:cNvPr id="14380" name="Google Shape;126;p1"/>
          <p:cNvPicPr preferRelativeResize="0">
            <a:picLocks noChangeAspect="1" noChangeArrowheads="1"/>
          </p:cNvPicPr>
          <p:nvPr/>
        </p:nvPicPr>
        <p:blipFill>
          <a:blip r:embed="rId3"/>
          <a:srcRect l="67839" t="2231" r="813" b="2231"/>
          <a:stretch>
            <a:fillRect/>
          </a:stretch>
        </p:blipFill>
        <p:spPr bwMode="auto">
          <a:xfrm>
            <a:off x="35529838" y="6554788"/>
            <a:ext cx="4149725" cy="4187825"/>
          </a:xfrm>
          <a:prstGeom prst="rect">
            <a:avLst/>
          </a:prstGeom>
          <a:noFill/>
          <a:ln w="12700">
            <a:solidFill>
              <a:schemeClr val="tx1"/>
            </a:solidFill>
            <a:miter lim="800000"/>
            <a:headEnd type="none" w="sm" len="sm"/>
            <a:tailEnd type="none" w="sm" len="sm"/>
          </a:ln>
        </p:spPr>
      </p:pic>
      <p:sp>
        <p:nvSpPr>
          <p:cNvPr id="14381" name="Google Shape;127;p1"/>
          <p:cNvSpPr>
            <a:spLocks noChangeArrowheads="1"/>
          </p:cNvSpPr>
          <p:nvPr/>
        </p:nvSpPr>
        <p:spPr bwMode="auto">
          <a:xfrm>
            <a:off x="27957463" y="6623050"/>
            <a:ext cx="682625" cy="642938"/>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A</a:t>
            </a:r>
            <a:endParaRPr lang="en-US">
              <a:latin typeface="Times New Roman" pitchFamily="18" charset="0"/>
              <a:cs typeface="Times New Roman" pitchFamily="18" charset="0"/>
              <a:sym typeface="Times New Roman" pitchFamily="18" charset="0"/>
            </a:endParaRPr>
          </a:p>
        </p:txBody>
      </p:sp>
      <p:sp>
        <p:nvSpPr>
          <p:cNvPr id="14382" name="Google Shape;128;p1"/>
          <p:cNvSpPr>
            <a:spLocks noChangeArrowheads="1"/>
          </p:cNvSpPr>
          <p:nvPr/>
        </p:nvSpPr>
        <p:spPr bwMode="auto">
          <a:xfrm>
            <a:off x="31578550" y="6623050"/>
            <a:ext cx="682625" cy="642938"/>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B</a:t>
            </a:r>
            <a:endParaRPr lang="en-US">
              <a:latin typeface="Times New Roman" pitchFamily="18" charset="0"/>
              <a:cs typeface="Times New Roman" pitchFamily="18" charset="0"/>
              <a:sym typeface="Times New Roman" pitchFamily="18" charset="0"/>
            </a:endParaRPr>
          </a:p>
        </p:txBody>
      </p:sp>
      <p:sp>
        <p:nvSpPr>
          <p:cNvPr id="14383" name="Google Shape;129;p1"/>
          <p:cNvSpPr>
            <a:spLocks noChangeArrowheads="1"/>
          </p:cNvSpPr>
          <p:nvPr/>
        </p:nvSpPr>
        <p:spPr bwMode="auto">
          <a:xfrm>
            <a:off x="35625088" y="6623050"/>
            <a:ext cx="682625" cy="642938"/>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C</a:t>
            </a:r>
            <a:endParaRPr lang="en-US">
              <a:latin typeface="Times New Roman" pitchFamily="18" charset="0"/>
              <a:cs typeface="Times New Roman" pitchFamily="18" charset="0"/>
              <a:sym typeface="Times New Roman" pitchFamily="18" charset="0"/>
            </a:endParaRPr>
          </a:p>
        </p:txBody>
      </p:sp>
      <p:pic>
        <p:nvPicPr>
          <p:cNvPr id="14384" name="Google Shape;130;p1"/>
          <p:cNvPicPr preferRelativeResize="0">
            <a:picLocks noChangeAspect="1" noChangeArrowheads="1"/>
          </p:cNvPicPr>
          <p:nvPr/>
        </p:nvPicPr>
        <p:blipFill>
          <a:blip r:embed="rId9"/>
          <a:srcRect l="5791" t="3813" r="44063" b="4494"/>
          <a:stretch>
            <a:fillRect/>
          </a:stretch>
        </p:blipFill>
        <p:spPr bwMode="auto">
          <a:xfrm>
            <a:off x="40476488" y="6557963"/>
            <a:ext cx="5813425" cy="4184650"/>
          </a:xfrm>
          <a:prstGeom prst="rect">
            <a:avLst/>
          </a:prstGeom>
          <a:noFill/>
          <a:ln w="12700">
            <a:solidFill>
              <a:schemeClr val="tx1"/>
            </a:solidFill>
            <a:miter lim="800000"/>
            <a:headEnd type="none" w="sm" len="sm"/>
            <a:tailEnd type="none" w="sm" len="sm"/>
          </a:ln>
        </p:spPr>
      </p:pic>
      <p:sp>
        <p:nvSpPr>
          <p:cNvPr id="14385" name="Google Shape;131;p1"/>
          <p:cNvSpPr>
            <a:spLocks noChangeArrowheads="1"/>
          </p:cNvSpPr>
          <p:nvPr/>
        </p:nvSpPr>
        <p:spPr bwMode="auto">
          <a:xfrm>
            <a:off x="40571738" y="6646863"/>
            <a:ext cx="682625" cy="642937"/>
          </a:xfrm>
          <a:prstGeom prst="rect">
            <a:avLst/>
          </a:prstGeom>
          <a:solidFill>
            <a:srgbClr val="FFFFFF"/>
          </a:solidFill>
          <a:ln w="9525">
            <a:solidFill>
              <a:srgbClr val="FFFFFF"/>
            </a:solidFill>
            <a:round/>
            <a:headEnd type="none" w="sm" len="sm"/>
            <a:tailEnd type="none" w="sm" len="sm"/>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A</a:t>
            </a:r>
            <a:endParaRPr lang="en-US">
              <a:latin typeface="Times New Roman" pitchFamily="18" charset="0"/>
              <a:cs typeface="Times New Roman" pitchFamily="18" charset="0"/>
              <a:sym typeface="Times New Roman" pitchFamily="18" charset="0"/>
            </a:endParaRPr>
          </a:p>
        </p:txBody>
      </p:sp>
      <p:sp>
        <p:nvSpPr>
          <p:cNvPr id="14386" name="Google Shape;132;p1"/>
          <p:cNvSpPr txBox="1">
            <a:spLocks noChangeArrowheads="1"/>
          </p:cNvSpPr>
          <p:nvPr/>
        </p:nvSpPr>
        <p:spPr bwMode="auto">
          <a:xfrm>
            <a:off x="32215138" y="10325100"/>
            <a:ext cx="2511425" cy="414338"/>
          </a:xfrm>
          <a:prstGeom prst="rect">
            <a:avLst/>
          </a:prstGeom>
          <a:noFill/>
          <a:ln w="9525">
            <a:noFill/>
            <a:miter lim="800000"/>
            <a:headEnd/>
            <a:tailEnd/>
          </a:ln>
        </p:spPr>
        <p:txBody>
          <a:bodyPr lIns="91425" tIns="91425" rIns="91425" bIns="91425"/>
          <a:lstStyle/>
          <a:p>
            <a:pPr algn="ctr">
              <a:buClr>
                <a:srgbClr val="000000"/>
              </a:buClr>
              <a:buSzPts val="1800"/>
              <a:buFont typeface="Arial" charset="0"/>
              <a:buNone/>
            </a:pPr>
            <a:r>
              <a:rPr lang="en-US" sz="1800" b="1">
                <a:solidFill>
                  <a:srgbClr val="F2F2F2"/>
                </a:solidFill>
              </a:rPr>
              <a:t>EMS Q150R Plus</a:t>
            </a:r>
            <a:endParaRPr lang="en-US" sz="16800"/>
          </a:p>
        </p:txBody>
      </p:sp>
      <p:pic>
        <p:nvPicPr>
          <p:cNvPr id="14387" name="Google Shape;133;p1" descr="tracer-5-spectra"/>
          <p:cNvPicPr preferRelativeResize="0">
            <a:picLocks noChangeAspect="1" noChangeArrowheads="1"/>
          </p:cNvPicPr>
          <p:nvPr/>
        </p:nvPicPr>
        <p:blipFill>
          <a:blip r:embed="rId10"/>
          <a:srcRect/>
          <a:stretch>
            <a:fillRect/>
          </a:stretch>
        </p:blipFill>
        <p:spPr bwMode="auto">
          <a:xfrm>
            <a:off x="46291500" y="6561138"/>
            <a:ext cx="3857625" cy="4186237"/>
          </a:xfrm>
          <a:prstGeom prst="rect">
            <a:avLst/>
          </a:prstGeom>
          <a:noFill/>
          <a:ln w="12700">
            <a:solidFill>
              <a:schemeClr val="tx1"/>
            </a:solidFill>
            <a:miter lim="800000"/>
            <a:headEnd type="none" w="sm" len="sm"/>
            <a:tailEnd type="none" w="sm" len="sm"/>
          </a:ln>
        </p:spPr>
      </p:pic>
      <p:sp>
        <p:nvSpPr>
          <p:cNvPr id="14388" name="Google Shape;134;p1"/>
          <p:cNvSpPr>
            <a:spLocks noChangeArrowheads="1"/>
          </p:cNvSpPr>
          <p:nvPr/>
        </p:nvSpPr>
        <p:spPr bwMode="auto">
          <a:xfrm>
            <a:off x="46269275" y="6594475"/>
            <a:ext cx="682625" cy="642938"/>
          </a:xfrm>
          <a:prstGeom prst="rect">
            <a:avLst/>
          </a:prstGeom>
          <a:noFill/>
          <a:ln w="9525">
            <a:noFill/>
            <a:miter lim="800000"/>
            <a:headEnd/>
            <a:tailEnd/>
          </a:ln>
        </p:spPr>
        <p:txBody>
          <a:bodyPr lIns="91425" tIns="45700" rIns="91425" bIns="45700" anchor="ctr"/>
          <a:lstStyle/>
          <a:p>
            <a:pPr algn="ctr">
              <a:buClr>
                <a:srgbClr val="000000"/>
              </a:buClr>
              <a:buSzPts val="2800"/>
              <a:buFont typeface="Arial" charset="0"/>
              <a:buNone/>
            </a:pPr>
            <a:r>
              <a:rPr lang="en-US" sz="2800">
                <a:latin typeface="Times New Roman" pitchFamily="18" charset="0"/>
                <a:cs typeface="Times New Roman" pitchFamily="18" charset="0"/>
                <a:sym typeface="Times New Roman" pitchFamily="18" charset="0"/>
              </a:rPr>
              <a:t>B</a:t>
            </a:r>
            <a:endParaRPr lang="en-US">
              <a:latin typeface="Times New Roman" pitchFamily="18" charset="0"/>
              <a:cs typeface="Times New Roman" pitchFamily="18" charset="0"/>
              <a:sym typeface="Times New Roman" pitchFamily="18" charset="0"/>
            </a:endParaRPr>
          </a:p>
        </p:txBody>
      </p:sp>
      <p:pic>
        <p:nvPicPr>
          <p:cNvPr id="14389" name="Google Shape;135;p1" descr="G1,S1_ 15 kV_BSE_HighVac_x550 __10"/>
          <p:cNvPicPr preferRelativeResize="0">
            <a:picLocks noChangeAspect="1" noChangeArrowheads="1"/>
          </p:cNvPicPr>
          <p:nvPr/>
        </p:nvPicPr>
        <p:blipFill>
          <a:blip r:embed="rId11"/>
          <a:srcRect l="3899" t="23599" r="13391" b="6598"/>
          <a:stretch>
            <a:fillRect/>
          </a:stretch>
        </p:blipFill>
        <p:spPr bwMode="auto">
          <a:xfrm>
            <a:off x="18564225" y="13617575"/>
            <a:ext cx="6000750" cy="3797300"/>
          </a:xfrm>
          <a:prstGeom prst="rect">
            <a:avLst/>
          </a:prstGeom>
          <a:noFill/>
          <a:ln w="12700">
            <a:solidFill>
              <a:schemeClr val="tx1"/>
            </a:solidFill>
            <a:miter lim="800000"/>
            <a:headEnd type="none" w="sm" len="sm"/>
            <a:tailEnd type="none" w="sm" len="sm"/>
          </a:ln>
        </p:spPr>
      </p:pic>
      <p:cxnSp>
        <p:nvCxnSpPr>
          <p:cNvPr id="14390" name="Google Shape;136;p1"/>
          <p:cNvCxnSpPr>
            <a:cxnSpLocks noChangeShapeType="1"/>
          </p:cNvCxnSpPr>
          <p:nvPr/>
        </p:nvCxnSpPr>
        <p:spPr bwMode="auto">
          <a:xfrm>
            <a:off x="18669000" y="17243425"/>
            <a:ext cx="2362200" cy="0"/>
          </a:xfrm>
          <a:prstGeom prst="straightConnector1">
            <a:avLst/>
          </a:prstGeom>
          <a:noFill/>
          <a:ln w="50800">
            <a:solidFill>
              <a:schemeClr val="bg1"/>
            </a:solidFill>
            <a:round/>
            <a:headEnd/>
            <a:tailEnd/>
          </a:ln>
        </p:spPr>
      </p:cxnSp>
      <p:sp>
        <p:nvSpPr>
          <p:cNvPr id="14391" name="Google Shape;137;p1"/>
          <p:cNvSpPr txBox="1">
            <a:spLocks noChangeArrowheads="1"/>
          </p:cNvSpPr>
          <p:nvPr/>
        </p:nvSpPr>
        <p:spPr bwMode="auto">
          <a:xfrm>
            <a:off x="18592800" y="16819563"/>
            <a:ext cx="976313"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FFFF"/>
                </a:solidFill>
                <a:latin typeface="Calibri" pitchFamily="34" charset="0"/>
                <a:cs typeface="Calibri" pitchFamily="34" charset="0"/>
                <a:sym typeface="Calibri" pitchFamily="34" charset="0"/>
              </a:rPr>
              <a:t>100 µm</a:t>
            </a:r>
            <a:endParaRPr lang="en-US"/>
          </a:p>
        </p:txBody>
      </p:sp>
      <p:sp>
        <p:nvSpPr>
          <p:cNvPr id="14392" name="Google Shape;138;p1"/>
          <p:cNvSpPr>
            <a:spLocks noChangeArrowheads="1"/>
          </p:cNvSpPr>
          <p:nvPr/>
        </p:nvSpPr>
        <p:spPr bwMode="auto">
          <a:xfrm>
            <a:off x="21247100" y="15240000"/>
            <a:ext cx="203200" cy="203200"/>
          </a:xfrm>
          <a:prstGeom prst="ellipse">
            <a:avLst/>
          </a:prstGeom>
          <a:solidFill>
            <a:srgbClr val="FF0000"/>
          </a:solidFill>
          <a:ln w="25400">
            <a:solidFill>
              <a:schemeClr val="bg1"/>
            </a:solidFill>
            <a:round/>
            <a:headEnd type="none" w="sm" len="sm"/>
            <a:tailEnd type="none" w="sm" len="sm"/>
          </a:ln>
        </p:spPr>
        <p:txBody>
          <a:bodyPr lIns="91425" tIns="45700" rIns="91425" bIns="45700" anchor="ctr"/>
          <a:lstStyle/>
          <a:p>
            <a:pPr>
              <a:buClr>
                <a:srgbClr val="000000"/>
              </a:buClr>
              <a:buSzPts val="1400"/>
              <a:buFont typeface="Arial" charset="0"/>
              <a:buNone/>
            </a:pPr>
            <a:endParaRPr lang="en-US"/>
          </a:p>
        </p:txBody>
      </p:sp>
      <p:pic>
        <p:nvPicPr>
          <p:cNvPr id="14393" name="Google Shape;139;p1" descr="Picture1"/>
          <p:cNvPicPr preferRelativeResize="0">
            <a:picLocks noChangeAspect="1" noChangeArrowheads="1"/>
          </p:cNvPicPr>
          <p:nvPr/>
        </p:nvPicPr>
        <p:blipFill>
          <a:blip r:embed="rId12"/>
          <a:srcRect t="3534" r="2217" b="3902"/>
          <a:stretch>
            <a:fillRect/>
          </a:stretch>
        </p:blipFill>
        <p:spPr bwMode="auto">
          <a:xfrm>
            <a:off x="24784050" y="13566775"/>
            <a:ext cx="6710363" cy="3825875"/>
          </a:xfrm>
          <a:prstGeom prst="rect">
            <a:avLst/>
          </a:prstGeom>
          <a:noFill/>
          <a:ln w="9525">
            <a:noFill/>
            <a:miter lim="800000"/>
            <a:headEnd/>
            <a:tailEnd/>
          </a:ln>
        </p:spPr>
      </p:pic>
      <p:sp>
        <p:nvSpPr>
          <p:cNvPr id="14394" name="Google Shape;140;p1"/>
          <p:cNvSpPr txBox="1">
            <a:spLocks noChangeArrowheads="1"/>
          </p:cNvSpPr>
          <p:nvPr/>
        </p:nvSpPr>
        <p:spPr bwMode="auto">
          <a:xfrm rot="-5400000">
            <a:off x="24378444" y="15051881"/>
            <a:ext cx="865188"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a:latin typeface="Calibri" pitchFamily="34" charset="0"/>
                <a:cs typeface="Calibri" pitchFamily="34" charset="0"/>
                <a:sym typeface="Calibri" pitchFamily="34" charset="0"/>
              </a:rPr>
              <a:t>cps/ev</a:t>
            </a:r>
            <a:endParaRPr lang="en-US"/>
          </a:p>
        </p:txBody>
      </p:sp>
      <p:sp>
        <p:nvSpPr>
          <p:cNvPr id="14395" name="Google Shape;141;p1"/>
          <p:cNvSpPr>
            <a:spLocks noChangeArrowheads="1"/>
          </p:cNvSpPr>
          <p:nvPr/>
        </p:nvSpPr>
        <p:spPr bwMode="auto">
          <a:xfrm>
            <a:off x="26017538" y="15187613"/>
            <a:ext cx="247650" cy="185737"/>
          </a:xfrm>
          <a:prstGeom prst="rect">
            <a:avLst/>
          </a:prstGeom>
          <a:solidFill>
            <a:schemeClr val="bg1"/>
          </a:solidFill>
          <a:ln w="9525">
            <a:solidFill>
              <a:schemeClr val="bg1"/>
            </a:solidFill>
            <a:miter lim="800000"/>
            <a:headEnd type="none" w="sm" len="sm"/>
            <a:tailEnd type="none" w="sm" len="sm"/>
          </a:ln>
        </p:spPr>
        <p:txBody>
          <a:bodyPr lIns="91425" tIns="45700" rIns="91425" bIns="45700" anchor="ctr"/>
          <a:lstStyle/>
          <a:p>
            <a:pPr>
              <a:buClr>
                <a:srgbClr val="000000"/>
              </a:buClr>
              <a:buSzPts val="1400"/>
              <a:buFont typeface="Arial" charset="0"/>
              <a:buNone/>
            </a:pPr>
            <a:endParaRPr lang="en-US"/>
          </a:p>
        </p:txBody>
      </p:sp>
      <p:sp>
        <p:nvSpPr>
          <p:cNvPr id="14396" name="Google Shape;142;p1"/>
          <p:cNvSpPr>
            <a:spLocks noChangeArrowheads="1"/>
          </p:cNvSpPr>
          <p:nvPr/>
        </p:nvSpPr>
        <p:spPr bwMode="auto">
          <a:xfrm>
            <a:off x="25860375" y="15387638"/>
            <a:ext cx="247650" cy="185737"/>
          </a:xfrm>
          <a:prstGeom prst="rect">
            <a:avLst/>
          </a:prstGeom>
          <a:solidFill>
            <a:schemeClr val="bg1"/>
          </a:solidFill>
          <a:ln w="9525">
            <a:solidFill>
              <a:schemeClr val="bg1"/>
            </a:solidFill>
            <a:miter lim="800000"/>
            <a:headEnd type="none" w="sm" len="sm"/>
            <a:tailEnd type="none" w="sm" len="sm"/>
          </a:ln>
        </p:spPr>
        <p:txBody>
          <a:bodyPr lIns="91425" tIns="45700" rIns="91425" bIns="45700" anchor="ctr"/>
          <a:lstStyle/>
          <a:p>
            <a:pPr>
              <a:buClr>
                <a:srgbClr val="000000"/>
              </a:buClr>
              <a:buSzPts val="1400"/>
              <a:buFont typeface="Arial" charset="0"/>
              <a:buNone/>
            </a:pPr>
            <a:endParaRPr lang="en-US"/>
          </a:p>
        </p:txBody>
      </p:sp>
      <p:sp>
        <p:nvSpPr>
          <p:cNvPr id="14397" name="Google Shape;143;p1"/>
          <p:cNvSpPr txBox="1">
            <a:spLocks noChangeArrowheads="1"/>
          </p:cNvSpPr>
          <p:nvPr/>
        </p:nvSpPr>
        <p:spPr bwMode="auto">
          <a:xfrm>
            <a:off x="25871488" y="15574963"/>
            <a:ext cx="220662" cy="192087"/>
          </a:xfrm>
          <a:prstGeom prst="rect">
            <a:avLst/>
          </a:prstGeom>
          <a:solidFill>
            <a:srgbClr val="D60093"/>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Na</a:t>
            </a:r>
            <a:endParaRPr lang="en-US"/>
          </a:p>
        </p:txBody>
      </p:sp>
      <p:sp>
        <p:nvSpPr>
          <p:cNvPr id="14398" name="Google Shape;144;p1"/>
          <p:cNvSpPr txBox="1">
            <a:spLocks noChangeArrowheads="1"/>
          </p:cNvSpPr>
          <p:nvPr/>
        </p:nvSpPr>
        <p:spPr bwMode="auto">
          <a:xfrm>
            <a:off x="26028650" y="15165388"/>
            <a:ext cx="220663" cy="192087"/>
          </a:xfrm>
          <a:prstGeom prst="rect">
            <a:avLst/>
          </a:prstGeom>
          <a:solidFill>
            <a:srgbClr val="660066"/>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Mg</a:t>
            </a:r>
            <a:endParaRPr lang="en-US"/>
          </a:p>
        </p:txBody>
      </p:sp>
      <p:sp>
        <p:nvSpPr>
          <p:cNvPr id="14399" name="Google Shape;145;p1"/>
          <p:cNvSpPr txBox="1">
            <a:spLocks noChangeArrowheads="1"/>
          </p:cNvSpPr>
          <p:nvPr/>
        </p:nvSpPr>
        <p:spPr bwMode="auto">
          <a:xfrm>
            <a:off x="26204863" y="15398750"/>
            <a:ext cx="220662" cy="192088"/>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Al</a:t>
            </a:r>
            <a:endParaRPr lang="en-US"/>
          </a:p>
        </p:txBody>
      </p:sp>
      <p:sp>
        <p:nvSpPr>
          <p:cNvPr id="14400" name="Google Shape;146;p1"/>
          <p:cNvSpPr txBox="1">
            <a:spLocks noChangeArrowheads="1"/>
          </p:cNvSpPr>
          <p:nvPr/>
        </p:nvSpPr>
        <p:spPr bwMode="auto">
          <a:xfrm>
            <a:off x="26419175" y="15189200"/>
            <a:ext cx="220663" cy="192088"/>
          </a:xfrm>
          <a:prstGeom prst="rect">
            <a:avLst/>
          </a:prstGeom>
          <a:solidFill>
            <a:srgbClr val="FF00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Si</a:t>
            </a:r>
            <a:endParaRPr lang="en-US"/>
          </a:p>
        </p:txBody>
      </p:sp>
      <p:sp>
        <p:nvSpPr>
          <p:cNvPr id="14401" name="Google Shape;147;p1"/>
          <p:cNvSpPr txBox="1">
            <a:spLocks noChangeArrowheads="1"/>
          </p:cNvSpPr>
          <p:nvPr/>
        </p:nvSpPr>
        <p:spPr bwMode="auto">
          <a:xfrm>
            <a:off x="27595513" y="15384463"/>
            <a:ext cx="220662" cy="192087"/>
          </a:xfrm>
          <a:prstGeom prst="rect">
            <a:avLst/>
          </a:prstGeom>
          <a:solidFill>
            <a:srgbClr val="00FF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K</a:t>
            </a:r>
            <a:endParaRPr lang="en-US"/>
          </a:p>
        </p:txBody>
      </p:sp>
      <p:sp>
        <p:nvSpPr>
          <p:cNvPr id="14402" name="Google Shape;148;p1"/>
          <p:cNvSpPr txBox="1">
            <a:spLocks noChangeArrowheads="1"/>
          </p:cNvSpPr>
          <p:nvPr/>
        </p:nvSpPr>
        <p:spPr bwMode="auto">
          <a:xfrm>
            <a:off x="27895550" y="15384463"/>
            <a:ext cx="220663" cy="192087"/>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Ca</a:t>
            </a:r>
            <a:endParaRPr lang="en-US"/>
          </a:p>
        </p:txBody>
      </p:sp>
      <p:sp>
        <p:nvSpPr>
          <p:cNvPr id="14403" name="Google Shape;149;p1"/>
          <p:cNvSpPr txBox="1">
            <a:spLocks noChangeArrowheads="1"/>
          </p:cNvSpPr>
          <p:nvPr/>
        </p:nvSpPr>
        <p:spPr bwMode="auto">
          <a:xfrm>
            <a:off x="28524200" y="15389225"/>
            <a:ext cx="220663" cy="192088"/>
          </a:xfrm>
          <a:prstGeom prst="rect">
            <a:avLst/>
          </a:prstGeom>
          <a:solidFill>
            <a:srgbClr val="00CC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Ti</a:t>
            </a:r>
            <a:endParaRPr lang="en-US"/>
          </a:p>
        </p:txBody>
      </p:sp>
      <p:sp>
        <p:nvSpPr>
          <p:cNvPr id="14404" name="Google Shape;150;p1"/>
          <p:cNvSpPr txBox="1">
            <a:spLocks noChangeArrowheads="1"/>
          </p:cNvSpPr>
          <p:nvPr/>
        </p:nvSpPr>
        <p:spPr bwMode="auto">
          <a:xfrm>
            <a:off x="29972000" y="15389225"/>
            <a:ext cx="220663" cy="192088"/>
          </a:xfrm>
          <a:prstGeom prst="rect">
            <a:avLst/>
          </a:prstGeom>
          <a:solidFill>
            <a:srgbClr val="0000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Fe</a:t>
            </a:r>
            <a:endParaRPr lang="en-US"/>
          </a:p>
        </p:txBody>
      </p:sp>
      <p:sp>
        <p:nvSpPr>
          <p:cNvPr id="14405" name="Google Shape;151;p1"/>
          <p:cNvSpPr txBox="1">
            <a:spLocks noChangeArrowheads="1"/>
          </p:cNvSpPr>
          <p:nvPr/>
        </p:nvSpPr>
        <p:spPr bwMode="auto">
          <a:xfrm>
            <a:off x="25407938" y="14962188"/>
            <a:ext cx="220662" cy="192087"/>
          </a:xfrm>
          <a:prstGeom prst="rect">
            <a:avLst/>
          </a:prstGeom>
          <a:solidFill>
            <a:srgbClr val="00CC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Ti</a:t>
            </a:r>
            <a:endParaRPr lang="en-US"/>
          </a:p>
        </p:txBody>
      </p:sp>
      <p:sp>
        <p:nvSpPr>
          <p:cNvPr id="14406" name="Google Shape;152;p1"/>
          <p:cNvSpPr txBox="1">
            <a:spLocks noChangeArrowheads="1"/>
          </p:cNvSpPr>
          <p:nvPr/>
        </p:nvSpPr>
        <p:spPr bwMode="auto">
          <a:xfrm>
            <a:off x="25263475" y="15390813"/>
            <a:ext cx="220663" cy="192087"/>
          </a:xfrm>
          <a:prstGeom prst="rect">
            <a:avLst/>
          </a:prstGeom>
          <a:solidFill>
            <a:srgbClr val="00FF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K</a:t>
            </a:r>
            <a:endParaRPr lang="en-US"/>
          </a:p>
        </p:txBody>
      </p:sp>
      <p:sp>
        <p:nvSpPr>
          <p:cNvPr id="14407" name="Google Shape;153;p1"/>
          <p:cNvSpPr txBox="1">
            <a:spLocks noChangeArrowheads="1"/>
          </p:cNvSpPr>
          <p:nvPr/>
        </p:nvSpPr>
        <p:spPr bwMode="auto">
          <a:xfrm>
            <a:off x="25303163" y="15168563"/>
            <a:ext cx="220662" cy="192087"/>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Ca</a:t>
            </a:r>
            <a:endParaRPr lang="en-US"/>
          </a:p>
        </p:txBody>
      </p:sp>
      <p:sp>
        <p:nvSpPr>
          <p:cNvPr id="14408" name="Google Shape;154;p1"/>
          <p:cNvSpPr txBox="1">
            <a:spLocks noChangeArrowheads="1"/>
          </p:cNvSpPr>
          <p:nvPr/>
        </p:nvSpPr>
        <p:spPr bwMode="auto">
          <a:xfrm>
            <a:off x="25604788" y="15367000"/>
            <a:ext cx="220662" cy="192088"/>
          </a:xfrm>
          <a:prstGeom prst="rect">
            <a:avLst/>
          </a:prstGeom>
          <a:solidFill>
            <a:srgbClr val="0000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Fe</a:t>
            </a:r>
            <a:endParaRPr lang="en-US"/>
          </a:p>
        </p:txBody>
      </p:sp>
      <p:sp>
        <p:nvSpPr>
          <p:cNvPr id="14409" name="Google Shape;155;p1"/>
          <p:cNvSpPr txBox="1">
            <a:spLocks noChangeArrowheads="1"/>
          </p:cNvSpPr>
          <p:nvPr/>
        </p:nvSpPr>
        <p:spPr bwMode="auto">
          <a:xfrm>
            <a:off x="20119975" y="15139988"/>
            <a:ext cx="1108075"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FFFF"/>
                </a:solidFill>
                <a:latin typeface="Calibri" pitchFamily="34" charset="0"/>
                <a:cs typeface="Calibri" pitchFamily="34" charset="0"/>
                <a:sym typeface="Calibri" pitchFamily="34" charset="0"/>
              </a:rPr>
              <a:t>Spot 447</a:t>
            </a:r>
            <a:endParaRPr lang="en-US"/>
          </a:p>
        </p:txBody>
      </p:sp>
      <p:sp>
        <p:nvSpPr>
          <p:cNvPr id="14410" name="Google Shape;156;p1"/>
          <p:cNvSpPr txBox="1">
            <a:spLocks noChangeArrowheads="1"/>
          </p:cNvSpPr>
          <p:nvPr/>
        </p:nvSpPr>
        <p:spPr bwMode="auto">
          <a:xfrm>
            <a:off x="30213300" y="13682663"/>
            <a:ext cx="1117600" cy="406400"/>
          </a:xfrm>
          <a:prstGeom prst="rect">
            <a:avLst/>
          </a:prstGeom>
          <a:solidFill>
            <a:schemeClr val="bg1"/>
          </a:solidFill>
          <a:ln w="9525">
            <a:solidFill>
              <a:schemeClr val="tx1"/>
            </a:solidFill>
            <a:miter lim="800000"/>
            <a:headEnd type="none" w="sm" len="sm"/>
            <a:tailEnd type="none" w="sm" len="sm"/>
          </a:ln>
        </p:spPr>
        <p:txBody>
          <a:bodyPr lIns="91425" tIns="45700" rIns="91425" bIns="45700">
            <a:spAutoFit/>
          </a:bodyPr>
          <a:lstStyle/>
          <a:p>
            <a:pPr>
              <a:buClr>
                <a:srgbClr val="000000"/>
              </a:buClr>
              <a:buSzPts val="2000"/>
              <a:buFont typeface="Arial" charset="0"/>
              <a:buNone/>
            </a:pPr>
            <a:r>
              <a:rPr lang="en-US" sz="2000" b="1">
                <a:latin typeface="Calibri" pitchFamily="34" charset="0"/>
                <a:cs typeface="Calibri" pitchFamily="34" charset="0"/>
                <a:sym typeface="Calibri" pitchFamily="34" charset="0"/>
              </a:rPr>
              <a:t>Spot 447</a:t>
            </a:r>
            <a:endParaRPr lang="en-US"/>
          </a:p>
        </p:txBody>
      </p:sp>
      <p:pic>
        <p:nvPicPr>
          <p:cNvPr id="14411" name="Google Shape;157;p1" descr="G1,S2_ 15 kV_BSE_HighVac_x650 __26"/>
          <p:cNvPicPr preferRelativeResize="0">
            <a:picLocks noChangeAspect="1" noChangeArrowheads="1"/>
          </p:cNvPicPr>
          <p:nvPr/>
        </p:nvPicPr>
        <p:blipFill>
          <a:blip r:embed="rId13"/>
          <a:srcRect t="8400" b="8917"/>
          <a:stretch>
            <a:fillRect/>
          </a:stretch>
        </p:blipFill>
        <p:spPr bwMode="auto">
          <a:xfrm>
            <a:off x="18548350" y="18375313"/>
            <a:ext cx="6045200" cy="3748087"/>
          </a:xfrm>
          <a:prstGeom prst="rect">
            <a:avLst/>
          </a:prstGeom>
          <a:noFill/>
          <a:ln w="12700">
            <a:solidFill>
              <a:schemeClr val="tx1"/>
            </a:solidFill>
            <a:miter lim="800000"/>
            <a:headEnd type="none" w="sm" len="sm"/>
            <a:tailEnd type="none" w="sm" len="sm"/>
          </a:ln>
        </p:spPr>
      </p:pic>
      <p:cxnSp>
        <p:nvCxnSpPr>
          <p:cNvPr id="14412" name="Google Shape;158;p1"/>
          <p:cNvCxnSpPr>
            <a:cxnSpLocks noChangeShapeType="1"/>
          </p:cNvCxnSpPr>
          <p:nvPr/>
        </p:nvCxnSpPr>
        <p:spPr bwMode="auto">
          <a:xfrm>
            <a:off x="18697575" y="21796375"/>
            <a:ext cx="1066800" cy="0"/>
          </a:xfrm>
          <a:prstGeom prst="straightConnector1">
            <a:avLst/>
          </a:prstGeom>
          <a:noFill/>
          <a:ln w="50800">
            <a:solidFill>
              <a:schemeClr val="bg1"/>
            </a:solidFill>
            <a:round/>
            <a:headEnd/>
            <a:tailEnd/>
          </a:ln>
        </p:spPr>
      </p:cxnSp>
      <p:sp>
        <p:nvSpPr>
          <p:cNvPr id="14413" name="Google Shape;159;p1"/>
          <p:cNvSpPr txBox="1">
            <a:spLocks noChangeArrowheads="1"/>
          </p:cNvSpPr>
          <p:nvPr/>
        </p:nvSpPr>
        <p:spPr bwMode="auto">
          <a:xfrm>
            <a:off x="18602325" y="21391563"/>
            <a:ext cx="847725"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FFFF"/>
                </a:solidFill>
                <a:latin typeface="Calibri" pitchFamily="34" charset="0"/>
                <a:cs typeface="Calibri" pitchFamily="34" charset="0"/>
                <a:sym typeface="Calibri" pitchFamily="34" charset="0"/>
              </a:rPr>
              <a:t>50 µm</a:t>
            </a:r>
            <a:endParaRPr lang="en-US"/>
          </a:p>
        </p:txBody>
      </p:sp>
      <p:sp>
        <p:nvSpPr>
          <p:cNvPr id="14414" name="Google Shape;160;p1"/>
          <p:cNvSpPr>
            <a:spLocks noChangeArrowheads="1"/>
          </p:cNvSpPr>
          <p:nvPr/>
        </p:nvSpPr>
        <p:spPr bwMode="auto">
          <a:xfrm>
            <a:off x="21990050" y="20031075"/>
            <a:ext cx="203200" cy="203200"/>
          </a:xfrm>
          <a:prstGeom prst="ellipse">
            <a:avLst/>
          </a:prstGeom>
          <a:solidFill>
            <a:srgbClr val="FF0000"/>
          </a:solidFill>
          <a:ln w="25400">
            <a:solidFill>
              <a:schemeClr val="bg1"/>
            </a:solidFill>
            <a:round/>
            <a:headEnd type="none" w="sm" len="sm"/>
            <a:tailEnd type="none" w="sm" len="sm"/>
          </a:ln>
        </p:spPr>
        <p:txBody>
          <a:bodyPr lIns="91425" tIns="45700" rIns="91425" bIns="45700" anchor="ctr"/>
          <a:lstStyle/>
          <a:p>
            <a:pPr>
              <a:buClr>
                <a:srgbClr val="000000"/>
              </a:buClr>
              <a:buSzPts val="1400"/>
              <a:buFont typeface="Arial" charset="0"/>
              <a:buNone/>
            </a:pPr>
            <a:endParaRPr lang="en-US"/>
          </a:p>
        </p:txBody>
      </p:sp>
      <p:sp>
        <p:nvSpPr>
          <p:cNvPr id="14415" name="Google Shape;161;p1"/>
          <p:cNvSpPr txBox="1">
            <a:spLocks noChangeArrowheads="1"/>
          </p:cNvSpPr>
          <p:nvPr/>
        </p:nvSpPr>
        <p:spPr bwMode="auto">
          <a:xfrm>
            <a:off x="21496338" y="19697700"/>
            <a:ext cx="1108075"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0000"/>
                </a:solidFill>
                <a:latin typeface="Calibri" pitchFamily="34" charset="0"/>
                <a:cs typeface="Calibri" pitchFamily="34" charset="0"/>
                <a:sym typeface="Calibri" pitchFamily="34" charset="0"/>
              </a:rPr>
              <a:t>Spot 456</a:t>
            </a:r>
            <a:endParaRPr lang="en-US"/>
          </a:p>
        </p:txBody>
      </p:sp>
      <p:pic>
        <p:nvPicPr>
          <p:cNvPr id="14416" name="Google Shape;162;p1" descr="Picture2"/>
          <p:cNvPicPr preferRelativeResize="0">
            <a:picLocks noChangeAspect="1" noChangeArrowheads="1"/>
          </p:cNvPicPr>
          <p:nvPr/>
        </p:nvPicPr>
        <p:blipFill>
          <a:blip r:embed="rId14"/>
          <a:srcRect l="1836" t="5861" r="1128" b="3156"/>
          <a:stretch>
            <a:fillRect/>
          </a:stretch>
        </p:blipFill>
        <p:spPr bwMode="auto">
          <a:xfrm>
            <a:off x="24963438" y="18354675"/>
            <a:ext cx="6546850" cy="3844925"/>
          </a:xfrm>
          <a:prstGeom prst="rect">
            <a:avLst/>
          </a:prstGeom>
          <a:noFill/>
          <a:ln w="9525">
            <a:noFill/>
            <a:miter lim="800000"/>
            <a:headEnd/>
            <a:tailEnd/>
          </a:ln>
        </p:spPr>
      </p:pic>
      <p:sp>
        <p:nvSpPr>
          <p:cNvPr id="14417" name="Google Shape;163;p1"/>
          <p:cNvSpPr txBox="1">
            <a:spLocks noChangeArrowheads="1"/>
          </p:cNvSpPr>
          <p:nvPr/>
        </p:nvSpPr>
        <p:spPr bwMode="auto">
          <a:xfrm rot="-5400000">
            <a:off x="24416544" y="19719131"/>
            <a:ext cx="865188"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a:latin typeface="Calibri" pitchFamily="34" charset="0"/>
                <a:cs typeface="Calibri" pitchFamily="34" charset="0"/>
                <a:sym typeface="Calibri" pitchFamily="34" charset="0"/>
              </a:rPr>
              <a:t>cps/ev</a:t>
            </a:r>
            <a:endParaRPr lang="en-US"/>
          </a:p>
        </p:txBody>
      </p:sp>
      <p:sp>
        <p:nvSpPr>
          <p:cNvPr id="14418" name="Google Shape;164;p1"/>
          <p:cNvSpPr txBox="1">
            <a:spLocks noChangeArrowheads="1"/>
          </p:cNvSpPr>
          <p:nvPr/>
        </p:nvSpPr>
        <p:spPr bwMode="auto">
          <a:xfrm>
            <a:off x="28817888" y="20153313"/>
            <a:ext cx="220662" cy="192087"/>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Fe</a:t>
            </a:r>
            <a:endParaRPr lang="en-US"/>
          </a:p>
        </p:txBody>
      </p:sp>
      <p:sp>
        <p:nvSpPr>
          <p:cNvPr id="14419" name="Google Shape;165;p1"/>
          <p:cNvSpPr txBox="1">
            <a:spLocks noChangeArrowheads="1"/>
          </p:cNvSpPr>
          <p:nvPr/>
        </p:nvSpPr>
        <p:spPr bwMode="auto">
          <a:xfrm>
            <a:off x="25490488" y="20166013"/>
            <a:ext cx="220662" cy="192087"/>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Fe</a:t>
            </a:r>
            <a:endParaRPr lang="en-US"/>
          </a:p>
        </p:txBody>
      </p:sp>
      <p:sp>
        <p:nvSpPr>
          <p:cNvPr id="14420" name="Google Shape;166;p1"/>
          <p:cNvSpPr txBox="1">
            <a:spLocks noChangeArrowheads="1"/>
          </p:cNvSpPr>
          <p:nvPr/>
        </p:nvSpPr>
        <p:spPr bwMode="auto">
          <a:xfrm>
            <a:off x="25407938" y="19956463"/>
            <a:ext cx="220662" cy="192087"/>
          </a:xfrm>
          <a:prstGeom prst="rect">
            <a:avLst/>
          </a:prstGeom>
          <a:solidFill>
            <a:srgbClr val="0000FF"/>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O</a:t>
            </a:r>
            <a:endParaRPr lang="en-US"/>
          </a:p>
        </p:txBody>
      </p:sp>
      <p:sp>
        <p:nvSpPr>
          <p:cNvPr id="14421" name="Google Shape;167;p1"/>
          <p:cNvSpPr txBox="1">
            <a:spLocks noChangeArrowheads="1"/>
          </p:cNvSpPr>
          <p:nvPr/>
        </p:nvSpPr>
        <p:spPr bwMode="auto">
          <a:xfrm>
            <a:off x="30268863" y="18475325"/>
            <a:ext cx="1117600" cy="406400"/>
          </a:xfrm>
          <a:prstGeom prst="rect">
            <a:avLst/>
          </a:prstGeom>
          <a:solidFill>
            <a:schemeClr val="bg1"/>
          </a:solidFill>
          <a:ln w="9525">
            <a:solidFill>
              <a:schemeClr val="tx1"/>
            </a:solidFill>
            <a:miter lim="800000"/>
            <a:headEnd type="none" w="sm" len="sm"/>
            <a:tailEnd type="none" w="sm" len="sm"/>
          </a:ln>
        </p:spPr>
        <p:txBody>
          <a:bodyPr lIns="91425" tIns="45700" rIns="91425" bIns="45700">
            <a:spAutoFit/>
          </a:bodyPr>
          <a:lstStyle/>
          <a:p>
            <a:pPr>
              <a:buClr>
                <a:srgbClr val="000000"/>
              </a:buClr>
              <a:buSzPts val="2000"/>
              <a:buFont typeface="Arial" charset="0"/>
              <a:buNone/>
            </a:pPr>
            <a:r>
              <a:rPr lang="en-US" sz="2000" b="1">
                <a:latin typeface="Calibri" pitchFamily="34" charset="0"/>
                <a:cs typeface="Calibri" pitchFamily="34" charset="0"/>
                <a:sym typeface="Calibri" pitchFamily="34" charset="0"/>
              </a:rPr>
              <a:t>Spot 456</a:t>
            </a:r>
            <a:endParaRPr lang="en-US"/>
          </a:p>
        </p:txBody>
      </p:sp>
      <p:pic>
        <p:nvPicPr>
          <p:cNvPr id="14422" name="Google Shape;168;p1" descr="G1,S3_ 15 kV_BSE_HighVac_x550 __15"/>
          <p:cNvPicPr preferRelativeResize="0">
            <a:picLocks noChangeAspect="1" noChangeArrowheads="1"/>
          </p:cNvPicPr>
          <p:nvPr/>
        </p:nvPicPr>
        <p:blipFill>
          <a:blip r:embed="rId15"/>
          <a:srcRect t="6700" r="23773" b="22923"/>
          <a:stretch>
            <a:fillRect/>
          </a:stretch>
        </p:blipFill>
        <p:spPr bwMode="auto">
          <a:xfrm>
            <a:off x="18543588" y="22834600"/>
            <a:ext cx="6097587" cy="4222750"/>
          </a:xfrm>
          <a:prstGeom prst="rect">
            <a:avLst/>
          </a:prstGeom>
          <a:noFill/>
          <a:ln w="12700">
            <a:solidFill>
              <a:schemeClr val="tx1"/>
            </a:solidFill>
            <a:miter lim="800000"/>
            <a:headEnd type="none" w="sm" len="sm"/>
            <a:tailEnd type="none" w="sm" len="sm"/>
          </a:ln>
        </p:spPr>
      </p:pic>
      <p:sp>
        <p:nvSpPr>
          <p:cNvPr id="14423" name="Google Shape;169;p1"/>
          <p:cNvSpPr>
            <a:spLocks noChangeArrowheads="1"/>
          </p:cNvSpPr>
          <p:nvPr/>
        </p:nvSpPr>
        <p:spPr bwMode="auto">
          <a:xfrm>
            <a:off x="21636038" y="24509413"/>
            <a:ext cx="203200" cy="203200"/>
          </a:xfrm>
          <a:prstGeom prst="ellipse">
            <a:avLst/>
          </a:prstGeom>
          <a:solidFill>
            <a:srgbClr val="FF0000"/>
          </a:solidFill>
          <a:ln w="25400">
            <a:solidFill>
              <a:schemeClr val="bg1"/>
            </a:solidFill>
            <a:round/>
            <a:headEnd type="none" w="sm" len="sm"/>
            <a:tailEnd type="none" w="sm" len="sm"/>
          </a:ln>
        </p:spPr>
        <p:txBody>
          <a:bodyPr lIns="91425" tIns="45700" rIns="91425" bIns="45700" anchor="ctr"/>
          <a:lstStyle/>
          <a:p>
            <a:pPr>
              <a:buClr>
                <a:srgbClr val="000000"/>
              </a:buClr>
              <a:buSzPts val="1400"/>
              <a:buFont typeface="Arial" charset="0"/>
              <a:buNone/>
            </a:pPr>
            <a:endParaRPr lang="en-US"/>
          </a:p>
        </p:txBody>
      </p:sp>
      <p:sp>
        <p:nvSpPr>
          <p:cNvPr id="14424" name="Google Shape;170;p1"/>
          <p:cNvSpPr txBox="1">
            <a:spLocks noChangeArrowheads="1"/>
          </p:cNvSpPr>
          <p:nvPr/>
        </p:nvSpPr>
        <p:spPr bwMode="auto">
          <a:xfrm>
            <a:off x="21070888" y="24133175"/>
            <a:ext cx="1108075"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FFFF"/>
                </a:solidFill>
                <a:latin typeface="Calibri" pitchFamily="34" charset="0"/>
                <a:cs typeface="Calibri" pitchFamily="34" charset="0"/>
                <a:sym typeface="Calibri" pitchFamily="34" charset="0"/>
              </a:rPr>
              <a:t>Spot 451</a:t>
            </a:r>
            <a:endParaRPr lang="en-US"/>
          </a:p>
        </p:txBody>
      </p:sp>
      <p:cxnSp>
        <p:nvCxnSpPr>
          <p:cNvPr id="14425" name="Google Shape;171;p1"/>
          <p:cNvCxnSpPr>
            <a:cxnSpLocks noChangeShapeType="1"/>
          </p:cNvCxnSpPr>
          <p:nvPr/>
        </p:nvCxnSpPr>
        <p:spPr bwMode="auto">
          <a:xfrm>
            <a:off x="18681700" y="26671588"/>
            <a:ext cx="2519363" cy="0"/>
          </a:xfrm>
          <a:prstGeom prst="straightConnector1">
            <a:avLst/>
          </a:prstGeom>
          <a:noFill/>
          <a:ln w="50800">
            <a:solidFill>
              <a:schemeClr val="bg1"/>
            </a:solidFill>
            <a:round/>
            <a:headEnd/>
            <a:tailEnd/>
          </a:ln>
        </p:spPr>
      </p:cxnSp>
      <p:sp>
        <p:nvSpPr>
          <p:cNvPr id="14426" name="Google Shape;172;p1"/>
          <p:cNvSpPr txBox="1">
            <a:spLocks noChangeArrowheads="1"/>
          </p:cNvSpPr>
          <p:nvPr/>
        </p:nvSpPr>
        <p:spPr bwMode="auto">
          <a:xfrm>
            <a:off x="18588038" y="26265188"/>
            <a:ext cx="976312"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b="1">
                <a:solidFill>
                  <a:srgbClr val="FFFFFF"/>
                </a:solidFill>
                <a:latin typeface="Calibri" pitchFamily="34" charset="0"/>
                <a:cs typeface="Calibri" pitchFamily="34" charset="0"/>
                <a:sym typeface="Calibri" pitchFamily="34" charset="0"/>
              </a:rPr>
              <a:t>100 µm</a:t>
            </a:r>
            <a:endParaRPr lang="en-US"/>
          </a:p>
        </p:txBody>
      </p:sp>
      <p:pic>
        <p:nvPicPr>
          <p:cNvPr id="14427" name="Google Shape;173;p1" descr="Picture3"/>
          <p:cNvPicPr preferRelativeResize="0">
            <a:picLocks noChangeAspect="1" noChangeArrowheads="1"/>
          </p:cNvPicPr>
          <p:nvPr/>
        </p:nvPicPr>
        <p:blipFill>
          <a:blip r:embed="rId16"/>
          <a:srcRect l="2907" t="4433" r="2216" b="1865"/>
          <a:stretch>
            <a:fillRect/>
          </a:stretch>
        </p:blipFill>
        <p:spPr bwMode="auto">
          <a:xfrm>
            <a:off x="24938038" y="22783800"/>
            <a:ext cx="6527800" cy="4281488"/>
          </a:xfrm>
          <a:prstGeom prst="rect">
            <a:avLst/>
          </a:prstGeom>
          <a:noFill/>
          <a:ln w="9525">
            <a:noFill/>
            <a:miter lim="800000"/>
            <a:headEnd/>
            <a:tailEnd/>
          </a:ln>
        </p:spPr>
      </p:pic>
      <p:sp>
        <p:nvSpPr>
          <p:cNvPr id="14428" name="Google Shape;174;p1"/>
          <p:cNvSpPr txBox="1">
            <a:spLocks noChangeArrowheads="1"/>
          </p:cNvSpPr>
          <p:nvPr/>
        </p:nvSpPr>
        <p:spPr bwMode="auto">
          <a:xfrm rot="-5400000">
            <a:off x="24378444" y="24129206"/>
            <a:ext cx="865188" cy="396875"/>
          </a:xfrm>
          <a:prstGeom prst="rect">
            <a:avLst/>
          </a:prstGeom>
          <a:noFill/>
          <a:ln w="9525">
            <a:noFill/>
            <a:miter lim="800000"/>
            <a:headEnd/>
            <a:tailEnd/>
          </a:ln>
        </p:spPr>
        <p:txBody>
          <a:bodyPr lIns="91425" tIns="45700" rIns="91425" bIns="45700">
            <a:spAutoFit/>
          </a:bodyPr>
          <a:lstStyle/>
          <a:p>
            <a:pPr>
              <a:buClr>
                <a:srgbClr val="000000"/>
              </a:buClr>
              <a:buSzPts val="2000"/>
              <a:buFont typeface="Arial" charset="0"/>
              <a:buNone/>
            </a:pPr>
            <a:r>
              <a:rPr lang="en-US" sz="2000">
                <a:latin typeface="Calibri" pitchFamily="34" charset="0"/>
                <a:cs typeface="Calibri" pitchFamily="34" charset="0"/>
                <a:sym typeface="Calibri" pitchFamily="34" charset="0"/>
              </a:rPr>
              <a:t>cps/ev</a:t>
            </a:r>
            <a:endParaRPr lang="en-US"/>
          </a:p>
        </p:txBody>
      </p:sp>
      <p:sp>
        <p:nvSpPr>
          <p:cNvPr id="14429" name="Google Shape;175;p1"/>
          <p:cNvSpPr txBox="1">
            <a:spLocks noChangeArrowheads="1"/>
          </p:cNvSpPr>
          <p:nvPr/>
        </p:nvSpPr>
        <p:spPr bwMode="auto">
          <a:xfrm>
            <a:off x="26090563" y="24866600"/>
            <a:ext cx="220662" cy="192088"/>
          </a:xfrm>
          <a:prstGeom prst="rect">
            <a:avLst/>
          </a:prstGeom>
          <a:solidFill>
            <a:srgbClr val="00FF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latin typeface="Calibri" pitchFamily="34" charset="0"/>
                <a:cs typeface="Calibri" pitchFamily="34" charset="0"/>
                <a:sym typeface="Calibri" pitchFamily="34" charset="0"/>
              </a:rPr>
              <a:t>Si</a:t>
            </a:r>
            <a:endParaRPr lang="en-US"/>
          </a:p>
        </p:txBody>
      </p:sp>
      <p:sp>
        <p:nvSpPr>
          <p:cNvPr id="14430" name="Google Shape;176;p1"/>
          <p:cNvSpPr txBox="1">
            <a:spLocks noChangeArrowheads="1"/>
          </p:cNvSpPr>
          <p:nvPr/>
        </p:nvSpPr>
        <p:spPr bwMode="auto">
          <a:xfrm>
            <a:off x="25369838" y="24876125"/>
            <a:ext cx="220662" cy="192088"/>
          </a:xfrm>
          <a:prstGeom prst="rect">
            <a:avLst/>
          </a:prstGeom>
          <a:solidFill>
            <a:srgbClr val="FF0000"/>
          </a:solidFill>
          <a:ln w="9525">
            <a:solidFill>
              <a:schemeClr val="tx1"/>
            </a:solidFill>
            <a:miter lim="800000"/>
            <a:headEnd type="none" w="sm" len="sm"/>
            <a:tailEnd type="none" w="sm" len="sm"/>
          </a:ln>
        </p:spPr>
        <p:txBody>
          <a:bodyPr lIns="0" tIns="0" rIns="0" bIns="0">
            <a:spAutoFit/>
          </a:bodyPr>
          <a:lstStyle/>
          <a:p>
            <a:pPr algn="ctr">
              <a:buClr>
                <a:srgbClr val="000000"/>
              </a:buClr>
              <a:buSzPts val="1200"/>
              <a:buFont typeface="Arial" charset="0"/>
              <a:buNone/>
            </a:pPr>
            <a:r>
              <a:rPr lang="en-US" sz="1200" b="1">
                <a:solidFill>
                  <a:srgbClr val="FFFFFF"/>
                </a:solidFill>
                <a:latin typeface="Calibri" pitchFamily="34" charset="0"/>
                <a:cs typeface="Calibri" pitchFamily="34" charset="0"/>
                <a:sym typeface="Calibri" pitchFamily="34" charset="0"/>
              </a:rPr>
              <a:t>O</a:t>
            </a:r>
            <a:endParaRPr lang="en-US"/>
          </a:p>
        </p:txBody>
      </p:sp>
      <p:sp>
        <p:nvSpPr>
          <p:cNvPr id="14431" name="Google Shape;177;p1"/>
          <p:cNvSpPr txBox="1">
            <a:spLocks noChangeArrowheads="1"/>
          </p:cNvSpPr>
          <p:nvPr/>
        </p:nvSpPr>
        <p:spPr bwMode="auto">
          <a:xfrm>
            <a:off x="30238700" y="22896513"/>
            <a:ext cx="1117600" cy="406400"/>
          </a:xfrm>
          <a:prstGeom prst="rect">
            <a:avLst/>
          </a:prstGeom>
          <a:solidFill>
            <a:schemeClr val="bg1"/>
          </a:solidFill>
          <a:ln w="9525">
            <a:solidFill>
              <a:schemeClr val="tx1"/>
            </a:solidFill>
            <a:miter lim="800000"/>
            <a:headEnd type="none" w="sm" len="sm"/>
            <a:tailEnd type="none" w="sm" len="sm"/>
          </a:ln>
        </p:spPr>
        <p:txBody>
          <a:bodyPr lIns="91425" tIns="45700" rIns="91425" bIns="45700">
            <a:spAutoFit/>
          </a:bodyPr>
          <a:lstStyle/>
          <a:p>
            <a:pPr>
              <a:buClr>
                <a:srgbClr val="000000"/>
              </a:buClr>
              <a:buSzPts val="2000"/>
              <a:buFont typeface="Arial" charset="0"/>
              <a:buNone/>
            </a:pPr>
            <a:r>
              <a:rPr lang="en-US" sz="2000" b="1">
                <a:latin typeface="Calibri" pitchFamily="34" charset="0"/>
                <a:cs typeface="Calibri" pitchFamily="34" charset="0"/>
                <a:sym typeface="Calibri" pitchFamily="34" charset="0"/>
              </a:rPr>
              <a:t>Spot 451</a:t>
            </a:r>
            <a:endParaRPr lang="en-US"/>
          </a:p>
        </p:txBody>
      </p:sp>
      <p:pic>
        <p:nvPicPr>
          <p:cNvPr id="14432" name="Google Shape;178;p1" descr="ArsenicConc (2)"/>
          <p:cNvPicPr preferRelativeResize="0">
            <a:picLocks noChangeAspect="1" noChangeArrowheads="1"/>
          </p:cNvPicPr>
          <p:nvPr/>
        </p:nvPicPr>
        <p:blipFill>
          <a:blip r:embed="rId17"/>
          <a:srcRect l="2272" t="3922" r="2463" b="1961"/>
          <a:stretch>
            <a:fillRect/>
          </a:stretch>
        </p:blipFill>
        <p:spPr bwMode="auto">
          <a:xfrm>
            <a:off x="41563925" y="13403263"/>
            <a:ext cx="8983663" cy="6858000"/>
          </a:xfrm>
          <a:prstGeom prst="rect">
            <a:avLst/>
          </a:prstGeom>
          <a:noFill/>
          <a:ln w="9525">
            <a:noFill/>
            <a:miter lim="800000"/>
            <a:headEnd/>
            <a:tailEnd/>
          </a:ln>
        </p:spPr>
      </p:pic>
      <p:pic>
        <p:nvPicPr>
          <p:cNvPr id="14433" name="Google Shape;179;p1" descr="LeadConc (2)"/>
          <p:cNvPicPr preferRelativeResize="0">
            <a:picLocks noChangeAspect="1" noChangeArrowheads="1"/>
          </p:cNvPicPr>
          <p:nvPr/>
        </p:nvPicPr>
        <p:blipFill>
          <a:blip r:embed="rId18"/>
          <a:srcRect l="2463" t="4411" r="3220" b="2626"/>
          <a:stretch>
            <a:fillRect/>
          </a:stretch>
        </p:blipFill>
        <p:spPr bwMode="auto">
          <a:xfrm>
            <a:off x="32446913" y="20315238"/>
            <a:ext cx="8851900" cy="6742112"/>
          </a:xfrm>
          <a:prstGeom prst="rect">
            <a:avLst/>
          </a:prstGeom>
          <a:noFill/>
          <a:ln w="9525">
            <a:noFill/>
            <a:miter lim="800000"/>
            <a:headEnd/>
            <a:tailEnd/>
          </a:ln>
        </p:spPr>
      </p:pic>
      <p:pic>
        <p:nvPicPr>
          <p:cNvPr id="14434" name="Google Shape;180;p1" descr="ZincConc (1)"/>
          <p:cNvPicPr preferRelativeResize="0">
            <a:picLocks noChangeAspect="1" noChangeArrowheads="1"/>
          </p:cNvPicPr>
          <p:nvPr/>
        </p:nvPicPr>
        <p:blipFill>
          <a:blip r:embed="rId19"/>
          <a:srcRect l="2652" t="4411" r="2652" b="2205"/>
          <a:stretch>
            <a:fillRect/>
          </a:stretch>
        </p:blipFill>
        <p:spPr bwMode="auto">
          <a:xfrm>
            <a:off x="41595675" y="20299363"/>
            <a:ext cx="8901113" cy="6783387"/>
          </a:xfrm>
          <a:prstGeom prst="rect">
            <a:avLst/>
          </a:prstGeom>
          <a:noFill/>
          <a:ln w="9525">
            <a:noFill/>
            <a:miter lim="800000"/>
            <a:headEnd/>
            <a:tailEnd/>
          </a:ln>
        </p:spPr>
      </p:pic>
      <p:sp>
        <p:nvSpPr>
          <p:cNvPr id="14435" name="Google Shape;181;p1"/>
          <p:cNvSpPr txBox="1">
            <a:spLocks noChangeArrowheads="1"/>
          </p:cNvSpPr>
          <p:nvPr/>
        </p:nvSpPr>
        <p:spPr bwMode="auto">
          <a:xfrm>
            <a:off x="41684575" y="13487400"/>
            <a:ext cx="488950" cy="641350"/>
          </a:xfrm>
          <a:prstGeom prst="rect">
            <a:avLst/>
          </a:prstGeom>
          <a:noFill/>
          <a:ln w="9525">
            <a:noFill/>
            <a:miter lim="800000"/>
            <a:headEnd/>
            <a:tailEnd/>
          </a:ln>
        </p:spPr>
        <p:txBody>
          <a:bodyPr lIns="91425" tIns="45700" rIns="91425" bIns="45700">
            <a:spAutoFit/>
          </a:bodyPr>
          <a:lstStyle/>
          <a:p>
            <a:pPr>
              <a:buClr>
                <a:srgbClr val="000000"/>
              </a:buClr>
              <a:buSzPts val="3600"/>
              <a:buFont typeface="Arial" charset="0"/>
              <a:buNone/>
            </a:pPr>
            <a:r>
              <a:rPr lang="en-US" sz="3600" b="1">
                <a:latin typeface="Times New Roman" pitchFamily="18" charset="0"/>
                <a:cs typeface="Times New Roman" pitchFamily="18" charset="0"/>
                <a:sym typeface="Times New Roman" pitchFamily="18" charset="0"/>
              </a:rPr>
              <a:t>B</a:t>
            </a:r>
            <a:endParaRPr lang="en-US"/>
          </a:p>
        </p:txBody>
      </p:sp>
      <p:sp>
        <p:nvSpPr>
          <p:cNvPr id="14436" name="Google Shape;182;p1"/>
          <p:cNvSpPr txBox="1">
            <a:spLocks noChangeArrowheads="1"/>
          </p:cNvSpPr>
          <p:nvPr/>
        </p:nvSpPr>
        <p:spPr bwMode="auto">
          <a:xfrm>
            <a:off x="32535813" y="20345400"/>
            <a:ext cx="514350" cy="641350"/>
          </a:xfrm>
          <a:prstGeom prst="rect">
            <a:avLst/>
          </a:prstGeom>
          <a:noFill/>
          <a:ln w="9525">
            <a:noFill/>
            <a:miter lim="800000"/>
            <a:headEnd/>
            <a:tailEnd/>
          </a:ln>
        </p:spPr>
        <p:txBody>
          <a:bodyPr lIns="91425" tIns="45700" rIns="91425" bIns="45700">
            <a:spAutoFit/>
          </a:bodyPr>
          <a:lstStyle/>
          <a:p>
            <a:pPr>
              <a:buClr>
                <a:srgbClr val="000000"/>
              </a:buClr>
              <a:buSzPts val="3600"/>
              <a:buFont typeface="Arial" charset="0"/>
              <a:buNone/>
            </a:pPr>
            <a:r>
              <a:rPr lang="en-US" sz="3600" b="1">
                <a:latin typeface="Times New Roman" pitchFamily="18" charset="0"/>
                <a:cs typeface="Times New Roman" pitchFamily="18" charset="0"/>
                <a:sym typeface="Times New Roman" pitchFamily="18" charset="0"/>
              </a:rPr>
              <a:t>C</a:t>
            </a:r>
            <a:endParaRPr lang="en-US"/>
          </a:p>
        </p:txBody>
      </p:sp>
      <p:sp>
        <p:nvSpPr>
          <p:cNvPr id="14437" name="Google Shape;183;p1"/>
          <p:cNvSpPr txBox="1">
            <a:spLocks noChangeArrowheads="1"/>
          </p:cNvSpPr>
          <p:nvPr/>
        </p:nvSpPr>
        <p:spPr bwMode="auto">
          <a:xfrm>
            <a:off x="41698863" y="20345400"/>
            <a:ext cx="514350" cy="641350"/>
          </a:xfrm>
          <a:prstGeom prst="rect">
            <a:avLst/>
          </a:prstGeom>
          <a:noFill/>
          <a:ln w="9525">
            <a:noFill/>
            <a:miter lim="800000"/>
            <a:headEnd/>
            <a:tailEnd/>
          </a:ln>
        </p:spPr>
        <p:txBody>
          <a:bodyPr lIns="91425" tIns="45700" rIns="91425" bIns="45700">
            <a:spAutoFit/>
          </a:bodyPr>
          <a:lstStyle/>
          <a:p>
            <a:pPr>
              <a:buClr>
                <a:srgbClr val="000000"/>
              </a:buClr>
              <a:buSzPts val="3600"/>
              <a:buFont typeface="Arial" charset="0"/>
              <a:buNone/>
            </a:pPr>
            <a:r>
              <a:rPr lang="en-US" sz="3600" b="1">
                <a:latin typeface="Times New Roman" pitchFamily="18" charset="0"/>
                <a:cs typeface="Times New Roman" pitchFamily="18" charset="0"/>
                <a:sym typeface="Times New Roman" pitchFamily="18" charset="0"/>
              </a:rPr>
              <a:t>D</a:t>
            </a:r>
            <a:endParaRPr lang="en-US"/>
          </a:p>
        </p:txBody>
      </p:sp>
      <p:pic>
        <p:nvPicPr>
          <p:cNvPr id="14438" name="Google Shape;184;p1"/>
          <p:cNvPicPr preferRelativeResize="0">
            <a:picLocks noChangeAspect="1" noChangeArrowheads="1"/>
          </p:cNvPicPr>
          <p:nvPr/>
        </p:nvPicPr>
        <p:blipFill>
          <a:blip r:embed="rId20"/>
          <a:srcRect/>
          <a:stretch>
            <a:fillRect/>
          </a:stretch>
        </p:blipFill>
        <p:spPr bwMode="auto">
          <a:xfrm>
            <a:off x="48501300" y="29924375"/>
            <a:ext cx="1911350" cy="1912938"/>
          </a:xfrm>
          <a:prstGeom prst="rect">
            <a:avLst/>
          </a:prstGeom>
          <a:noFill/>
          <a:ln w="9525">
            <a:noFill/>
            <a:miter lim="800000"/>
            <a:headEnd/>
            <a:tailEnd/>
          </a:ln>
        </p:spPr>
      </p:pic>
      <p:pic>
        <p:nvPicPr>
          <p:cNvPr id="14439" name="Google Shape;185;p1"/>
          <p:cNvPicPr preferRelativeResize="0">
            <a:picLocks noChangeAspect="1" noChangeArrowheads="1"/>
          </p:cNvPicPr>
          <p:nvPr/>
        </p:nvPicPr>
        <p:blipFill>
          <a:blip r:embed="rId21"/>
          <a:srcRect b="3346"/>
          <a:stretch>
            <a:fillRect/>
          </a:stretch>
        </p:blipFill>
        <p:spPr bwMode="auto">
          <a:xfrm>
            <a:off x="32367538" y="13520738"/>
            <a:ext cx="9151937" cy="6689725"/>
          </a:xfrm>
          <a:prstGeom prst="rect">
            <a:avLst/>
          </a:prstGeom>
          <a:noFill/>
          <a:ln w="9525">
            <a:noFill/>
            <a:miter lim="800000"/>
            <a:headEnd/>
            <a:tailEnd/>
          </a:ln>
        </p:spPr>
      </p:pic>
      <p:sp>
        <p:nvSpPr>
          <p:cNvPr id="14440" name="Google Shape;186;p1"/>
          <p:cNvSpPr txBox="1">
            <a:spLocks noChangeArrowheads="1"/>
          </p:cNvSpPr>
          <p:nvPr/>
        </p:nvSpPr>
        <p:spPr bwMode="auto">
          <a:xfrm>
            <a:off x="32521525" y="13662025"/>
            <a:ext cx="514350" cy="641350"/>
          </a:xfrm>
          <a:prstGeom prst="rect">
            <a:avLst/>
          </a:prstGeom>
          <a:noFill/>
          <a:ln w="9525">
            <a:noFill/>
            <a:miter lim="800000"/>
            <a:headEnd/>
            <a:tailEnd/>
          </a:ln>
        </p:spPr>
        <p:txBody>
          <a:bodyPr lIns="91425" tIns="45700" rIns="91425" bIns="45700">
            <a:spAutoFit/>
          </a:bodyPr>
          <a:lstStyle/>
          <a:p>
            <a:pPr>
              <a:buClr>
                <a:srgbClr val="000000"/>
              </a:buClr>
              <a:buSzPts val="3600"/>
              <a:buFont typeface="Arial" charset="0"/>
              <a:buNone/>
            </a:pPr>
            <a:r>
              <a:rPr lang="en-US" sz="3600" b="1">
                <a:latin typeface="Times New Roman" pitchFamily="18" charset="0"/>
                <a:cs typeface="Times New Roman" pitchFamily="18" charset="0"/>
                <a:sym typeface="Times New Roman" pitchFamily="18" charset="0"/>
              </a:rPr>
              <a:t>A</a:t>
            </a:r>
            <a:endParaRPr lang="en-US"/>
          </a:p>
        </p:txBody>
      </p:sp>
      <p:pic>
        <p:nvPicPr>
          <p:cNvPr id="14441" name="Google Shape;187;p1"/>
          <p:cNvPicPr preferRelativeResize="0">
            <a:picLocks noChangeAspect="1" noChangeArrowheads="1"/>
          </p:cNvPicPr>
          <p:nvPr/>
        </p:nvPicPr>
        <p:blipFill>
          <a:blip r:embed="rId22"/>
          <a:srcRect r="11134"/>
          <a:stretch>
            <a:fillRect/>
          </a:stretch>
        </p:blipFill>
        <p:spPr bwMode="auto">
          <a:xfrm>
            <a:off x="11393488" y="14060488"/>
            <a:ext cx="6107112" cy="4838700"/>
          </a:xfrm>
          <a:prstGeom prst="rect">
            <a:avLst/>
          </a:prstGeom>
          <a:noFill/>
          <a:ln w="12700">
            <a:solidFill>
              <a:schemeClr val="tx1"/>
            </a:solidFill>
            <a:miter lim="800000"/>
            <a:headEnd type="none" w="sm" len="sm"/>
            <a:tailEnd type="none" w="sm" len="sm"/>
          </a:ln>
        </p:spPr>
      </p:pic>
      <p:sp>
        <p:nvSpPr>
          <p:cNvPr id="14442" name="Google Shape;188;p1"/>
          <p:cNvSpPr txBox="1">
            <a:spLocks noChangeArrowheads="1"/>
          </p:cNvSpPr>
          <p:nvPr/>
        </p:nvSpPr>
        <p:spPr bwMode="auto">
          <a:xfrm>
            <a:off x="32750125" y="15913100"/>
            <a:ext cx="2720975" cy="33655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en-US" sz="1600">
                <a:latin typeface="Calibri" pitchFamily="34" charset="0"/>
                <a:cs typeface="Times New Roman" pitchFamily="18" charset="0"/>
                <a:sym typeface="Times New Roman" pitchFamily="18" charset="0"/>
              </a:rPr>
              <a:t>*data from Smith et al. (2013)</a:t>
            </a:r>
          </a:p>
        </p:txBody>
      </p:sp>
      <p:sp>
        <p:nvSpPr>
          <p:cNvPr id="14443" name="Google Shape;189;p1"/>
          <p:cNvSpPr txBox="1">
            <a:spLocks noChangeArrowheads="1"/>
          </p:cNvSpPr>
          <p:nvPr/>
        </p:nvSpPr>
        <p:spPr bwMode="auto">
          <a:xfrm>
            <a:off x="34869438" y="15046325"/>
            <a:ext cx="254000" cy="30480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en-US"/>
              <a:t>*</a:t>
            </a:r>
          </a:p>
        </p:txBody>
      </p:sp>
      <p:sp>
        <p:nvSpPr>
          <p:cNvPr id="14444" name="Google Shape;190;p1"/>
          <p:cNvSpPr txBox="1">
            <a:spLocks noChangeArrowheads="1"/>
          </p:cNvSpPr>
          <p:nvPr/>
        </p:nvSpPr>
        <p:spPr bwMode="auto">
          <a:xfrm>
            <a:off x="36198175" y="15479713"/>
            <a:ext cx="254000" cy="30480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en-US"/>
              <a:t>*</a:t>
            </a:r>
          </a:p>
        </p:txBody>
      </p:sp>
      <p:sp>
        <p:nvSpPr>
          <p:cNvPr id="14445" name="Google Shape;191;p1"/>
          <p:cNvSpPr>
            <a:spLocks noChangeArrowheads="1"/>
          </p:cNvSpPr>
          <p:nvPr/>
        </p:nvSpPr>
        <p:spPr bwMode="auto">
          <a:xfrm>
            <a:off x="18268950" y="28297188"/>
            <a:ext cx="32578675" cy="903287"/>
          </a:xfrm>
          <a:prstGeom prst="rect">
            <a:avLst/>
          </a:prstGeom>
          <a:solidFill>
            <a:schemeClr val="accent1"/>
          </a:solidFill>
          <a:ln w="12700">
            <a:solidFill>
              <a:schemeClr val="tx1"/>
            </a:solidFill>
            <a:round/>
            <a:headEnd type="none" w="sm" len="sm"/>
            <a:tailEnd type="none" w="sm" len="sm"/>
          </a:ln>
        </p:spPr>
        <p:txBody>
          <a:bodyPr lIns="91425" tIns="45700" rIns="91425" bIns="45700" anchor="ctr" anchorCtr="1"/>
          <a:lstStyle/>
          <a:p>
            <a:pPr algn="ctr">
              <a:lnSpc>
                <a:spcPct val="150000"/>
              </a:lnSpc>
              <a:buClr>
                <a:srgbClr val="224B4F"/>
              </a:buClr>
              <a:buSzPts val="4500"/>
              <a:buFont typeface="Arial" charset="0"/>
              <a:buNone/>
            </a:pPr>
            <a:endParaRPr lang="en-US" sz="4000"/>
          </a:p>
        </p:txBody>
      </p:sp>
      <p:sp>
        <p:nvSpPr>
          <p:cNvPr id="14446" name="Google Shape;192;p1"/>
          <p:cNvSpPr txBox="1">
            <a:spLocks noChangeArrowheads="1"/>
          </p:cNvSpPr>
          <p:nvPr/>
        </p:nvSpPr>
        <p:spPr bwMode="auto">
          <a:xfrm>
            <a:off x="31442025" y="28424188"/>
            <a:ext cx="6381750" cy="701675"/>
          </a:xfrm>
          <a:prstGeom prst="rect">
            <a:avLst/>
          </a:prstGeom>
          <a:noFill/>
          <a:ln w="9525">
            <a:noFill/>
            <a:miter lim="800000"/>
            <a:headEnd/>
            <a:tailEnd/>
          </a:ln>
        </p:spPr>
        <p:txBody>
          <a:bodyPr lIns="91425" tIns="45700" rIns="91425" bIns="45700"/>
          <a:lstStyle/>
          <a:p>
            <a:pPr>
              <a:buClr>
                <a:srgbClr val="000000"/>
              </a:buClr>
              <a:buFont typeface="Arial" charset="0"/>
              <a:buNone/>
            </a:pPr>
            <a:r>
              <a:rPr lang="en-US" sz="4000" b="1">
                <a:solidFill>
                  <a:srgbClr val="224B4F"/>
                </a:solidFill>
                <a:latin typeface="Times New Roman" pitchFamily="18" charset="0"/>
                <a:cs typeface="Times New Roman" pitchFamily="18" charset="0"/>
                <a:sym typeface="Times New Roman" pitchFamily="18" charset="0"/>
              </a:rPr>
              <a:t>Conclusions &amp; Future Work</a:t>
            </a: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1125</Words>
  <PresentationFormat>Custom</PresentationFormat>
  <Paragraphs>92</Paragraphs>
  <Slides>1</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Times New Roman</vt:lpstr>
      <vt:lpstr>Roboto</vt:lpstr>
      <vt:lpstr>Calibri</vt: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kenlbrow</dc:creator>
  <cp:lastModifiedBy>kenlbrow</cp:lastModifiedBy>
  <cp:revision>3</cp:revision>
  <dcterms:created xsi:type="dcterms:W3CDTF">2022-11-01T13:25:13Z</dcterms:created>
  <dcterms:modified xsi:type="dcterms:W3CDTF">2024-04-15T22:14:01Z</dcterms:modified>
</cp:coreProperties>
</file>