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3"/>
    <p:restoredTop sz="94648"/>
  </p:normalViewPr>
  <p:slideViewPr>
    <p:cSldViewPr snapToGrid="0">
      <p:cViewPr>
        <p:scale>
          <a:sx n="78" d="100"/>
          <a:sy n="78" d="100"/>
        </p:scale>
        <p:origin x="14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A4745-24AD-C840-8670-278C19C52524}" type="datetimeFigureOut">
              <a:rPr lang="en-US" smtClean="0"/>
              <a:t>4/17/24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7461D-B241-D14A-9DF2-24F5B2B28A3D}" type="slidenum">
              <a:rPr lang="en-US" smtClean="0"/>
              <a:t>‹#›</a:t>
            </a:fld>
            <a:endParaRPr lang="en-US"/>
          </a:p>
        </p:txBody>
      </p:sp>
    </p:spTree>
    <p:extLst>
      <p:ext uri="{BB962C8B-B14F-4D97-AF65-F5344CB8AC3E}">
        <p14:creationId xmlns:p14="http://schemas.microsoft.com/office/powerpoint/2010/main" val="181603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7461D-B241-D14A-9DF2-24F5B2B28A3D}" type="slidenum">
              <a:rPr lang="en-US" smtClean="0"/>
              <a:t>1</a:t>
            </a:fld>
            <a:endParaRPr lang="en-US"/>
          </a:p>
        </p:txBody>
      </p:sp>
    </p:spTree>
    <p:extLst>
      <p:ext uri="{BB962C8B-B14F-4D97-AF65-F5344CB8AC3E}">
        <p14:creationId xmlns:p14="http://schemas.microsoft.com/office/powerpoint/2010/main" val="374095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848960-2AAB-F044-851C-2A962BD98C32}" type="datetimeFigureOut">
              <a:rPr lang="en-US" smtClean="0"/>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283240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8960-2AAB-F044-851C-2A962BD98C32}" type="datetimeFigureOut">
              <a:rPr lang="en-US" smtClean="0"/>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324126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8960-2AAB-F044-851C-2A962BD98C32}" type="datetimeFigureOut">
              <a:rPr lang="en-US" smtClean="0"/>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408676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48960-2AAB-F044-851C-2A962BD98C32}" type="datetimeFigureOut">
              <a:rPr lang="en-US" smtClean="0"/>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38745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848960-2AAB-F044-851C-2A962BD98C32}" type="datetimeFigureOut">
              <a:rPr lang="en-US" smtClean="0"/>
              <a:t>4/17/24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348921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848960-2AAB-F044-851C-2A962BD98C32}" type="datetimeFigureOut">
              <a:rPr lang="en-US" smtClean="0"/>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36653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848960-2AAB-F044-851C-2A962BD98C32}" type="datetimeFigureOut">
              <a:rPr lang="en-US" smtClean="0"/>
              <a:t>4/17/24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292027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848960-2AAB-F044-851C-2A962BD98C32}" type="datetimeFigureOut">
              <a:rPr lang="en-US" smtClean="0"/>
              <a:t>4/17/24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151655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8960-2AAB-F044-851C-2A962BD98C32}" type="datetimeFigureOut">
              <a:rPr lang="en-US" smtClean="0"/>
              <a:t>4/17/24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26142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A848960-2AAB-F044-851C-2A962BD98C32}" type="datetimeFigureOut">
              <a:rPr lang="en-US" smtClean="0"/>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95366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7A848960-2AAB-F044-851C-2A962BD98C32}" type="datetimeFigureOut">
              <a:rPr lang="en-US" smtClean="0"/>
              <a:t>4/17/24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49AFA-6D43-4045-A287-A5EC708F7C2E}" type="slidenum">
              <a:rPr lang="en-US" smtClean="0"/>
              <a:t>‹#›</a:t>
            </a:fld>
            <a:endParaRPr lang="en-US"/>
          </a:p>
        </p:txBody>
      </p:sp>
    </p:spTree>
    <p:extLst>
      <p:ext uri="{BB962C8B-B14F-4D97-AF65-F5344CB8AC3E}">
        <p14:creationId xmlns:p14="http://schemas.microsoft.com/office/powerpoint/2010/main" val="338865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7A848960-2AAB-F044-851C-2A962BD98C32}" type="datetimeFigureOut">
              <a:rPr lang="en-US" smtClean="0"/>
              <a:t>4/17/24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48F49AFA-6D43-4045-A287-A5EC708F7C2E}" type="slidenum">
              <a:rPr lang="en-US" smtClean="0"/>
              <a:t>‹#›</a:t>
            </a:fld>
            <a:endParaRPr lang="en-US"/>
          </a:p>
        </p:txBody>
      </p:sp>
    </p:spTree>
    <p:extLst>
      <p:ext uri="{BB962C8B-B14F-4D97-AF65-F5344CB8AC3E}">
        <p14:creationId xmlns:p14="http://schemas.microsoft.com/office/powerpoint/2010/main" val="11975245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hyperlink" Target="https://v3geo.com/" TargetMode="External"/><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s://doi.org/10.1016/j.jsg.2015.01.005" TargetMode="External"/><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3.jpe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6.jpg"/><Relationship Id="rId19" Type="http://schemas.openxmlformats.org/officeDocument/2006/relationships/image" Target="../media/image15.png"/><Relationship Id="rId31"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5AA21AB3-6C42-FA77-3705-240E34359131}"/>
              </a:ext>
            </a:extLst>
          </p:cNvPr>
          <p:cNvSpPr/>
          <p:nvPr/>
        </p:nvSpPr>
        <p:spPr>
          <a:xfrm>
            <a:off x="33670232" y="1207189"/>
            <a:ext cx="9799275" cy="22146593"/>
          </a:xfrm>
          <a:prstGeom prst="rect">
            <a:avLst/>
          </a:prstGeom>
          <a:solidFill>
            <a:schemeClr val="accent1">
              <a:alpha val="14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1031">
            <a:extLst>
              <a:ext uri="{FF2B5EF4-FFF2-40B4-BE49-F238E27FC236}">
                <a16:creationId xmlns:a16="http://schemas.microsoft.com/office/drawing/2014/main" id="{F0D131D8-EC18-7FB6-AF1E-F4956207CFF6}"/>
              </a:ext>
            </a:extLst>
          </p:cNvPr>
          <p:cNvPicPr>
            <a:picLocks noChangeAspect="1"/>
          </p:cNvPicPr>
          <p:nvPr/>
        </p:nvPicPr>
        <p:blipFill>
          <a:blip r:embed="rId3"/>
          <a:stretch>
            <a:fillRect/>
          </a:stretch>
        </p:blipFill>
        <p:spPr>
          <a:xfrm>
            <a:off x="34258866" y="14289784"/>
            <a:ext cx="8622006" cy="8163750"/>
          </a:xfrm>
          <a:prstGeom prst="rect">
            <a:avLst/>
          </a:prstGeom>
        </p:spPr>
      </p:pic>
      <p:sp>
        <p:nvSpPr>
          <p:cNvPr id="1065" name="TextBox 1064">
            <a:extLst>
              <a:ext uri="{FF2B5EF4-FFF2-40B4-BE49-F238E27FC236}">
                <a16:creationId xmlns:a16="http://schemas.microsoft.com/office/drawing/2014/main" id="{DF9EC8E2-65E2-15B2-A5E9-7A8BC98F5C27}"/>
              </a:ext>
            </a:extLst>
          </p:cNvPr>
          <p:cNvSpPr txBox="1"/>
          <p:nvPr/>
        </p:nvSpPr>
        <p:spPr>
          <a:xfrm>
            <a:off x="101601" y="9887001"/>
            <a:ext cx="11028858" cy="7194197"/>
          </a:xfrm>
          <a:prstGeom prst="rect">
            <a:avLst/>
          </a:prstGeom>
          <a:solidFill>
            <a:schemeClr val="accent2">
              <a:lumMod val="20000"/>
              <a:lumOff val="80000"/>
            </a:schemeClr>
          </a:solidFill>
          <a:ln w="28575">
            <a:solidFill>
              <a:schemeClr val="tx1"/>
            </a:solidFill>
          </a:ln>
        </p:spPr>
        <p:txBody>
          <a:bodyPr wrap="square" rtlCol="0">
            <a:spAutoFit/>
          </a:bodyPr>
          <a:lstStyle/>
          <a:p>
            <a:endParaRPr lang="en-US" dirty="0"/>
          </a:p>
        </p:txBody>
      </p:sp>
      <p:sp>
        <p:nvSpPr>
          <p:cNvPr id="1064" name="Freeform 1063">
            <a:extLst>
              <a:ext uri="{FF2B5EF4-FFF2-40B4-BE49-F238E27FC236}">
                <a16:creationId xmlns:a16="http://schemas.microsoft.com/office/drawing/2014/main" id="{6B4B1A52-03E2-BC13-A125-9D8D2A396AB1}"/>
              </a:ext>
            </a:extLst>
          </p:cNvPr>
          <p:cNvSpPr/>
          <p:nvPr/>
        </p:nvSpPr>
        <p:spPr>
          <a:xfrm>
            <a:off x="17602200" y="22326600"/>
            <a:ext cx="15189200" cy="10363200"/>
          </a:xfrm>
          <a:custGeom>
            <a:avLst/>
            <a:gdLst>
              <a:gd name="connsiteX0" fmla="*/ 0 w 15189200"/>
              <a:gd name="connsiteY0" fmla="*/ 3225800 h 10363200"/>
              <a:gd name="connsiteX1" fmla="*/ 0 w 15189200"/>
              <a:gd name="connsiteY1" fmla="*/ 10363200 h 10363200"/>
              <a:gd name="connsiteX2" fmla="*/ 15189200 w 15189200"/>
              <a:gd name="connsiteY2" fmla="*/ 10363200 h 10363200"/>
              <a:gd name="connsiteX3" fmla="*/ 15189200 w 15189200"/>
              <a:gd name="connsiteY3" fmla="*/ 0 h 10363200"/>
              <a:gd name="connsiteX4" fmla="*/ 5334000 w 15189200"/>
              <a:gd name="connsiteY4" fmla="*/ 0 h 10363200"/>
              <a:gd name="connsiteX5" fmla="*/ 5334000 w 15189200"/>
              <a:gd name="connsiteY5" fmla="*/ 3124200 h 10363200"/>
              <a:gd name="connsiteX6" fmla="*/ 0 w 15189200"/>
              <a:gd name="connsiteY6" fmla="*/ 3124200 h 10363200"/>
              <a:gd name="connsiteX7" fmla="*/ 0 w 15189200"/>
              <a:gd name="connsiteY7" fmla="*/ 3352800 h 10363200"/>
              <a:gd name="connsiteX8" fmla="*/ 0 w 15189200"/>
              <a:gd name="connsiteY8" fmla="*/ 3352800 h 10363200"/>
              <a:gd name="connsiteX9" fmla="*/ 0 w 15189200"/>
              <a:gd name="connsiteY9" fmla="*/ 3403600 h 103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9200" h="10363200">
                <a:moveTo>
                  <a:pt x="0" y="3225800"/>
                </a:moveTo>
                <a:lnTo>
                  <a:pt x="0" y="10363200"/>
                </a:lnTo>
                <a:lnTo>
                  <a:pt x="15189200" y="10363200"/>
                </a:lnTo>
                <a:lnTo>
                  <a:pt x="15189200" y="0"/>
                </a:lnTo>
                <a:lnTo>
                  <a:pt x="5334000" y="0"/>
                </a:lnTo>
                <a:lnTo>
                  <a:pt x="5334000" y="3124200"/>
                </a:lnTo>
                <a:lnTo>
                  <a:pt x="0" y="3124200"/>
                </a:lnTo>
                <a:lnTo>
                  <a:pt x="0" y="3352800"/>
                </a:lnTo>
                <a:lnTo>
                  <a:pt x="0" y="3352800"/>
                </a:lnTo>
                <a:lnTo>
                  <a:pt x="0" y="3403600"/>
                </a:lnTo>
              </a:path>
            </a:pathLst>
          </a:cu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eeform 1062">
            <a:extLst>
              <a:ext uri="{FF2B5EF4-FFF2-40B4-BE49-F238E27FC236}">
                <a16:creationId xmlns:a16="http://schemas.microsoft.com/office/drawing/2014/main" id="{F5020240-F080-E827-C103-2AB90F7F4599}"/>
              </a:ext>
            </a:extLst>
          </p:cNvPr>
          <p:cNvSpPr/>
          <p:nvPr/>
        </p:nvSpPr>
        <p:spPr>
          <a:xfrm>
            <a:off x="15025667" y="11557000"/>
            <a:ext cx="18146733" cy="13792200"/>
          </a:xfrm>
          <a:custGeom>
            <a:avLst/>
            <a:gdLst>
              <a:gd name="connsiteX0" fmla="*/ 0 w 18008600"/>
              <a:gd name="connsiteY0" fmla="*/ 13792200 h 13792200"/>
              <a:gd name="connsiteX1" fmla="*/ 7010400 w 18008600"/>
              <a:gd name="connsiteY1" fmla="*/ 13792200 h 13792200"/>
              <a:gd name="connsiteX2" fmla="*/ 7493000 w 18008600"/>
              <a:gd name="connsiteY2" fmla="*/ 13792200 h 13792200"/>
              <a:gd name="connsiteX3" fmla="*/ 7493000 w 18008600"/>
              <a:gd name="connsiteY3" fmla="*/ 10617200 h 13792200"/>
              <a:gd name="connsiteX4" fmla="*/ 18008600 w 18008600"/>
              <a:gd name="connsiteY4" fmla="*/ 10617200 h 13792200"/>
              <a:gd name="connsiteX5" fmla="*/ 18008600 w 18008600"/>
              <a:gd name="connsiteY5" fmla="*/ 0 h 13792200"/>
              <a:gd name="connsiteX6" fmla="*/ 6731000 w 18008600"/>
              <a:gd name="connsiteY6" fmla="*/ 0 h 13792200"/>
              <a:gd name="connsiteX7" fmla="*/ 6731000 w 18008600"/>
              <a:gd name="connsiteY7" fmla="*/ 3987800 h 13792200"/>
              <a:gd name="connsiteX8" fmla="*/ 25400 w 18008600"/>
              <a:gd name="connsiteY8" fmla="*/ 3987800 h 13792200"/>
              <a:gd name="connsiteX9" fmla="*/ 0 w 18008600"/>
              <a:gd name="connsiteY9" fmla="*/ 13792200 h 137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8600" h="13792200">
                <a:moveTo>
                  <a:pt x="0" y="13792200"/>
                </a:moveTo>
                <a:lnTo>
                  <a:pt x="7010400" y="13792200"/>
                </a:lnTo>
                <a:lnTo>
                  <a:pt x="7493000" y="13792200"/>
                </a:lnTo>
                <a:lnTo>
                  <a:pt x="7493000" y="10617200"/>
                </a:lnTo>
                <a:lnTo>
                  <a:pt x="18008600" y="10617200"/>
                </a:lnTo>
                <a:lnTo>
                  <a:pt x="18008600" y="0"/>
                </a:lnTo>
                <a:lnTo>
                  <a:pt x="6731000" y="0"/>
                </a:lnTo>
                <a:lnTo>
                  <a:pt x="6731000" y="3987800"/>
                </a:lnTo>
                <a:lnTo>
                  <a:pt x="25400" y="3987800"/>
                </a:lnTo>
                <a:cubicBezTo>
                  <a:pt x="16933" y="7264400"/>
                  <a:pt x="8467" y="10541000"/>
                  <a:pt x="0" y="13792200"/>
                </a:cubicBezTo>
                <a:close/>
              </a:path>
            </a:pathLst>
          </a:cu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Freeform 1058">
            <a:extLst>
              <a:ext uri="{FF2B5EF4-FFF2-40B4-BE49-F238E27FC236}">
                <a16:creationId xmlns:a16="http://schemas.microsoft.com/office/drawing/2014/main" id="{75BB0FC2-F552-1B8F-EA74-371C9BC3173F}"/>
              </a:ext>
            </a:extLst>
          </p:cNvPr>
          <p:cNvSpPr/>
          <p:nvPr/>
        </p:nvSpPr>
        <p:spPr>
          <a:xfrm>
            <a:off x="21169397" y="2082800"/>
            <a:ext cx="12333203" cy="9314124"/>
          </a:xfrm>
          <a:custGeom>
            <a:avLst/>
            <a:gdLst>
              <a:gd name="connsiteX0" fmla="*/ 0 w 12166600"/>
              <a:gd name="connsiteY0" fmla="*/ 457200 h 9296400"/>
              <a:gd name="connsiteX1" fmla="*/ 0 w 12166600"/>
              <a:gd name="connsiteY1" fmla="*/ 9296400 h 9296400"/>
              <a:gd name="connsiteX2" fmla="*/ 12166600 w 12166600"/>
              <a:gd name="connsiteY2" fmla="*/ 9296400 h 9296400"/>
              <a:gd name="connsiteX3" fmla="*/ 12166600 w 12166600"/>
              <a:gd name="connsiteY3" fmla="*/ 0 h 9296400"/>
              <a:gd name="connsiteX4" fmla="*/ 5613400 w 12166600"/>
              <a:gd name="connsiteY4" fmla="*/ 0 h 9296400"/>
              <a:gd name="connsiteX5" fmla="*/ 5181600 w 12166600"/>
              <a:gd name="connsiteY5" fmla="*/ 431800 h 9296400"/>
              <a:gd name="connsiteX6" fmla="*/ 25400 w 12166600"/>
              <a:gd name="connsiteY6" fmla="*/ 431800 h 9296400"/>
              <a:gd name="connsiteX7" fmla="*/ 25400 w 12166600"/>
              <a:gd name="connsiteY7" fmla="*/ 431800 h 9296400"/>
              <a:gd name="connsiteX8" fmla="*/ 0 w 12166600"/>
              <a:gd name="connsiteY8" fmla="*/ 457200 h 9296400"/>
              <a:gd name="connsiteX0" fmla="*/ 0 w 12166600"/>
              <a:gd name="connsiteY0" fmla="*/ 457200 h 9296400"/>
              <a:gd name="connsiteX1" fmla="*/ 0 w 12166600"/>
              <a:gd name="connsiteY1" fmla="*/ 9296400 h 9296400"/>
              <a:gd name="connsiteX2" fmla="*/ 12166600 w 12166600"/>
              <a:gd name="connsiteY2" fmla="*/ 9296400 h 9296400"/>
              <a:gd name="connsiteX3" fmla="*/ 12166600 w 12166600"/>
              <a:gd name="connsiteY3" fmla="*/ 0 h 9296400"/>
              <a:gd name="connsiteX4" fmla="*/ 5613400 w 12166600"/>
              <a:gd name="connsiteY4" fmla="*/ 246787 h 9296400"/>
              <a:gd name="connsiteX5" fmla="*/ 5181600 w 12166600"/>
              <a:gd name="connsiteY5" fmla="*/ 431800 h 9296400"/>
              <a:gd name="connsiteX6" fmla="*/ 25400 w 12166600"/>
              <a:gd name="connsiteY6" fmla="*/ 431800 h 9296400"/>
              <a:gd name="connsiteX7" fmla="*/ 25400 w 12166600"/>
              <a:gd name="connsiteY7" fmla="*/ 431800 h 9296400"/>
              <a:gd name="connsiteX8" fmla="*/ 0 w 12166600"/>
              <a:gd name="connsiteY8" fmla="*/ 457200 h 9296400"/>
              <a:gd name="connsiteX0" fmla="*/ 0 w 12166600"/>
              <a:gd name="connsiteY0" fmla="*/ 210413 h 9049613"/>
              <a:gd name="connsiteX1" fmla="*/ 0 w 12166600"/>
              <a:gd name="connsiteY1" fmla="*/ 9049613 h 9049613"/>
              <a:gd name="connsiteX2" fmla="*/ 12166600 w 12166600"/>
              <a:gd name="connsiteY2" fmla="*/ 9049613 h 9049613"/>
              <a:gd name="connsiteX3" fmla="*/ 12166600 w 12166600"/>
              <a:gd name="connsiteY3" fmla="*/ 49357 h 9049613"/>
              <a:gd name="connsiteX4" fmla="*/ 5613400 w 12166600"/>
              <a:gd name="connsiteY4" fmla="*/ 0 h 9049613"/>
              <a:gd name="connsiteX5" fmla="*/ 5181600 w 12166600"/>
              <a:gd name="connsiteY5" fmla="*/ 185013 h 9049613"/>
              <a:gd name="connsiteX6" fmla="*/ 25400 w 12166600"/>
              <a:gd name="connsiteY6" fmla="*/ 185013 h 9049613"/>
              <a:gd name="connsiteX7" fmla="*/ 25400 w 12166600"/>
              <a:gd name="connsiteY7" fmla="*/ 185013 h 9049613"/>
              <a:gd name="connsiteX8" fmla="*/ 0 w 12166600"/>
              <a:gd name="connsiteY8" fmla="*/ 210413 h 904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600" h="9049613">
                <a:moveTo>
                  <a:pt x="0" y="210413"/>
                </a:moveTo>
                <a:lnTo>
                  <a:pt x="0" y="9049613"/>
                </a:lnTo>
                <a:lnTo>
                  <a:pt x="12166600" y="9049613"/>
                </a:lnTo>
                <a:lnTo>
                  <a:pt x="12166600" y="49357"/>
                </a:lnTo>
                <a:lnTo>
                  <a:pt x="5613400" y="0"/>
                </a:lnTo>
                <a:lnTo>
                  <a:pt x="5181600" y="185013"/>
                </a:lnTo>
                <a:lnTo>
                  <a:pt x="25400" y="185013"/>
                </a:lnTo>
                <a:lnTo>
                  <a:pt x="25400" y="185013"/>
                </a:lnTo>
                <a:lnTo>
                  <a:pt x="0" y="210413"/>
                </a:lnTo>
                <a:close/>
              </a:path>
            </a:pathLst>
          </a:cu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Freeform 1055">
            <a:extLst>
              <a:ext uri="{FF2B5EF4-FFF2-40B4-BE49-F238E27FC236}">
                <a16:creationId xmlns:a16="http://schemas.microsoft.com/office/drawing/2014/main" id="{7D6F5245-F9AC-88B8-6F9C-4ADB15D07256}"/>
              </a:ext>
            </a:extLst>
          </p:cNvPr>
          <p:cNvSpPr/>
          <p:nvPr/>
        </p:nvSpPr>
        <p:spPr>
          <a:xfrm>
            <a:off x="11298090" y="2057400"/>
            <a:ext cx="9682310" cy="13297976"/>
          </a:xfrm>
          <a:custGeom>
            <a:avLst/>
            <a:gdLst>
              <a:gd name="connsiteX0" fmla="*/ 0 w 9525000"/>
              <a:gd name="connsiteY0" fmla="*/ 0 h 13182600"/>
              <a:gd name="connsiteX1" fmla="*/ 0 w 9525000"/>
              <a:gd name="connsiteY1" fmla="*/ 13182600 h 13182600"/>
              <a:gd name="connsiteX2" fmla="*/ 9525000 w 9525000"/>
              <a:gd name="connsiteY2" fmla="*/ 13182600 h 13182600"/>
              <a:gd name="connsiteX3" fmla="*/ 9525000 w 9525000"/>
              <a:gd name="connsiteY3" fmla="*/ 0 h 13182600"/>
              <a:gd name="connsiteX4" fmla="*/ 0 w 9525000"/>
              <a:gd name="connsiteY4" fmla="*/ 0 h 131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0" h="13182600">
                <a:moveTo>
                  <a:pt x="0" y="0"/>
                </a:moveTo>
                <a:lnTo>
                  <a:pt x="0" y="13182600"/>
                </a:lnTo>
                <a:lnTo>
                  <a:pt x="9525000" y="13182600"/>
                </a:lnTo>
                <a:lnTo>
                  <a:pt x="9525000" y="0"/>
                </a:lnTo>
                <a:lnTo>
                  <a:pt x="0" y="0"/>
                </a:lnTo>
                <a:close/>
              </a:path>
            </a:pathLst>
          </a:cu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BB923515-AF71-F374-31BC-F74F05CEFE46}"/>
              </a:ext>
            </a:extLst>
          </p:cNvPr>
          <p:cNvSpPr/>
          <p:nvPr/>
        </p:nvSpPr>
        <p:spPr>
          <a:xfrm>
            <a:off x="101600" y="17145000"/>
            <a:ext cx="17297400" cy="15544800"/>
          </a:xfrm>
          <a:custGeom>
            <a:avLst/>
            <a:gdLst>
              <a:gd name="connsiteX0" fmla="*/ 0 w 17297400"/>
              <a:gd name="connsiteY0" fmla="*/ 0 h 15544800"/>
              <a:gd name="connsiteX1" fmla="*/ 0 w 17297400"/>
              <a:gd name="connsiteY1" fmla="*/ 15544800 h 15544800"/>
              <a:gd name="connsiteX2" fmla="*/ 17297400 w 17297400"/>
              <a:gd name="connsiteY2" fmla="*/ 15544800 h 15544800"/>
              <a:gd name="connsiteX3" fmla="*/ 17297400 w 17297400"/>
              <a:gd name="connsiteY3" fmla="*/ 8407400 h 15544800"/>
              <a:gd name="connsiteX4" fmla="*/ 14859000 w 17297400"/>
              <a:gd name="connsiteY4" fmla="*/ 8407400 h 15544800"/>
              <a:gd name="connsiteX5" fmla="*/ 14859000 w 17297400"/>
              <a:gd name="connsiteY5" fmla="*/ 50800 h 15544800"/>
              <a:gd name="connsiteX6" fmla="*/ 0 w 17297400"/>
              <a:gd name="connsiteY6" fmla="*/ 0 h 155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7400" h="15544800">
                <a:moveTo>
                  <a:pt x="0" y="0"/>
                </a:moveTo>
                <a:lnTo>
                  <a:pt x="0" y="15544800"/>
                </a:lnTo>
                <a:lnTo>
                  <a:pt x="17297400" y="15544800"/>
                </a:lnTo>
                <a:lnTo>
                  <a:pt x="17297400" y="8407400"/>
                </a:lnTo>
                <a:lnTo>
                  <a:pt x="14859000" y="8407400"/>
                </a:lnTo>
                <a:lnTo>
                  <a:pt x="14859000" y="50800"/>
                </a:lnTo>
                <a:lnTo>
                  <a:pt x="0" y="0"/>
                </a:lnTo>
                <a:close/>
              </a:path>
            </a:pathLst>
          </a:cu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041">
            <a:extLst>
              <a:ext uri="{FF2B5EF4-FFF2-40B4-BE49-F238E27FC236}">
                <a16:creationId xmlns:a16="http://schemas.microsoft.com/office/drawing/2014/main" id="{DE001D2F-7738-2EAB-7A6B-7C0867002AAE}"/>
              </a:ext>
            </a:extLst>
          </p:cNvPr>
          <p:cNvPicPr>
            <a:picLocks noChangeAspect="1"/>
          </p:cNvPicPr>
          <p:nvPr/>
        </p:nvPicPr>
        <p:blipFill>
          <a:blip r:embed="rId4"/>
          <a:stretch>
            <a:fillRect/>
          </a:stretch>
        </p:blipFill>
        <p:spPr>
          <a:xfrm>
            <a:off x="23252341" y="22453534"/>
            <a:ext cx="9211086" cy="9252024"/>
          </a:xfrm>
          <a:prstGeom prst="rect">
            <a:avLst/>
          </a:prstGeom>
        </p:spPr>
      </p:pic>
      <p:sp>
        <p:nvSpPr>
          <p:cNvPr id="8" name="TextBox 7">
            <a:extLst>
              <a:ext uri="{FF2B5EF4-FFF2-40B4-BE49-F238E27FC236}">
                <a16:creationId xmlns:a16="http://schemas.microsoft.com/office/drawing/2014/main" id="{FBCEA475-84B8-C523-54DE-EAA479D264D6}"/>
              </a:ext>
            </a:extLst>
          </p:cNvPr>
          <p:cNvSpPr txBox="1"/>
          <p:nvPr/>
        </p:nvSpPr>
        <p:spPr>
          <a:xfrm>
            <a:off x="225613" y="640568"/>
            <a:ext cx="11121785" cy="9910405"/>
          </a:xfrm>
          <a:prstGeom prst="rect">
            <a:avLst/>
          </a:prstGeom>
          <a:noFill/>
        </p:spPr>
        <p:txBody>
          <a:bodyPr wrap="square" rtlCol="0">
            <a:spAutoFit/>
          </a:bodyPr>
          <a:lstStyle/>
          <a:p>
            <a:r>
              <a:rPr lang="en-US" sz="2200" b="1" dirty="0">
                <a:latin typeface="Helvetica" pitchFamily="2" charset="0"/>
              </a:rPr>
              <a:t>Abstract</a:t>
            </a:r>
          </a:p>
          <a:p>
            <a:pPr marL="0" marR="0">
              <a:spcBef>
                <a:spcPts val="0"/>
              </a:spcBef>
              <a:spcAft>
                <a:spcPts val="0"/>
              </a:spcAft>
            </a:pPr>
            <a:r>
              <a:rPr lang="en-US" sz="2200" kern="100" dirty="0">
                <a:effectLst/>
                <a:latin typeface="Helvetica" pitchFamily="2" charset="0"/>
                <a:ea typeface="Calibri" panose="020F0502020204030204" pitchFamily="34" charset="0"/>
                <a:cs typeface="Times New Roman" panose="02020603050405020304" pitchFamily="18" charset="0"/>
              </a:rPr>
              <a:t>Fracture patterns display different types and degrees of organization of both orientation and spacing as influenced by stress fields, stress field evolution, layer thickness, temperatures, and material anisotropies.  As an approximation, many fracture patterns in 2D can be </a:t>
            </a:r>
            <a:r>
              <a:rPr lang="en-US" sz="2200" b="1" kern="100" dirty="0">
                <a:solidFill>
                  <a:srgbClr val="7030A0"/>
                </a:solidFill>
                <a:effectLst/>
                <a:latin typeface="Helvetica" pitchFamily="2" charset="0"/>
                <a:ea typeface="Calibri" panose="020F0502020204030204" pitchFamily="34" charset="0"/>
                <a:cs typeface="Times New Roman" panose="02020603050405020304" pitchFamily="18" charset="0"/>
              </a:rPr>
              <a:t>characterized by fracture intersection (node) positions and linkages instead of by line segments. Scatter plots of the relative position of directly linked nodes for each node create point clouds, “node fingerprints</a:t>
            </a:r>
            <a:r>
              <a:rPr lang="en-US" sz="2200" kern="100" dirty="0">
                <a:solidFill>
                  <a:schemeClr val="accent5">
                    <a:lumMod val="75000"/>
                  </a:schemeClr>
                </a:solidFill>
                <a:effectLst/>
                <a:latin typeface="Helvetica" pitchFamily="2" charset="0"/>
                <a:ea typeface="Calibri" panose="020F0502020204030204" pitchFamily="34" charset="0"/>
                <a:cs typeface="Times New Roman" panose="02020603050405020304" pitchFamily="18" charset="0"/>
              </a:rPr>
              <a:t>”</a:t>
            </a:r>
            <a:r>
              <a:rPr lang="en-US" sz="2200" kern="100" dirty="0">
                <a:solidFill>
                  <a:schemeClr val="tx2"/>
                </a:solidFill>
                <a:effectLst/>
                <a:latin typeface="Helvetica" pitchFamily="2" charset="0"/>
                <a:ea typeface="Calibri" panose="020F0502020204030204" pitchFamily="34" charset="0"/>
                <a:cs typeface="Times New Roman" panose="02020603050405020304" pitchFamily="18" charset="0"/>
              </a:rPr>
              <a:t>, </a:t>
            </a:r>
            <a:r>
              <a:rPr lang="en-US" sz="2200" kern="100" dirty="0">
                <a:effectLst/>
                <a:latin typeface="Helvetica" pitchFamily="2" charset="0"/>
                <a:ea typeface="Calibri" panose="020F0502020204030204" pitchFamily="34" charset="0"/>
                <a:cs typeface="Times New Roman" panose="02020603050405020304" pitchFamily="18" charset="0"/>
              </a:rPr>
              <a:t>that carry qualitative information about both fracture pattern orientation and spacing in the same plot. Heat maps of point cloud data density aid interpretation. A distinct cluster represents a preferred orientation with consistent spacing.  As node spacing variance increases the clusters elongate into a ray or petal. Patterns with random linking orientations but even spacing create more concentric cloud shapes. Patterns also have different degrees of organization manifest as how concentrated or diffuse the cloud points are.  Many pattern combinations exist, and plots from different fracture patterns appear visually distinct. The </a:t>
            </a:r>
            <a:r>
              <a:rPr lang="en-US" sz="2200" b="1" kern="100" dirty="0">
                <a:solidFill>
                  <a:srgbClr val="7030A0"/>
                </a:solidFill>
                <a:effectLst/>
                <a:latin typeface="Helvetica" pitchFamily="2" charset="0"/>
                <a:ea typeface="Calibri" panose="020F0502020204030204" pitchFamily="34" charset="0"/>
                <a:cs typeface="Times New Roman" panose="02020603050405020304" pitchFamily="18" charset="0"/>
              </a:rPr>
              <a:t>degree of organization of the linking orientations and of the node spacings can be quantified</a:t>
            </a:r>
            <a:r>
              <a:rPr lang="en-US" sz="2200" kern="100" dirty="0">
                <a:effectLst/>
                <a:latin typeface="Helvetica" pitchFamily="2" charset="0"/>
                <a:ea typeface="Calibri" panose="020F0502020204030204" pitchFamily="34" charset="0"/>
                <a:cs typeface="Times New Roman" panose="02020603050405020304" pitchFamily="18" charset="0"/>
              </a:rPr>
              <a:t> by comparing an observed distribution against a random/uniform distribution in some manner. At present we are </a:t>
            </a:r>
            <a:r>
              <a:rPr lang="en-US" sz="2200" b="1" kern="100" dirty="0">
                <a:solidFill>
                  <a:srgbClr val="7030A0"/>
                </a:solidFill>
                <a:effectLst/>
                <a:latin typeface="Helvetica" pitchFamily="2" charset="0"/>
                <a:ea typeface="Calibri" panose="020F0502020204030204" pitchFamily="34" charset="0"/>
                <a:cs typeface="Times New Roman" panose="02020603050405020304" pitchFamily="18" charset="0"/>
              </a:rPr>
              <a:t>using Shannon (information) entropy values </a:t>
            </a:r>
            <a:r>
              <a:rPr lang="en-US" sz="2200" kern="100" dirty="0">
                <a:effectLst/>
                <a:latin typeface="Helvetica" pitchFamily="2" charset="0"/>
                <a:ea typeface="Calibri" panose="020F0502020204030204" pitchFamily="34" charset="0"/>
                <a:cs typeface="Times New Roman" panose="02020603050405020304" pitchFamily="18" charset="0"/>
              </a:rPr>
              <a:t>applied to discrete bins of observed values of linked node orientations and distances. Since results are a function of bin architecture, for comparison purposes we consistently use 18 bins. For the spacing distribution the bin structure and hence results are sensitive to selected range and to larger outliers. An overall Shannon entropy value for the point cloud can be computed, but looking at spacing and linking-orientation separately has utility given these two parameters are influenced by different factors. These plots and Shannon entropy values provide qualitative and quantitative spaces for comparing different fracture patterns, or the change of a fracture pattern within an area. Results from real world fracture patterns suggest that </a:t>
            </a:r>
            <a:r>
              <a:rPr lang="en-US" sz="2200" b="1" kern="100" dirty="0">
                <a:solidFill>
                  <a:srgbClr val="7030A0"/>
                </a:solidFill>
                <a:effectLst/>
                <a:latin typeface="Helvetica" pitchFamily="2" charset="0"/>
                <a:ea typeface="Calibri" panose="020F0502020204030204" pitchFamily="34" charset="0"/>
                <a:cs typeface="Times New Roman" panose="02020603050405020304" pitchFamily="18" charset="0"/>
              </a:rPr>
              <a:t>significant amounts of disorganization exist in many fracture patterns</a:t>
            </a:r>
            <a:r>
              <a:rPr lang="en-US" sz="2200" kern="100" dirty="0">
                <a:effectLst/>
                <a:latin typeface="Helvetica" pitchFamily="2" charset="0"/>
                <a:ea typeface="Calibri" panose="020F0502020204030204" pitchFamily="34" charset="0"/>
                <a:cs typeface="Times New Roman" panose="02020603050405020304" pitchFamily="18" charset="0"/>
              </a:rPr>
              <a:t>, especially in node spacing.</a:t>
            </a:r>
          </a:p>
          <a:p>
            <a:endParaRPr lang="en-US" sz="2200" dirty="0">
              <a:latin typeface="Helvetica" pitchFamily="2" charset="0"/>
            </a:endParaRPr>
          </a:p>
        </p:txBody>
      </p:sp>
      <p:sp>
        <p:nvSpPr>
          <p:cNvPr id="9" name="TextBox 8">
            <a:extLst>
              <a:ext uri="{FF2B5EF4-FFF2-40B4-BE49-F238E27FC236}">
                <a16:creationId xmlns:a16="http://schemas.microsoft.com/office/drawing/2014/main" id="{7C351857-04B6-6710-02C4-65DAA6936A49}"/>
              </a:ext>
            </a:extLst>
          </p:cNvPr>
          <p:cNvSpPr txBox="1"/>
          <p:nvPr/>
        </p:nvSpPr>
        <p:spPr>
          <a:xfrm>
            <a:off x="33018756" y="23471625"/>
            <a:ext cx="10526409" cy="5693866"/>
          </a:xfrm>
          <a:prstGeom prst="rect">
            <a:avLst/>
          </a:prstGeom>
          <a:solidFill>
            <a:schemeClr val="tx2">
              <a:lumMod val="10000"/>
              <a:lumOff val="90000"/>
            </a:schemeClr>
          </a:solidFill>
          <a:ln w="28575">
            <a:solidFill>
              <a:schemeClr val="tx1"/>
            </a:solidFill>
          </a:ln>
        </p:spPr>
        <p:txBody>
          <a:bodyPr wrap="square" rtlCol="0">
            <a:spAutoFit/>
          </a:bodyPr>
          <a:lstStyle/>
          <a:p>
            <a:r>
              <a:rPr lang="en-US" sz="2800" b="1" dirty="0">
                <a:latin typeface="Helvetica" pitchFamily="2" charset="0"/>
              </a:rPr>
              <a:t>Conclusions</a:t>
            </a:r>
          </a:p>
          <a:p>
            <a:pPr marL="457200" indent="-457200">
              <a:buFontTx/>
              <a:buChar char="-"/>
            </a:pPr>
            <a:r>
              <a:rPr lang="en-US" sz="2800" dirty="0">
                <a:latin typeface="Helvetica" pitchFamily="2" charset="0"/>
              </a:rPr>
              <a:t>Point clouds of relative positions of directly linked fracture nodes help characterize fracture preferred orientations, node spacing distributions, and the degree of organization.  </a:t>
            </a:r>
          </a:p>
          <a:p>
            <a:pPr marL="457200" indent="-457200">
              <a:buFontTx/>
              <a:buChar char="-"/>
            </a:pPr>
            <a:r>
              <a:rPr lang="en-US" sz="2800" dirty="0">
                <a:latin typeface="Helvetica" pitchFamily="2" charset="0"/>
              </a:rPr>
              <a:t>Fracture patterns vary considerably in their degree of organization.</a:t>
            </a:r>
          </a:p>
          <a:p>
            <a:pPr marL="457200" indent="-457200">
              <a:buFontTx/>
              <a:buChar char="-"/>
            </a:pPr>
            <a:r>
              <a:rPr lang="en-US" sz="2800" dirty="0">
                <a:latin typeface="Helvetica" pitchFamily="2" charset="0"/>
              </a:rPr>
              <a:t>Shannon Entropy may provide a quantitative measure of the degree of organization in a suite of histogram bins derived from some aspect of a fracture pattern, such as orientation or spacing, allowing for fracture pattern comparison.</a:t>
            </a:r>
          </a:p>
          <a:p>
            <a:pPr marL="457200" indent="-457200">
              <a:buFontTx/>
              <a:buChar char="-"/>
            </a:pPr>
            <a:r>
              <a:rPr lang="en-US" sz="2800" dirty="0">
                <a:latin typeface="Helvetica" pitchFamily="2" charset="0"/>
              </a:rPr>
              <a:t>Binned distributions from natural fracture patterns often indicate substantial entropy.  Fracture patterns may be less ordered than often assumed. </a:t>
            </a:r>
          </a:p>
        </p:txBody>
      </p:sp>
      <p:pic>
        <p:nvPicPr>
          <p:cNvPr id="1026" name="Picture 2">
            <a:extLst>
              <a:ext uri="{FF2B5EF4-FFF2-40B4-BE49-F238E27FC236}">
                <a16:creationId xmlns:a16="http://schemas.microsoft.com/office/drawing/2014/main" id="{F8BEA59A-4747-935E-9E96-44809F8FF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75" y="10034616"/>
            <a:ext cx="9336764" cy="3357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A99268-1A7D-A461-E25A-7A0774995614}"/>
              </a:ext>
            </a:extLst>
          </p:cNvPr>
          <p:cNvSpPr txBox="1"/>
          <p:nvPr/>
        </p:nvSpPr>
        <p:spPr>
          <a:xfrm>
            <a:off x="33101543" y="31114089"/>
            <a:ext cx="10686994" cy="1292662"/>
          </a:xfrm>
          <a:prstGeom prst="rect">
            <a:avLst/>
          </a:prstGeom>
          <a:noFill/>
        </p:spPr>
        <p:txBody>
          <a:bodyPr wrap="square" rtlCol="0">
            <a:spAutoFit/>
          </a:bodyPr>
          <a:lstStyle/>
          <a:p>
            <a:r>
              <a:rPr lang="en-US" b="1" dirty="0"/>
              <a:t>References</a:t>
            </a:r>
          </a:p>
          <a:p>
            <a:pPr marL="171450" indent="-171450">
              <a:buFont typeface="Arial" panose="020B0604020202020204" pitchFamily="34" charset="0"/>
              <a:buChar char="•"/>
            </a:pPr>
            <a:r>
              <a:rPr lang="en-US" sz="1200" dirty="0"/>
              <a:t>Olson, Jon E.. “Predicting fracture swarms — the influence of subcritical crack growth and the crack-tip process zone on joint spacing in rock.” Geological Society, London, Special Publications 231 (2004): 73 - 88.</a:t>
            </a:r>
          </a:p>
          <a:p>
            <a:pPr marL="171450" indent="-171450">
              <a:buFont typeface="Arial" panose="020B0604020202020204" pitchFamily="34" charset="0"/>
              <a:buChar char="•"/>
            </a:pPr>
            <a:r>
              <a:rPr lang="en-US" sz="1200" dirty="0"/>
              <a:t>David J. Sanderson, Casey W. Nixon, The use of topology in fracture network characterization, Journal of Structural Geology, Volume 72, 2015, Pages 55-66, ISSN 0191-8141, </a:t>
            </a:r>
            <a:r>
              <a:rPr lang="en-US" sz="1200" dirty="0">
                <a:hlinkClick r:id="rId6"/>
              </a:rPr>
              <a:t>https://doi.org/10.1016/j.jsg.2015.01.005</a:t>
            </a:r>
            <a:r>
              <a:rPr lang="en-US" sz="1200" dirty="0"/>
              <a:t>.</a:t>
            </a:r>
          </a:p>
          <a:p>
            <a:pPr marL="171450" indent="-171450">
              <a:buFont typeface="Arial" panose="020B0604020202020204" pitchFamily="34" charset="0"/>
              <a:buChar char="•"/>
            </a:pPr>
            <a:r>
              <a:rPr lang="en-US" sz="1200" dirty="0"/>
              <a:t>Danielle </a:t>
            </a:r>
            <a:r>
              <a:rPr lang="en-US" sz="1200" dirty="0" err="1"/>
              <a:t>Pedretti</a:t>
            </a:r>
            <a:r>
              <a:rPr lang="en-US" sz="1200" dirty="0"/>
              <a:t> &amp; Marco Bianchi, 2022, GEOENT: A toolbox for Calculating Directional Geologic Entropy; Geosciences, 12, 206, </a:t>
            </a:r>
          </a:p>
        </p:txBody>
      </p:sp>
      <p:sp>
        <p:nvSpPr>
          <p:cNvPr id="3" name="TextBox 2">
            <a:extLst>
              <a:ext uri="{FF2B5EF4-FFF2-40B4-BE49-F238E27FC236}">
                <a16:creationId xmlns:a16="http://schemas.microsoft.com/office/drawing/2014/main" id="{56AB97D6-8064-7940-8166-519D680C38F0}"/>
              </a:ext>
            </a:extLst>
          </p:cNvPr>
          <p:cNvSpPr txBox="1"/>
          <p:nvPr/>
        </p:nvSpPr>
        <p:spPr>
          <a:xfrm>
            <a:off x="6263518" y="13537149"/>
            <a:ext cx="4866940" cy="1569660"/>
          </a:xfrm>
          <a:prstGeom prst="rect">
            <a:avLst/>
          </a:prstGeom>
          <a:noFill/>
        </p:spPr>
        <p:txBody>
          <a:bodyPr wrap="square" rtlCol="0">
            <a:spAutoFit/>
          </a:bodyPr>
          <a:lstStyle/>
          <a:p>
            <a:r>
              <a:rPr lang="en-US" sz="2400" i="1" dirty="0">
                <a:latin typeface="Helvetica" pitchFamily="2" charset="0"/>
              </a:rPr>
              <a:t>Node types (terminations as I, X, Y I type) or bend (V type) taken from Sanderson and Nixon 2015 (their figure 2). </a:t>
            </a:r>
          </a:p>
        </p:txBody>
      </p:sp>
      <p:graphicFrame>
        <p:nvGraphicFramePr>
          <p:cNvPr id="4" name="Table 3">
            <a:extLst>
              <a:ext uri="{FF2B5EF4-FFF2-40B4-BE49-F238E27FC236}">
                <a16:creationId xmlns:a16="http://schemas.microsoft.com/office/drawing/2014/main" id="{66D98FB2-0BFA-BEF7-5737-A54F301A0304}"/>
              </a:ext>
            </a:extLst>
          </p:cNvPr>
          <p:cNvGraphicFramePr>
            <a:graphicFrameLocks noGrp="1"/>
          </p:cNvGraphicFramePr>
          <p:nvPr>
            <p:extLst>
              <p:ext uri="{D42A27DB-BD31-4B8C-83A1-F6EECF244321}">
                <p14:modId xmlns:p14="http://schemas.microsoft.com/office/powerpoint/2010/main" val="3553786092"/>
              </p:ext>
            </p:extLst>
          </p:nvPr>
        </p:nvGraphicFramePr>
        <p:xfrm>
          <a:off x="289501" y="13553734"/>
          <a:ext cx="5889356" cy="3289211"/>
        </p:xfrm>
        <a:graphic>
          <a:graphicData uri="http://schemas.openxmlformats.org/drawingml/2006/table">
            <a:tbl>
              <a:tblPr>
                <a:tableStyleId>{5C22544A-7EE6-4342-B048-85BDC9FD1C3A}</a:tableStyleId>
              </a:tblPr>
              <a:tblGrid>
                <a:gridCol w="612412">
                  <a:extLst>
                    <a:ext uri="{9D8B030D-6E8A-4147-A177-3AD203B41FA5}">
                      <a16:colId xmlns:a16="http://schemas.microsoft.com/office/drawing/2014/main" val="3056607333"/>
                    </a:ext>
                  </a:extLst>
                </a:gridCol>
                <a:gridCol w="632825">
                  <a:extLst>
                    <a:ext uri="{9D8B030D-6E8A-4147-A177-3AD203B41FA5}">
                      <a16:colId xmlns:a16="http://schemas.microsoft.com/office/drawing/2014/main" val="4133636235"/>
                    </a:ext>
                  </a:extLst>
                </a:gridCol>
                <a:gridCol w="632825">
                  <a:extLst>
                    <a:ext uri="{9D8B030D-6E8A-4147-A177-3AD203B41FA5}">
                      <a16:colId xmlns:a16="http://schemas.microsoft.com/office/drawing/2014/main" val="1320957177"/>
                    </a:ext>
                  </a:extLst>
                </a:gridCol>
                <a:gridCol w="673653">
                  <a:extLst>
                    <a:ext uri="{9D8B030D-6E8A-4147-A177-3AD203B41FA5}">
                      <a16:colId xmlns:a16="http://schemas.microsoft.com/office/drawing/2014/main" val="2420584494"/>
                    </a:ext>
                  </a:extLst>
                </a:gridCol>
                <a:gridCol w="551170">
                  <a:extLst>
                    <a:ext uri="{9D8B030D-6E8A-4147-A177-3AD203B41FA5}">
                      <a16:colId xmlns:a16="http://schemas.microsoft.com/office/drawing/2014/main" val="976036113"/>
                    </a:ext>
                  </a:extLst>
                </a:gridCol>
                <a:gridCol w="1331994">
                  <a:extLst>
                    <a:ext uri="{9D8B030D-6E8A-4147-A177-3AD203B41FA5}">
                      <a16:colId xmlns:a16="http://schemas.microsoft.com/office/drawing/2014/main" val="3929683885"/>
                    </a:ext>
                  </a:extLst>
                </a:gridCol>
                <a:gridCol w="1454477">
                  <a:extLst>
                    <a:ext uri="{9D8B030D-6E8A-4147-A177-3AD203B41FA5}">
                      <a16:colId xmlns:a16="http://schemas.microsoft.com/office/drawing/2014/main" val="1944867151"/>
                    </a:ext>
                  </a:extLst>
                </a:gridCol>
              </a:tblGrid>
              <a:tr h="1444783">
                <a:tc>
                  <a:txBody>
                    <a:bodyPr/>
                    <a:lstStyle/>
                    <a:p>
                      <a:pPr algn="ctr" fontAlgn="ctr"/>
                      <a:r>
                        <a:rPr lang="en-US" sz="1800" u="none" strike="noStrike">
                          <a:effectLst/>
                        </a:rPr>
                        <a:t>NodeID</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a:effectLst/>
                        </a:rPr>
                        <a:t>NodeLinkA</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a:effectLst/>
                        </a:rPr>
                        <a:t>NodeLinkB</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a:effectLst/>
                        </a:rPr>
                        <a:t>NodeLinkC</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a:effectLst/>
                        </a:rPr>
                        <a:t>NodeLinkD</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a:effectLst/>
                        </a:rPr>
                        <a:t>UTMX</a:t>
                      </a:r>
                      <a:endParaRPr lang="en-US" sz="1800" b="1" i="0" u="none" strike="noStrike">
                        <a:solidFill>
                          <a:srgbClr val="000000"/>
                        </a:solidFill>
                        <a:effectLst/>
                        <a:latin typeface="Aptos Narrow" panose="020B0004020202020204" pitchFamily="34" charset="0"/>
                      </a:endParaRPr>
                    </a:p>
                  </a:txBody>
                  <a:tcPr marL="9525" marR="9525" marT="9525" marB="0" vert="vert270" anchor="ctr"/>
                </a:tc>
                <a:tc>
                  <a:txBody>
                    <a:bodyPr/>
                    <a:lstStyle/>
                    <a:p>
                      <a:pPr algn="ctr" fontAlgn="ctr"/>
                      <a:r>
                        <a:rPr lang="en-US" sz="1800" u="none" strike="noStrike" dirty="0">
                          <a:effectLst/>
                        </a:rPr>
                        <a:t>UTMY</a:t>
                      </a:r>
                      <a:endParaRPr lang="en-US" sz="1800" b="1" i="0" u="none" strike="noStrike" dirty="0">
                        <a:solidFill>
                          <a:srgbClr val="000000"/>
                        </a:solidFill>
                        <a:effectLst/>
                        <a:latin typeface="Aptos Narrow" panose="020B0004020202020204" pitchFamily="34" charset="0"/>
                      </a:endParaRPr>
                    </a:p>
                  </a:txBody>
                  <a:tcPr marL="9525" marR="9525" marT="9525" marB="0" vert="vert270" anchor="ctr"/>
                </a:tc>
                <a:extLst>
                  <a:ext uri="{0D108BD9-81ED-4DB2-BD59-A6C34878D82A}">
                    <a16:rowId xmlns:a16="http://schemas.microsoft.com/office/drawing/2014/main" val="2625920737"/>
                  </a:ext>
                </a:extLst>
              </a:tr>
              <a:tr h="353040">
                <a:tc>
                  <a:txBody>
                    <a:bodyPr/>
                    <a:lstStyle/>
                    <a:p>
                      <a:pPr algn="l" fontAlgn="b"/>
                      <a:r>
                        <a:rPr lang="en-US" sz="1800" u="none" strike="noStrike">
                          <a:effectLst/>
                        </a:rPr>
                        <a:t>N2</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N7</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N35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324523.871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4573824.836</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88422786"/>
                  </a:ext>
                </a:extLst>
              </a:tr>
              <a:tr h="372847">
                <a:tc>
                  <a:txBody>
                    <a:bodyPr/>
                    <a:lstStyle/>
                    <a:p>
                      <a:pPr algn="l" fontAlgn="b"/>
                      <a:r>
                        <a:rPr lang="en-US" sz="1800" u="none" strike="noStrike">
                          <a:effectLst/>
                        </a:rPr>
                        <a:t>N1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N2</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N3</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N17</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N15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324525.121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4573823.791</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1139772"/>
                  </a:ext>
                </a:extLst>
              </a:tr>
              <a:tr h="372847">
                <a:tc>
                  <a:txBody>
                    <a:bodyPr/>
                    <a:lstStyle/>
                    <a:p>
                      <a:pPr algn="l" fontAlgn="b"/>
                      <a:r>
                        <a:rPr lang="en-US" sz="1800" u="none" strike="noStrike">
                          <a:effectLst/>
                        </a:rPr>
                        <a:t>N3</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N8</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N9</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324524.112</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4573822.927</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19309976"/>
                  </a:ext>
                </a:extLst>
              </a:tr>
              <a:tr h="372847">
                <a:tc>
                  <a:txBody>
                    <a:bodyPr/>
                    <a:lstStyle/>
                    <a:p>
                      <a:pPr algn="l" fontAlgn="b"/>
                      <a:r>
                        <a:rPr lang="en-US" sz="1800" u="none" strike="noStrike">
                          <a:effectLst/>
                        </a:rPr>
                        <a:t>N5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N2</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N8</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N39</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N37</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324523.088</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4573824.443</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94655117"/>
                  </a:ext>
                </a:extLst>
              </a:tr>
              <a:tr h="372847">
                <a:tc>
                  <a:txBody>
                    <a:bodyPr/>
                    <a:lstStyle/>
                    <a:p>
                      <a:pPr algn="l" fontAlgn="b"/>
                      <a:r>
                        <a:rPr lang="en-US" sz="1800" u="none" strike="noStrike">
                          <a:effectLst/>
                        </a:rPr>
                        <a:t>N7</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N2</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N6</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N34</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800" u="none" strike="noStrike">
                          <a:effectLst/>
                        </a:rPr>
                        <a:t> </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a:effectLst/>
                        </a:rPr>
                        <a:t>324524.453</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800" u="none" strike="noStrike" dirty="0">
                          <a:effectLst/>
                        </a:rPr>
                        <a:t>4573825.266</a:t>
                      </a:r>
                      <a:endParaRPr lang="en-US"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35281647"/>
                  </a:ext>
                </a:extLst>
              </a:tr>
            </a:tbl>
          </a:graphicData>
        </a:graphic>
      </p:graphicFrame>
      <p:sp>
        <p:nvSpPr>
          <p:cNvPr id="6" name="TextBox 5">
            <a:extLst>
              <a:ext uri="{FF2B5EF4-FFF2-40B4-BE49-F238E27FC236}">
                <a16:creationId xmlns:a16="http://schemas.microsoft.com/office/drawing/2014/main" id="{5B0CAC8E-41A9-C22A-7D9C-E6AFEB7C8ED6}"/>
              </a:ext>
            </a:extLst>
          </p:cNvPr>
          <p:cNvSpPr txBox="1"/>
          <p:nvPr/>
        </p:nvSpPr>
        <p:spPr>
          <a:xfrm>
            <a:off x="6159821" y="15160338"/>
            <a:ext cx="4866940" cy="1938992"/>
          </a:xfrm>
          <a:prstGeom prst="rect">
            <a:avLst/>
          </a:prstGeom>
          <a:noFill/>
        </p:spPr>
        <p:txBody>
          <a:bodyPr wrap="square" rtlCol="0">
            <a:spAutoFit/>
          </a:bodyPr>
          <a:lstStyle/>
          <a:p>
            <a:r>
              <a:rPr lang="en-US" sz="2400" i="1" dirty="0">
                <a:latin typeface="Helvetica" pitchFamily="2" charset="0"/>
              </a:rPr>
              <a:t>Example of portion of data set for East </a:t>
            </a:r>
            <a:r>
              <a:rPr lang="en-US" sz="2400" i="1" dirty="0" err="1">
                <a:latin typeface="Helvetica" pitchFamily="2" charset="0"/>
              </a:rPr>
              <a:t>Nishnabotna</a:t>
            </a:r>
            <a:r>
              <a:rPr lang="en-US" sz="2400" i="1" dirty="0">
                <a:latin typeface="Helvetica" pitchFamily="2" charset="0"/>
              </a:rPr>
              <a:t> River outcrop in Iowa (plot to right) used to calculate relative position of paired nodes, linked strikes &amp; distances.</a:t>
            </a:r>
          </a:p>
        </p:txBody>
      </p:sp>
      <p:cxnSp>
        <p:nvCxnSpPr>
          <p:cNvPr id="12" name="Straight Arrow Connector 11">
            <a:extLst>
              <a:ext uri="{FF2B5EF4-FFF2-40B4-BE49-F238E27FC236}">
                <a16:creationId xmlns:a16="http://schemas.microsoft.com/office/drawing/2014/main" id="{521945F6-C102-9FE9-5217-10B6A2A392CC}"/>
              </a:ext>
            </a:extLst>
          </p:cNvPr>
          <p:cNvCxnSpPr/>
          <p:nvPr/>
        </p:nvCxnSpPr>
        <p:spPr>
          <a:xfrm>
            <a:off x="824649" y="16633648"/>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259BD2A-0420-F761-5934-3CC4E9ABBD0E}"/>
              </a:ext>
            </a:extLst>
          </p:cNvPr>
          <p:cNvCxnSpPr/>
          <p:nvPr/>
        </p:nvCxnSpPr>
        <p:spPr>
          <a:xfrm>
            <a:off x="1395504" y="16633648"/>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717FA9-EA1C-93C2-43C7-4DABE2084422}"/>
              </a:ext>
            </a:extLst>
          </p:cNvPr>
          <p:cNvCxnSpPr/>
          <p:nvPr/>
        </p:nvCxnSpPr>
        <p:spPr>
          <a:xfrm>
            <a:off x="2046432" y="16646563"/>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403E214-1C49-A0CF-69EC-A608B8D2CE66}"/>
              </a:ext>
            </a:extLst>
          </p:cNvPr>
          <p:cNvCxnSpPr/>
          <p:nvPr/>
        </p:nvCxnSpPr>
        <p:spPr>
          <a:xfrm>
            <a:off x="4258891" y="16646563"/>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B040BB-1E5E-77A1-15DA-B5539DBCA02A}"/>
              </a:ext>
            </a:extLst>
          </p:cNvPr>
          <p:cNvCxnSpPr/>
          <p:nvPr/>
        </p:nvCxnSpPr>
        <p:spPr>
          <a:xfrm>
            <a:off x="5673036" y="16646563"/>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9D86ADD-E3A4-1A4E-9038-B0666279C7FD}"/>
              </a:ext>
            </a:extLst>
          </p:cNvPr>
          <p:cNvCxnSpPr/>
          <p:nvPr/>
        </p:nvCxnSpPr>
        <p:spPr>
          <a:xfrm>
            <a:off x="2774852" y="16674977"/>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C89EE97-5BE9-23AE-A1A9-CD7871C4D888}"/>
              </a:ext>
            </a:extLst>
          </p:cNvPr>
          <p:cNvCxnSpPr/>
          <p:nvPr/>
        </p:nvCxnSpPr>
        <p:spPr>
          <a:xfrm>
            <a:off x="3348288" y="16674977"/>
            <a:ext cx="0" cy="356461"/>
          </a:xfrm>
          <a:prstGeom prst="straightConnector1">
            <a:avLst/>
          </a:prstGeom>
          <a:ln w="38100">
            <a:solidFill>
              <a:schemeClr val="accent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B3FF0AC-973D-F6E8-A47D-8447C5DEB176}"/>
              </a:ext>
            </a:extLst>
          </p:cNvPr>
          <p:cNvSpPr txBox="1"/>
          <p:nvPr/>
        </p:nvSpPr>
        <p:spPr>
          <a:xfrm>
            <a:off x="112360" y="26011139"/>
            <a:ext cx="4779554" cy="6370975"/>
          </a:xfrm>
          <a:prstGeom prst="rect">
            <a:avLst/>
          </a:prstGeom>
          <a:noFill/>
        </p:spPr>
        <p:txBody>
          <a:bodyPr wrap="square" rtlCol="0">
            <a:spAutoFit/>
          </a:bodyPr>
          <a:lstStyle/>
          <a:p>
            <a:r>
              <a:rPr lang="en-US" sz="2400" i="1" dirty="0">
                <a:latin typeface="Helvetica" pitchFamily="2" charset="0"/>
              </a:rPr>
              <a:t>Above: node ‘fingerprint plot. Contours are data density ‘heat maps’. Green dashed lines - point cloud ‘rays’ of a preferred orientation, here a sub-orthogonal set. The ray spread (green arcs) reflects variance of a preferred orientation. Larger variance is a lower degree of organization.  The points along a ray reflects the node spacing distribution, with a cluster (e. g. dashed blue circle) reflecting a mode. A zone of exclusion at the origin reflects either imagery resolution (likely in this case), or fracture and node ‘avoidance’ of other nodes. </a:t>
            </a:r>
          </a:p>
        </p:txBody>
      </p:sp>
      <p:sp>
        <p:nvSpPr>
          <p:cNvPr id="46" name="TextBox 45">
            <a:extLst>
              <a:ext uri="{FF2B5EF4-FFF2-40B4-BE49-F238E27FC236}">
                <a16:creationId xmlns:a16="http://schemas.microsoft.com/office/drawing/2014/main" id="{9417C1AE-501C-DE5E-6EAB-B0AA926C2FA3}"/>
              </a:ext>
            </a:extLst>
          </p:cNvPr>
          <p:cNvSpPr txBox="1"/>
          <p:nvPr/>
        </p:nvSpPr>
        <p:spPr>
          <a:xfrm>
            <a:off x="4190702" y="22391266"/>
            <a:ext cx="1643055" cy="646331"/>
          </a:xfrm>
          <a:prstGeom prst="rect">
            <a:avLst/>
          </a:prstGeom>
          <a:noFill/>
          <a:ln w="28575">
            <a:noFill/>
          </a:ln>
        </p:spPr>
        <p:txBody>
          <a:bodyPr wrap="square" rtlCol="0">
            <a:spAutoFit/>
          </a:bodyPr>
          <a:lstStyle/>
          <a:p>
            <a:pPr algn="ctr"/>
            <a:r>
              <a:rPr lang="en-US" b="1" dirty="0">
                <a:solidFill>
                  <a:srgbClr val="FF0000"/>
                </a:solidFill>
                <a:latin typeface="Helvetica" pitchFamily="2" charset="0"/>
              </a:rPr>
              <a:t>exclusion zone</a:t>
            </a:r>
          </a:p>
        </p:txBody>
      </p:sp>
      <p:sp>
        <p:nvSpPr>
          <p:cNvPr id="7" name="TextBox 6">
            <a:extLst>
              <a:ext uri="{FF2B5EF4-FFF2-40B4-BE49-F238E27FC236}">
                <a16:creationId xmlns:a16="http://schemas.microsoft.com/office/drawing/2014/main" id="{03B8F08E-019F-B403-858F-2FEB6B10590F}"/>
              </a:ext>
            </a:extLst>
          </p:cNvPr>
          <p:cNvSpPr txBox="1"/>
          <p:nvPr/>
        </p:nvSpPr>
        <p:spPr>
          <a:xfrm>
            <a:off x="33043382" y="29253582"/>
            <a:ext cx="10526409" cy="1938992"/>
          </a:xfrm>
          <a:prstGeom prst="rect">
            <a:avLst/>
          </a:prstGeom>
          <a:noFill/>
        </p:spPr>
        <p:txBody>
          <a:bodyPr wrap="square" rtlCol="0">
            <a:spAutoFit/>
          </a:bodyPr>
          <a:lstStyle/>
          <a:p>
            <a:r>
              <a:rPr lang="en-US" sz="2400" b="1" dirty="0"/>
              <a:t>Acknowledgments</a:t>
            </a:r>
            <a:r>
              <a:rPr lang="en-US" sz="2400" dirty="0"/>
              <a:t>:  This work was supported by American Chemical Society Petroleum - Research Funding. PRF# 59648-UR8. Rebecca McDougal and Olivia MacArthur helped with data collection, University of Nebraska at Omaha provided travel support.   Thanks to V3GEO  (</a:t>
            </a:r>
            <a:r>
              <a:rPr lang="en-US" sz="2400" dirty="0">
                <a:hlinkClick r:id="rId7"/>
              </a:rPr>
              <a:t>https://v3geo.com/</a:t>
            </a:r>
            <a:r>
              <a:rPr lang="en-US" sz="2400" dirty="0"/>
              <a:t>) for providing access to a rich array of 3D models. </a:t>
            </a:r>
          </a:p>
        </p:txBody>
      </p:sp>
      <p:sp>
        <p:nvSpPr>
          <p:cNvPr id="10" name="TextBox 9">
            <a:extLst>
              <a:ext uri="{FF2B5EF4-FFF2-40B4-BE49-F238E27FC236}">
                <a16:creationId xmlns:a16="http://schemas.microsoft.com/office/drawing/2014/main" id="{F9FAB2F2-8024-0ECA-B744-AD5E34C6758F}"/>
              </a:ext>
            </a:extLst>
          </p:cNvPr>
          <p:cNvSpPr txBox="1"/>
          <p:nvPr/>
        </p:nvSpPr>
        <p:spPr>
          <a:xfrm>
            <a:off x="33786501" y="1804311"/>
            <a:ext cx="10164611" cy="5078313"/>
          </a:xfrm>
          <a:prstGeom prst="rect">
            <a:avLst/>
          </a:prstGeom>
          <a:noFill/>
        </p:spPr>
        <p:txBody>
          <a:bodyPr wrap="square">
            <a:spAutoFit/>
          </a:bodyPr>
          <a:lstStyle/>
          <a:p>
            <a:pPr algn="ctr"/>
            <a:r>
              <a:rPr lang="en-US" sz="3600" b="1" dirty="0">
                <a:effectLst/>
                <a:latin typeface="Helvetica" pitchFamily="2" charset="0"/>
              </a:rPr>
              <a:t>Shannon entropy, H</a:t>
            </a:r>
          </a:p>
          <a:p>
            <a:pPr algn="ctr">
              <a:lnSpc>
                <a:spcPct val="150000"/>
              </a:lnSpc>
            </a:pPr>
            <a:r>
              <a:rPr lang="en-US" sz="3200" dirty="0">
                <a:effectLst/>
                <a:latin typeface="Helvetica" pitchFamily="2" charset="0"/>
              </a:rPr>
              <a:t>H(x)​=−∑</a:t>
            </a:r>
            <a:r>
              <a:rPr lang="en-US" sz="3200" baseline="-25000" dirty="0" err="1">
                <a:effectLst/>
                <a:latin typeface="Helvetica" pitchFamily="2" charset="0"/>
              </a:rPr>
              <a:t>i</a:t>
            </a:r>
            <a:r>
              <a:rPr lang="en-US" sz="3200" baseline="-25000" dirty="0">
                <a:effectLst/>
                <a:latin typeface="Helvetica" pitchFamily="2" charset="0"/>
              </a:rPr>
              <a:t>=1 to n​</a:t>
            </a:r>
            <a:r>
              <a:rPr lang="en-US" sz="3200" dirty="0">
                <a:effectLst/>
                <a:latin typeface="Helvetica" pitchFamily="2" charset="0"/>
              </a:rPr>
              <a:t>[P(x</a:t>
            </a:r>
            <a:r>
              <a:rPr lang="en-US" sz="3200" baseline="-25000" dirty="0">
                <a:effectLst/>
                <a:latin typeface="Helvetica" pitchFamily="2" charset="0"/>
              </a:rPr>
              <a:t>i</a:t>
            </a:r>
            <a:r>
              <a:rPr lang="en-US" sz="3200" dirty="0">
                <a:effectLst/>
                <a:latin typeface="Helvetica" pitchFamily="2" charset="0"/>
              </a:rPr>
              <a:t>​)⋅</a:t>
            </a:r>
            <a:r>
              <a:rPr lang="en-US" sz="3200" dirty="0" err="1">
                <a:effectLst/>
                <a:latin typeface="Helvetica" pitchFamily="2" charset="0"/>
              </a:rPr>
              <a:t>log</a:t>
            </a:r>
            <a:r>
              <a:rPr lang="en-US" sz="3200" baseline="-25000" dirty="0" err="1">
                <a:effectLst/>
                <a:latin typeface="Helvetica" pitchFamily="2" charset="0"/>
              </a:rPr>
              <a:t>b</a:t>
            </a:r>
            <a:r>
              <a:rPr lang="en-US" sz="3200" dirty="0">
                <a:effectLst/>
                <a:latin typeface="Helvetica" pitchFamily="2" charset="0"/>
              </a:rPr>
              <a:t>​P(x</a:t>
            </a:r>
            <a:r>
              <a:rPr lang="en-US" sz="3200" baseline="-25000" dirty="0">
                <a:effectLst/>
                <a:latin typeface="Helvetica" pitchFamily="2" charset="0"/>
              </a:rPr>
              <a:t>i</a:t>
            </a:r>
            <a:r>
              <a:rPr lang="en-US" sz="3200" dirty="0">
                <a:effectLst/>
                <a:latin typeface="Helvetica" pitchFamily="2" charset="0"/>
              </a:rPr>
              <a:t>​)]</a:t>
            </a:r>
            <a:endParaRPr lang="en-US" sz="3200" dirty="0">
              <a:latin typeface="Helvetica" pitchFamily="2" charset="0"/>
            </a:endParaRPr>
          </a:p>
          <a:p>
            <a:pPr algn="ctr">
              <a:lnSpc>
                <a:spcPct val="150000"/>
              </a:lnSpc>
            </a:pPr>
            <a:r>
              <a:rPr lang="en-US" sz="3200" dirty="0">
                <a:effectLst/>
                <a:latin typeface="Helvetica" pitchFamily="2" charset="0"/>
              </a:rPr>
              <a:t>=∑</a:t>
            </a:r>
            <a:r>
              <a:rPr lang="en-US" sz="3200" baseline="-25000" dirty="0" err="1">
                <a:latin typeface="Helvetica" pitchFamily="2" charset="0"/>
              </a:rPr>
              <a:t>i</a:t>
            </a:r>
            <a:r>
              <a:rPr lang="en-US" sz="3200" baseline="-25000" dirty="0">
                <a:effectLst/>
                <a:latin typeface="Helvetica" pitchFamily="2" charset="0"/>
              </a:rPr>
              <a:t>=1 to n​</a:t>
            </a:r>
            <a:r>
              <a:rPr lang="en-US" sz="3200" dirty="0">
                <a:effectLst/>
                <a:latin typeface="Helvetica" pitchFamily="2" charset="0"/>
              </a:rPr>
              <a:t>[P(x</a:t>
            </a:r>
            <a:r>
              <a:rPr lang="en-US" sz="3200" baseline="-25000" dirty="0">
                <a:effectLst/>
                <a:latin typeface="Helvetica" pitchFamily="2" charset="0"/>
              </a:rPr>
              <a:t>i</a:t>
            </a:r>
            <a:r>
              <a:rPr lang="en-US" sz="3200" dirty="0">
                <a:effectLst/>
                <a:latin typeface="Helvetica" pitchFamily="2" charset="0"/>
              </a:rPr>
              <a:t>​)⋅</a:t>
            </a:r>
            <a:r>
              <a:rPr lang="en-US" sz="3200" dirty="0" err="1">
                <a:effectLst/>
                <a:latin typeface="Helvetica" pitchFamily="2" charset="0"/>
              </a:rPr>
              <a:t>log</a:t>
            </a:r>
            <a:r>
              <a:rPr lang="en-US" sz="3200" baseline="-25000" dirty="0" err="1">
                <a:effectLst/>
                <a:latin typeface="Helvetica" pitchFamily="2" charset="0"/>
              </a:rPr>
              <a:t>b</a:t>
            </a:r>
            <a:r>
              <a:rPr lang="en-US" sz="3200" dirty="0">
                <a:effectLst/>
                <a:latin typeface="Helvetica" pitchFamily="2" charset="0"/>
              </a:rPr>
              <a:t>​(1/P(x</a:t>
            </a:r>
            <a:r>
              <a:rPr lang="en-US" sz="3200" baseline="-25000" dirty="0">
                <a:effectLst/>
                <a:latin typeface="Helvetica" pitchFamily="2" charset="0"/>
              </a:rPr>
              <a:t>i</a:t>
            </a:r>
            <a:r>
              <a:rPr lang="en-US" sz="3200" dirty="0">
                <a:effectLst/>
                <a:latin typeface="Helvetica" pitchFamily="2" charset="0"/>
              </a:rPr>
              <a:t>​)​]​</a:t>
            </a:r>
            <a:endParaRPr lang="en-US" sz="2400" dirty="0"/>
          </a:p>
          <a:p>
            <a:r>
              <a:rPr lang="en-US" sz="2400" dirty="0">
                <a:latin typeface="Helvetica" pitchFamily="2" charset="0"/>
              </a:rPr>
              <a:t>where:</a:t>
            </a:r>
          </a:p>
          <a:p>
            <a:pPr>
              <a:buFont typeface="Arial" panose="020B0604020202020204" pitchFamily="34" charset="0"/>
              <a:buChar char="•"/>
            </a:pPr>
            <a:r>
              <a:rPr lang="en-US" sz="2400" dirty="0">
                <a:latin typeface="Helvetica" pitchFamily="2" charset="0"/>
              </a:rPr>
              <a:t> </a:t>
            </a:r>
            <a:r>
              <a:rPr lang="en-US" sz="2400" dirty="0">
                <a:effectLst/>
                <a:latin typeface="Helvetica" pitchFamily="2" charset="0"/>
              </a:rPr>
              <a:t>∑</a:t>
            </a:r>
            <a:r>
              <a:rPr lang="en-US" sz="2400" baseline="-25000" dirty="0" err="1">
                <a:effectLst/>
                <a:latin typeface="Helvetica" pitchFamily="2" charset="0"/>
              </a:rPr>
              <a:t>i</a:t>
            </a:r>
            <a:r>
              <a:rPr lang="en-US" sz="2400" baseline="-25000" dirty="0">
                <a:effectLst/>
                <a:latin typeface="Helvetica" pitchFamily="2" charset="0"/>
              </a:rPr>
              <a:t>=1 to n​ </a:t>
            </a:r>
            <a:r>
              <a:rPr lang="en-US" sz="2400" dirty="0">
                <a:latin typeface="Helvetica" pitchFamily="2" charset="0"/>
              </a:rPr>
              <a:t>is a summation operator for probabilities from </a:t>
            </a:r>
            <a:r>
              <a:rPr lang="en-US" sz="2400" i="1" dirty="0" err="1">
                <a:latin typeface="Helvetica" pitchFamily="2" charset="0"/>
              </a:rPr>
              <a:t>i</a:t>
            </a:r>
            <a:r>
              <a:rPr lang="en-US" sz="2400" dirty="0">
                <a:latin typeface="Helvetica" pitchFamily="2" charset="0"/>
              </a:rPr>
              <a:t> to </a:t>
            </a:r>
            <a:r>
              <a:rPr lang="en-US" sz="2400" i="1" dirty="0">
                <a:latin typeface="Helvetica" pitchFamily="2" charset="0"/>
              </a:rPr>
              <a:t>n</a:t>
            </a:r>
            <a:r>
              <a:rPr lang="en-US" sz="2400" dirty="0">
                <a:latin typeface="Helvetica" pitchFamily="2" charset="0"/>
              </a:rPr>
              <a:t>.</a:t>
            </a:r>
          </a:p>
          <a:p>
            <a:pPr>
              <a:buFont typeface="Arial" panose="020B0604020202020204" pitchFamily="34" charset="0"/>
              <a:buChar char="•"/>
            </a:pPr>
            <a:r>
              <a:rPr lang="en-US" sz="2400" dirty="0">
                <a:latin typeface="Helvetica" pitchFamily="2" charset="0"/>
              </a:rPr>
              <a:t> P(x</a:t>
            </a:r>
            <a:r>
              <a:rPr lang="en-US" sz="2400" baseline="-25000" dirty="0">
                <a:latin typeface="Helvetica" pitchFamily="2" charset="0"/>
              </a:rPr>
              <a:t>i</a:t>
            </a:r>
            <a:r>
              <a:rPr lang="en-US" sz="2400" dirty="0">
                <a:latin typeface="Helvetica" pitchFamily="2" charset="0"/>
              </a:rPr>
              <a:t>)</a:t>
            </a:r>
            <a:r>
              <a:rPr lang="en-US" sz="2400" dirty="0">
                <a:effectLst/>
                <a:latin typeface="Helvetica" pitchFamily="2" charset="0"/>
              </a:rPr>
              <a:t> </a:t>
            </a:r>
            <a:r>
              <a:rPr lang="en-US" sz="2400" dirty="0">
                <a:latin typeface="Helvetica" pitchFamily="2" charset="0"/>
              </a:rPr>
              <a:t>is the frequency of a single event/bin in a discretized distribution.</a:t>
            </a:r>
          </a:p>
          <a:p>
            <a:pPr>
              <a:buFont typeface="Arial" panose="020B0604020202020204" pitchFamily="34" charset="0"/>
              <a:buChar char="•"/>
            </a:pPr>
            <a:r>
              <a:rPr lang="en-US" sz="2400" dirty="0">
                <a:latin typeface="Helvetica" pitchFamily="2" charset="0"/>
              </a:rPr>
              <a:t> If b is 2 (base 2) then units are </a:t>
            </a:r>
            <a:r>
              <a:rPr lang="en-US" sz="2400" b="1" dirty="0" err="1">
                <a:latin typeface="Helvetica" pitchFamily="2" charset="0"/>
              </a:rPr>
              <a:t>Shannons</a:t>
            </a:r>
            <a:r>
              <a:rPr lang="en-US" sz="2400" dirty="0">
                <a:latin typeface="Helvetica" pitchFamily="2" charset="0"/>
              </a:rPr>
              <a:t>, the units used here. </a:t>
            </a:r>
          </a:p>
          <a:p>
            <a:pPr>
              <a:buFont typeface="Arial" panose="020B0604020202020204" pitchFamily="34" charset="0"/>
              <a:buChar char="•"/>
            </a:pPr>
            <a:r>
              <a:rPr lang="en-US" sz="2400" dirty="0">
                <a:latin typeface="Helvetica" pitchFamily="2" charset="0"/>
              </a:rPr>
              <a:t> Sensitive to # of bins &amp;  bin range. </a:t>
            </a:r>
          </a:p>
          <a:p>
            <a:pPr>
              <a:buFont typeface="Arial" panose="020B0604020202020204" pitchFamily="34" charset="0"/>
              <a:buChar char="•"/>
            </a:pPr>
            <a:r>
              <a:rPr lang="en-US" sz="2400" dirty="0">
                <a:latin typeface="Helvetica" pitchFamily="2" charset="0"/>
              </a:rPr>
              <a:t> Basically, the entropy measure is for that specific bin array. </a:t>
            </a:r>
          </a:p>
          <a:p>
            <a:pPr>
              <a:buFont typeface="Arial" panose="020B0604020202020204" pitchFamily="34" charset="0"/>
              <a:buChar char="•"/>
            </a:pPr>
            <a:r>
              <a:rPr lang="en-US" sz="2400" dirty="0">
                <a:latin typeface="Helvetica" pitchFamily="2" charset="0"/>
              </a:rPr>
              <a:t> 18 bins are used here, with a max value entropy of 4.1368. </a:t>
            </a:r>
          </a:p>
          <a:p>
            <a:pPr>
              <a:buFont typeface="Arial" panose="020B0604020202020204" pitchFamily="34" charset="0"/>
              <a:buChar char="•"/>
            </a:pPr>
            <a:endParaRPr lang="en-US" sz="2400" dirty="0"/>
          </a:p>
        </p:txBody>
      </p:sp>
      <p:pic>
        <p:nvPicPr>
          <p:cNvPr id="11" name="Picture 10" descr="A graph on a sheet of paper&#10;&#10;Description automatically generated">
            <a:extLst>
              <a:ext uri="{FF2B5EF4-FFF2-40B4-BE49-F238E27FC236}">
                <a16:creationId xmlns:a16="http://schemas.microsoft.com/office/drawing/2014/main" id="{EE6B43FF-DBE6-3F85-348C-A01471C5E5DD}"/>
              </a:ext>
            </a:extLst>
          </p:cNvPr>
          <p:cNvPicPr>
            <a:picLocks noChangeAspect="1"/>
          </p:cNvPicPr>
          <p:nvPr/>
        </p:nvPicPr>
        <p:blipFill>
          <a:blip r:embed="rId8"/>
          <a:stretch>
            <a:fillRect/>
          </a:stretch>
        </p:blipFill>
        <p:spPr>
          <a:xfrm>
            <a:off x="36692592" y="6404284"/>
            <a:ext cx="6284933" cy="3646905"/>
          </a:xfrm>
          <a:prstGeom prst="rect">
            <a:avLst/>
          </a:prstGeom>
        </p:spPr>
      </p:pic>
      <p:sp>
        <p:nvSpPr>
          <p:cNvPr id="20" name="TextBox 19">
            <a:extLst>
              <a:ext uri="{FF2B5EF4-FFF2-40B4-BE49-F238E27FC236}">
                <a16:creationId xmlns:a16="http://schemas.microsoft.com/office/drawing/2014/main" id="{0D2F7D56-D44C-A6C2-7351-A3154BF5D607}"/>
              </a:ext>
            </a:extLst>
          </p:cNvPr>
          <p:cNvSpPr txBox="1"/>
          <p:nvPr/>
        </p:nvSpPr>
        <p:spPr>
          <a:xfrm>
            <a:off x="33786501" y="10176135"/>
            <a:ext cx="9683007" cy="3970318"/>
          </a:xfrm>
          <a:prstGeom prst="rect">
            <a:avLst/>
          </a:prstGeom>
          <a:noFill/>
        </p:spPr>
        <p:txBody>
          <a:bodyPr wrap="square" rtlCol="0">
            <a:spAutoFit/>
          </a:bodyPr>
          <a:lstStyle/>
          <a:p>
            <a:r>
              <a:rPr lang="en-US" sz="2800" dirty="0">
                <a:latin typeface="Helvetica" pitchFamily="2" charset="0"/>
              </a:rPr>
              <a:t>Factors that influence orientation H?</a:t>
            </a:r>
          </a:p>
          <a:p>
            <a:pPr marL="457200" indent="-457200">
              <a:buFontTx/>
              <a:buChar char="-"/>
            </a:pPr>
            <a:r>
              <a:rPr lang="en-US" sz="2800" dirty="0">
                <a:latin typeface="Helvetica" pitchFamily="2" charset="0"/>
              </a:rPr>
              <a:t>stress field, loading history</a:t>
            </a:r>
          </a:p>
          <a:p>
            <a:pPr marL="457200" indent="-457200">
              <a:buFontTx/>
              <a:buChar char="-"/>
            </a:pPr>
            <a:r>
              <a:rPr lang="en-US" sz="2800" dirty="0">
                <a:latin typeface="Helvetica" pitchFamily="2" charset="0"/>
              </a:rPr>
              <a:t># of fracture episodes, saturation?</a:t>
            </a:r>
          </a:p>
          <a:p>
            <a:pPr marL="457200" indent="-457200">
              <a:buFontTx/>
              <a:buChar char="-"/>
            </a:pPr>
            <a:r>
              <a:rPr lang="en-US" sz="2800" dirty="0">
                <a:latin typeface="Helvetica" pitchFamily="2" charset="0"/>
              </a:rPr>
              <a:t>previous anisotropy</a:t>
            </a:r>
          </a:p>
          <a:p>
            <a:r>
              <a:rPr lang="en-US" sz="2800" dirty="0">
                <a:latin typeface="Helvetica" pitchFamily="2" charset="0"/>
              </a:rPr>
              <a:t>Factors that influence spacing H? </a:t>
            </a:r>
          </a:p>
          <a:p>
            <a:pPr marL="457200" indent="-457200">
              <a:buFontTx/>
              <a:buChar char="-"/>
            </a:pPr>
            <a:r>
              <a:rPr lang="en-US" sz="2800" dirty="0">
                <a:latin typeface="Helvetica" pitchFamily="2" charset="0"/>
              </a:rPr>
              <a:t>layer thickness, thinner lower H.</a:t>
            </a:r>
          </a:p>
          <a:p>
            <a:pPr marL="457200" indent="-457200">
              <a:buFontTx/>
              <a:buChar char="-"/>
            </a:pPr>
            <a:r>
              <a:rPr lang="en-US" sz="2800" dirty="0">
                <a:latin typeface="Helvetica" pitchFamily="2" charset="0"/>
              </a:rPr>
              <a:t>propagation mode (critical vs. sub-critical, Olson ??)</a:t>
            </a:r>
          </a:p>
          <a:p>
            <a:pPr marL="457200" indent="-457200">
              <a:buFontTx/>
              <a:buChar char="-"/>
            </a:pPr>
            <a:r>
              <a:rPr lang="en-US" sz="2800" dirty="0">
                <a:latin typeface="Helvetica" pitchFamily="2" charset="0"/>
              </a:rPr>
              <a:t>initial spacing distribution of ‘seed’ micro-flaws</a:t>
            </a:r>
          </a:p>
          <a:p>
            <a:pPr marL="457200" indent="-457200">
              <a:buFontTx/>
              <a:buChar char="-"/>
            </a:pPr>
            <a:r>
              <a:rPr lang="en-US" sz="2800" dirty="0">
                <a:latin typeface="Helvetica" pitchFamily="2" charset="0"/>
              </a:rPr>
              <a:t>fracture interaction (grow through or not)</a:t>
            </a:r>
          </a:p>
        </p:txBody>
      </p:sp>
      <p:sp>
        <p:nvSpPr>
          <p:cNvPr id="21" name="TextBox 20">
            <a:extLst>
              <a:ext uri="{FF2B5EF4-FFF2-40B4-BE49-F238E27FC236}">
                <a16:creationId xmlns:a16="http://schemas.microsoft.com/office/drawing/2014/main" id="{0252FDBC-C3D8-B1A8-B28B-C6377E211D10}"/>
              </a:ext>
            </a:extLst>
          </p:cNvPr>
          <p:cNvSpPr txBox="1"/>
          <p:nvPr/>
        </p:nvSpPr>
        <p:spPr>
          <a:xfrm>
            <a:off x="34489589" y="1207190"/>
            <a:ext cx="8689884" cy="584775"/>
          </a:xfrm>
          <a:prstGeom prst="rect">
            <a:avLst/>
          </a:prstGeom>
          <a:noFill/>
        </p:spPr>
        <p:txBody>
          <a:bodyPr wrap="square" rtlCol="0">
            <a:spAutoFit/>
          </a:bodyPr>
          <a:lstStyle/>
          <a:p>
            <a:pPr algn="ctr"/>
            <a:r>
              <a:rPr lang="en-US" sz="3200" b="1" dirty="0">
                <a:latin typeface="Helvetica" pitchFamily="2" charset="0"/>
              </a:rPr>
              <a:t>How to quantify the degree of organization?</a:t>
            </a:r>
          </a:p>
        </p:txBody>
      </p:sp>
      <p:sp>
        <p:nvSpPr>
          <p:cNvPr id="34" name="TextBox 33">
            <a:extLst>
              <a:ext uri="{FF2B5EF4-FFF2-40B4-BE49-F238E27FC236}">
                <a16:creationId xmlns:a16="http://schemas.microsoft.com/office/drawing/2014/main" id="{E496EEA4-EA6E-569C-D6A4-3C252D62D5D5}"/>
              </a:ext>
            </a:extLst>
          </p:cNvPr>
          <p:cNvSpPr txBox="1"/>
          <p:nvPr/>
        </p:nvSpPr>
        <p:spPr>
          <a:xfrm>
            <a:off x="23896952" y="22811159"/>
            <a:ext cx="2019233" cy="1631216"/>
          </a:xfrm>
          <a:prstGeom prst="rect">
            <a:avLst/>
          </a:prstGeom>
          <a:noFill/>
        </p:spPr>
        <p:txBody>
          <a:bodyPr wrap="square" rtlCol="0">
            <a:spAutoFit/>
          </a:bodyPr>
          <a:lstStyle/>
          <a:p>
            <a:r>
              <a:rPr lang="en-US" sz="2000" b="1" dirty="0">
                <a:latin typeface="Helvetica" pitchFamily="2" charset="0"/>
              </a:rPr>
              <a:t>Kunashir</a:t>
            </a:r>
          </a:p>
          <a:p>
            <a:r>
              <a:rPr lang="en-US" sz="2000" b="1" dirty="0">
                <a:latin typeface="Helvetica" pitchFamily="2" charset="0"/>
              </a:rPr>
              <a:t>heat map </a:t>
            </a:r>
          </a:p>
          <a:p>
            <a:r>
              <a:rPr lang="en-US" sz="2000" b="1" dirty="0">
                <a:latin typeface="Helvetica" pitchFamily="2" charset="0"/>
              </a:rPr>
              <a:t>305 nodes</a:t>
            </a:r>
          </a:p>
          <a:p>
            <a:r>
              <a:rPr lang="en-US" sz="2000" b="1" dirty="0">
                <a:latin typeface="Helvetica" pitchFamily="2" charset="0"/>
              </a:rPr>
              <a:t>search radius .2 m</a:t>
            </a:r>
          </a:p>
        </p:txBody>
      </p:sp>
      <p:pic>
        <p:nvPicPr>
          <p:cNvPr id="42" name="Picture 41">
            <a:extLst>
              <a:ext uri="{FF2B5EF4-FFF2-40B4-BE49-F238E27FC236}">
                <a16:creationId xmlns:a16="http://schemas.microsoft.com/office/drawing/2014/main" id="{9B9A97BE-F0E0-C9E2-C1FA-C88F0EE74841}"/>
              </a:ext>
            </a:extLst>
          </p:cNvPr>
          <p:cNvPicPr>
            <a:picLocks noChangeAspect="1"/>
          </p:cNvPicPr>
          <p:nvPr/>
        </p:nvPicPr>
        <p:blipFill>
          <a:blip r:embed="rId9"/>
          <a:stretch>
            <a:fillRect/>
          </a:stretch>
        </p:blipFill>
        <p:spPr>
          <a:xfrm>
            <a:off x="17719586" y="25733103"/>
            <a:ext cx="6397486" cy="5264641"/>
          </a:xfrm>
          <a:prstGeom prst="rect">
            <a:avLst/>
          </a:prstGeom>
          <a:ln>
            <a:solidFill>
              <a:schemeClr val="accent1"/>
            </a:solidFill>
          </a:ln>
        </p:spPr>
      </p:pic>
      <p:sp>
        <p:nvSpPr>
          <p:cNvPr id="48" name="TextBox 47">
            <a:extLst>
              <a:ext uri="{FF2B5EF4-FFF2-40B4-BE49-F238E27FC236}">
                <a16:creationId xmlns:a16="http://schemas.microsoft.com/office/drawing/2014/main" id="{34743901-6224-EB30-9FEB-6C506B17E670}"/>
              </a:ext>
            </a:extLst>
          </p:cNvPr>
          <p:cNvSpPr txBox="1"/>
          <p:nvPr/>
        </p:nvSpPr>
        <p:spPr>
          <a:xfrm>
            <a:off x="17914290" y="31001561"/>
            <a:ext cx="5299364" cy="830997"/>
          </a:xfrm>
          <a:prstGeom prst="rect">
            <a:avLst/>
          </a:prstGeom>
          <a:noFill/>
        </p:spPr>
        <p:txBody>
          <a:bodyPr wrap="square" rtlCol="0">
            <a:spAutoFit/>
          </a:bodyPr>
          <a:lstStyle/>
          <a:p>
            <a:pPr marL="0" indent="0">
              <a:buNone/>
            </a:pPr>
            <a:r>
              <a:rPr lang="en-US" sz="1200" dirty="0">
                <a:latin typeface="Helvetica" pitchFamily="2" charset="0"/>
              </a:rPr>
              <a:t>Image from online 3D model: Sergey </a:t>
            </a:r>
            <a:r>
              <a:rPr lang="en-US" sz="1200" dirty="0" err="1">
                <a:latin typeface="Helvetica" pitchFamily="2" charset="0"/>
              </a:rPr>
              <a:t>Kotov</a:t>
            </a:r>
            <a:r>
              <a:rPr lang="en-US" sz="1200" dirty="0">
                <a:latin typeface="Helvetica" pitchFamily="2" charset="0"/>
              </a:rPr>
              <a:t> (https://</a:t>
            </a:r>
            <a:r>
              <a:rPr lang="en-US" sz="1200" dirty="0" err="1">
                <a:latin typeface="Helvetica" pitchFamily="2" charset="0"/>
              </a:rPr>
              <a:t>imaggeo.egu.eu</a:t>
            </a:r>
            <a:r>
              <a:rPr lang="en-US" sz="1200" dirty="0">
                <a:latin typeface="Helvetica" pitchFamily="2" charset="0"/>
              </a:rPr>
              <a:t>/user/</a:t>
            </a:r>
            <a:r>
              <a:rPr lang="en-US" sz="1200" dirty="0" err="1">
                <a:latin typeface="Helvetica" pitchFamily="2" charset="0"/>
              </a:rPr>
              <a:t>kotov</a:t>
            </a:r>
            <a:r>
              <a:rPr lang="en-US" sz="1200" dirty="0">
                <a:latin typeface="Helvetica" pitchFamily="2" charset="0"/>
              </a:rPr>
              <a:t>/), CC BY 3.0 &lt;https://</a:t>
            </a:r>
            <a:r>
              <a:rPr lang="en-US" sz="1200" dirty="0" err="1">
                <a:latin typeface="Helvetica" pitchFamily="2" charset="0"/>
              </a:rPr>
              <a:t>creativecommons.org</a:t>
            </a:r>
            <a:r>
              <a:rPr lang="en-US" sz="1200" dirty="0">
                <a:latin typeface="Helvetica" pitchFamily="2" charset="0"/>
              </a:rPr>
              <a:t>/licenses/by/3.0&gt;, via Wikimedia Commons</a:t>
            </a:r>
          </a:p>
          <a:p>
            <a:endParaRPr lang="en-US" sz="1200" dirty="0">
              <a:latin typeface="Helvetica" pitchFamily="2" charset="0"/>
            </a:endParaRPr>
          </a:p>
        </p:txBody>
      </p:sp>
      <p:sp>
        <p:nvSpPr>
          <p:cNvPr id="51" name="TextBox 50">
            <a:extLst>
              <a:ext uri="{FF2B5EF4-FFF2-40B4-BE49-F238E27FC236}">
                <a16:creationId xmlns:a16="http://schemas.microsoft.com/office/drawing/2014/main" id="{A3C9B9A3-94BA-3F20-3DBA-146725AA1593}"/>
              </a:ext>
            </a:extLst>
          </p:cNvPr>
          <p:cNvSpPr txBox="1"/>
          <p:nvPr/>
        </p:nvSpPr>
        <p:spPr>
          <a:xfrm>
            <a:off x="17892716" y="31705558"/>
            <a:ext cx="14364592" cy="830997"/>
          </a:xfrm>
          <a:prstGeom prst="rect">
            <a:avLst/>
          </a:prstGeom>
          <a:noFill/>
        </p:spPr>
        <p:txBody>
          <a:bodyPr wrap="square" rtlCol="0">
            <a:spAutoFit/>
          </a:bodyPr>
          <a:lstStyle/>
          <a:p>
            <a:r>
              <a:rPr lang="en-US" sz="2400" i="1" dirty="0">
                <a:latin typeface="Helvetica" pitchFamily="2" charset="0"/>
              </a:rPr>
              <a:t>Node plot for columnar joints. Interpretation of a high-resolution 3D model (Sergey </a:t>
            </a:r>
            <a:r>
              <a:rPr lang="en-US" sz="2400" i="1" dirty="0" err="1">
                <a:latin typeface="Helvetica" pitchFamily="2" charset="0"/>
              </a:rPr>
              <a:t>Kotov</a:t>
            </a:r>
            <a:r>
              <a:rPr lang="en-US" sz="2400" i="1" dirty="0">
                <a:latin typeface="Helvetica" pitchFamily="2" charset="0"/>
              </a:rPr>
              <a:t>).  Polygon sides of variable length.  Perhaps weak preferred orientation from more through going fractures. </a:t>
            </a:r>
          </a:p>
        </p:txBody>
      </p:sp>
      <p:pic>
        <p:nvPicPr>
          <p:cNvPr id="52" name="Picture 51" descr="A screenshot of a computer&#10;&#10;Description automatically generated">
            <a:extLst>
              <a:ext uri="{FF2B5EF4-FFF2-40B4-BE49-F238E27FC236}">
                <a16:creationId xmlns:a16="http://schemas.microsoft.com/office/drawing/2014/main" id="{983451E5-F8A7-921A-4F12-BD42C2779649}"/>
              </a:ext>
            </a:extLst>
          </p:cNvPr>
          <p:cNvPicPr>
            <a:picLocks noChangeAspect="1"/>
          </p:cNvPicPr>
          <p:nvPr/>
        </p:nvPicPr>
        <p:blipFill>
          <a:blip r:embed="rId10"/>
          <a:stretch>
            <a:fillRect/>
          </a:stretch>
        </p:blipFill>
        <p:spPr>
          <a:xfrm>
            <a:off x="11915573" y="8643526"/>
            <a:ext cx="8611506" cy="6654348"/>
          </a:xfrm>
          <a:prstGeom prst="rect">
            <a:avLst/>
          </a:prstGeom>
        </p:spPr>
      </p:pic>
      <p:sp>
        <p:nvSpPr>
          <p:cNvPr id="24" name="TextBox 23">
            <a:extLst>
              <a:ext uri="{FF2B5EF4-FFF2-40B4-BE49-F238E27FC236}">
                <a16:creationId xmlns:a16="http://schemas.microsoft.com/office/drawing/2014/main" id="{67653F4E-125C-4E9E-9E53-BE8E4EB4EB0C}"/>
              </a:ext>
            </a:extLst>
          </p:cNvPr>
          <p:cNvSpPr txBox="1"/>
          <p:nvPr/>
        </p:nvSpPr>
        <p:spPr>
          <a:xfrm>
            <a:off x="11612595" y="7555271"/>
            <a:ext cx="9032803" cy="1200329"/>
          </a:xfrm>
          <a:prstGeom prst="rect">
            <a:avLst/>
          </a:prstGeom>
          <a:noFill/>
        </p:spPr>
        <p:txBody>
          <a:bodyPr wrap="square" rtlCol="0">
            <a:spAutoFit/>
          </a:bodyPr>
          <a:lstStyle/>
          <a:p>
            <a:r>
              <a:rPr lang="en-US" sz="2400" i="1" dirty="0">
                <a:latin typeface="Helvetica" pitchFamily="2" charset="0"/>
              </a:rPr>
              <a:t>Node plot for a grid-like orthogonal joint pattern in Devonian sandstones coast outcrops at </a:t>
            </a:r>
            <a:r>
              <a:rPr lang="en-US" sz="2400" i="1" dirty="0" err="1">
                <a:latin typeface="Helvetica" pitchFamily="2" charset="0"/>
              </a:rPr>
              <a:t>Romna</a:t>
            </a:r>
            <a:r>
              <a:rPr lang="en-US" sz="2400" i="1" dirty="0">
                <a:latin typeface="Helvetica" pitchFamily="2" charset="0"/>
              </a:rPr>
              <a:t>, Orkney.  Imagery from V</a:t>
            </a:r>
            <a:r>
              <a:rPr lang="en-US" sz="2400" i="1" baseline="-25000" dirty="0">
                <a:latin typeface="Helvetica" pitchFamily="2" charset="0"/>
              </a:rPr>
              <a:t>3</a:t>
            </a:r>
            <a:r>
              <a:rPr lang="en-US" sz="2400" i="1" dirty="0">
                <a:latin typeface="Helvetica" pitchFamily="2" charset="0"/>
              </a:rPr>
              <a:t>Geo website, 124 nodes.</a:t>
            </a:r>
          </a:p>
        </p:txBody>
      </p:sp>
      <p:sp>
        <p:nvSpPr>
          <p:cNvPr id="56" name="TextBox 55">
            <a:extLst>
              <a:ext uri="{FF2B5EF4-FFF2-40B4-BE49-F238E27FC236}">
                <a16:creationId xmlns:a16="http://schemas.microsoft.com/office/drawing/2014/main" id="{4C41269F-683F-CD21-7EAC-3D67BDAA8259}"/>
              </a:ext>
            </a:extLst>
          </p:cNvPr>
          <p:cNvSpPr txBox="1"/>
          <p:nvPr/>
        </p:nvSpPr>
        <p:spPr>
          <a:xfrm>
            <a:off x="33620271" y="22551730"/>
            <a:ext cx="9703622" cy="830997"/>
          </a:xfrm>
          <a:prstGeom prst="rect">
            <a:avLst/>
          </a:prstGeom>
          <a:noFill/>
        </p:spPr>
        <p:txBody>
          <a:bodyPr wrap="square" rtlCol="0">
            <a:spAutoFit/>
          </a:bodyPr>
          <a:lstStyle/>
          <a:p>
            <a:pPr algn="ctr"/>
            <a:r>
              <a:rPr lang="en-US" sz="2400" i="1" dirty="0">
                <a:latin typeface="Helvetica" pitchFamily="2" charset="0"/>
              </a:rPr>
              <a:t>Graph comparing 14 different fracture patterns Shannon entropy values. </a:t>
            </a:r>
          </a:p>
        </p:txBody>
      </p:sp>
      <p:grpSp>
        <p:nvGrpSpPr>
          <p:cNvPr id="1029" name="Group 1028">
            <a:extLst>
              <a:ext uri="{FF2B5EF4-FFF2-40B4-BE49-F238E27FC236}">
                <a16:creationId xmlns:a16="http://schemas.microsoft.com/office/drawing/2014/main" id="{0FE5DB00-D2A7-76B2-CB8E-335E6D46BD59}"/>
              </a:ext>
            </a:extLst>
          </p:cNvPr>
          <p:cNvGrpSpPr/>
          <p:nvPr/>
        </p:nvGrpSpPr>
        <p:grpSpPr>
          <a:xfrm>
            <a:off x="11450669" y="2082608"/>
            <a:ext cx="9418580" cy="5513342"/>
            <a:chOff x="11975746" y="2036684"/>
            <a:chExt cx="9418580" cy="5513342"/>
          </a:xfrm>
        </p:grpSpPr>
        <p:grpSp>
          <p:nvGrpSpPr>
            <p:cNvPr id="57" name="Group 56">
              <a:extLst>
                <a:ext uri="{FF2B5EF4-FFF2-40B4-BE49-F238E27FC236}">
                  <a16:creationId xmlns:a16="http://schemas.microsoft.com/office/drawing/2014/main" id="{049DAABB-47DE-9F51-E6EC-95AAC7743F7D}"/>
                </a:ext>
              </a:extLst>
            </p:cNvPr>
            <p:cNvGrpSpPr/>
            <p:nvPr/>
          </p:nvGrpSpPr>
          <p:grpSpPr>
            <a:xfrm>
              <a:off x="11975746" y="2036684"/>
              <a:ext cx="9350466" cy="5513342"/>
              <a:chOff x="12618965" y="2088425"/>
              <a:chExt cx="9350466" cy="5513342"/>
            </a:xfrm>
          </p:grpSpPr>
          <p:pic>
            <p:nvPicPr>
              <p:cNvPr id="50" name="Picture 49">
                <a:extLst>
                  <a:ext uri="{FF2B5EF4-FFF2-40B4-BE49-F238E27FC236}">
                    <a16:creationId xmlns:a16="http://schemas.microsoft.com/office/drawing/2014/main" id="{078CD351-44FD-FF41-98A5-3CE42043116B}"/>
                  </a:ext>
                </a:extLst>
              </p:cNvPr>
              <p:cNvPicPr>
                <a:picLocks noChangeAspect="1"/>
              </p:cNvPicPr>
              <p:nvPr/>
            </p:nvPicPr>
            <p:blipFill>
              <a:blip r:embed="rId11"/>
              <a:stretch>
                <a:fillRect/>
              </a:stretch>
            </p:blipFill>
            <p:spPr>
              <a:xfrm>
                <a:off x="12618965" y="2088425"/>
                <a:ext cx="9350466" cy="5513342"/>
              </a:xfrm>
              <a:prstGeom prst="rect">
                <a:avLst/>
              </a:prstGeom>
            </p:spPr>
          </p:pic>
          <p:pic>
            <p:nvPicPr>
              <p:cNvPr id="53" name="Picture 52">
                <a:extLst>
                  <a:ext uri="{FF2B5EF4-FFF2-40B4-BE49-F238E27FC236}">
                    <a16:creationId xmlns:a16="http://schemas.microsoft.com/office/drawing/2014/main" id="{196862DD-1680-830E-A6D8-B3DFF07D140B}"/>
                  </a:ext>
                </a:extLst>
              </p:cNvPr>
              <p:cNvPicPr>
                <a:picLocks noChangeAspect="1"/>
              </p:cNvPicPr>
              <p:nvPr/>
            </p:nvPicPr>
            <p:blipFill>
              <a:blip r:embed="rId12"/>
              <a:stretch>
                <a:fillRect/>
              </a:stretch>
            </p:blipFill>
            <p:spPr>
              <a:xfrm>
                <a:off x="13160069" y="3530207"/>
                <a:ext cx="406400" cy="3721100"/>
              </a:xfrm>
              <a:prstGeom prst="rect">
                <a:avLst/>
              </a:prstGeom>
            </p:spPr>
          </p:pic>
        </p:grpSp>
        <p:sp>
          <p:nvSpPr>
            <p:cNvPr id="49" name="TextBox 48">
              <a:extLst>
                <a:ext uri="{FF2B5EF4-FFF2-40B4-BE49-F238E27FC236}">
                  <a16:creationId xmlns:a16="http://schemas.microsoft.com/office/drawing/2014/main" id="{E505246B-5EF2-8FA3-11B7-67AEF328BAAC}"/>
                </a:ext>
              </a:extLst>
            </p:cNvPr>
            <p:cNvSpPr txBox="1"/>
            <p:nvPr/>
          </p:nvSpPr>
          <p:spPr>
            <a:xfrm>
              <a:off x="18377175" y="2984846"/>
              <a:ext cx="3017151" cy="1569660"/>
            </a:xfrm>
            <a:prstGeom prst="rect">
              <a:avLst/>
            </a:prstGeom>
            <a:noFill/>
          </p:spPr>
          <p:txBody>
            <a:bodyPr wrap="square" rtlCol="0">
              <a:spAutoFit/>
            </a:bodyPr>
            <a:lstStyle/>
            <a:p>
              <a:r>
                <a:rPr lang="en-US" sz="2400" b="1" dirty="0" err="1">
                  <a:latin typeface="Helvetica" pitchFamily="2" charset="0"/>
                </a:rPr>
                <a:t>Romna</a:t>
              </a:r>
              <a:r>
                <a:rPr lang="en-US" sz="2400" b="1" dirty="0">
                  <a:latin typeface="Helvetica" pitchFamily="2" charset="0"/>
                </a:rPr>
                <a:t>, Orkney site, 126 nodes, heat map search radius .2 m</a:t>
              </a:r>
            </a:p>
          </p:txBody>
        </p:sp>
      </p:grpSp>
      <p:grpSp>
        <p:nvGrpSpPr>
          <p:cNvPr id="61" name="Group 60">
            <a:extLst>
              <a:ext uri="{FF2B5EF4-FFF2-40B4-BE49-F238E27FC236}">
                <a16:creationId xmlns:a16="http://schemas.microsoft.com/office/drawing/2014/main" id="{95F94CF2-FBEF-6F79-EE12-4EE367A978B9}"/>
              </a:ext>
            </a:extLst>
          </p:cNvPr>
          <p:cNvGrpSpPr/>
          <p:nvPr/>
        </p:nvGrpSpPr>
        <p:grpSpPr>
          <a:xfrm>
            <a:off x="26446663" y="2395838"/>
            <a:ext cx="6944312" cy="8520858"/>
            <a:chOff x="13556023" y="8551352"/>
            <a:chExt cx="6944312" cy="8520858"/>
          </a:xfrm>
        </p:grpSpPr>
        <p:pic>
          <p:nvPicPr>
            <p:cNvPr id="59" name="Picture 58">
              <a:extLst>
                <a:ext uri="{FF2B5EF4-FFF2-40B4-BE49-F238E27FC236}">
                  <a16:creationId xmlns:a16="http://schemas.microsoft.com/office/drawing/2014/main" id="{27F95296-5A27-09CD-6F60-8E52241FC861}"/>
                </a:ext>
              </a:extLst>
            </p:cNvPr>
            <p:cNvPicPr>
              <a:picLocks noChangeAspect="1"/>
            </p:cNvPicPr>
            <p:nvPr/>
          </p:nvPicPr>
          <p:blipFill>
            <a:blip r:embed="rId13"/>
            <a:stretch>
              <a:fillRect/>
            </a:stretch>
          </p:blipFill>
          <p:spPr>
            <a:xfrm>
              <a:off x="13556023" y="8551352"/>
              <a:ext cx="6944312" cy="8520858"/>
            </a:xfrm>
            <a:prstGeom prst="rect">
              <a:avLst/>
            </a:prstGeom>
          </p:spPr>
        </p:pic>
        <p:pic>
          <p:nvPicPr>
            <p:cNvPr id="60" name="Picture 59">
              <a:extLst>
                <a:ext uri="{FF2B5EF4-FFF2-40B4-BE49-F238E27FC236}">
                  <a16:creationId xmlns:a16="http://schemas.microsoft.com/office/drawing/2014/main" id="{193A9E75-6FEF-08E7-74A0-AEFBD3C8D647}"/>
                </a:ext>
              </a:extLst>
            </p:cNvPr>
            <p:cNvPicPr>
              <a:picLocks noChangeAspect="1"/>
            </p:cNvPicPr>
            <p:nvPr/>
          </p:nvPicPr>
          <p:blipFill>
            <a:blip r:embed="rId14"/>
            <a:stretch>
              <a:fillRect/>
            </a:stretch>
          </p:blipFill>
          <p:spPr>
            <a:xfrm>
              <a:off x="19789277" y="12831109"/>
              <a:ext cx="419100" cy="3733800"/>
            </a:xfrm>
            <a:prstGeom prst="rect">
              <a:avLst/>
            </a:prstGeom>
          </p:spPr>
        </p:pic>
        <p:sp>
          <p:nvSpPr>
            <p:cNvPr id="33" name="TextBox 32">
              <a:extLst>
                <a:ext uri="{FF2B5EF4-FFF2-40B4-BE49-F238E27FC236}">
                  <a16:creationId xmlns:a16="http://schemas.microsoft.com/office/drawing/2014/main" id="{631B570B-5B48-374E-6366-DA81364272C5}"/>
                </a:ext>
              </a:extLst>
            </p:cNvPr>
            <p:cNvSpPr txBox="1"/>
            <p:nvPr/>
          </p:nvSpPr>
          <p:spPr>
            <a:xfrm>
              <a:off x="13959257" y="8850800"/>
              <a:ext cx="3647768" cy="1569660"/>
            </a:xfrm>
            <a:prstGeom prst="rect">
              <a:avLst/>
            </a:prstGeom>
            <a:noFill/>
          </p:spPr>
          <p:txBody>
            <a:bodyPr wrap="square" rtlCol="0">
              <a:spAutoFit/>
            </a:bodyPr>
            <a:lstStyle/>
            <a:p>
              <a:pPr algn="ctr"/>
              <a:r>
                <a:rPr lang="en-US" sz="2400" b="1" dirty="0">
                  <a:latin typeface="Helvetica" pitchFamily="2" charset="0"/>
                </a:rPr>
                <a:t>Arches ladder plot</a:t>
              </a:r>
            </a:p>
            <a:p>
              <a:pPr algn="ctr"/>
              <a:r>
                <a:rPr lang="en-US" sz="2400" b="1" dirty="0">
                  <a:latin typeface="Helvetica" pitchFamily="2" charset="0"/>
                </a:rPr>
                <a:t>91 nodes</a:t>
              </a:r>
            </a:p>
            <a:p>
              <a:pPr algn="ctr"/>
              <a:r>
                <a:rPr lang="en-US" sz="2400" b="1" dirty="0">
                  <a:latin typeface="Helvetica" pitchFamily="2" charset="0"/>
                </a:rPr>
                <a:t>heat map search radius = 2 m</a:t>
              </a:r>
            </a:p>
          </p:txBody>
        </p:sp>
      </p:grpSp>
      <p:grpSp>
        <p:nvGrpSpPr>
          <p:cNvPr id="1024" name="Group 1023">
            <a:extLst>
              <a:ext uri="{FF2B5EF4-FFF2-40B4-BE49-F238E27FC236}">
                <a16:creationId xmlns:a16="http://schemas.microsoft.com/office/drawing/2014/main" id="{486A5A8B-72D1-F399-BA19-EDFB9DC984D8}"/>
              </a:ext>
            </a:extLst>
          </p:cNvPr>
          <p:cNvGrpSpPr/>
          <p:nvPr/>
        </p:nvGrpSpPr>
        <p:grpSpPr>
          <a:xfrm>
            <a:off x="21309493" y="2494406"/>
            <a:ext cx="5020253" cy="7269389"/>
            <a:chOff x="18433467" y="8604761"/>
            <a:chExt cx="4215886" cy="6630012"/>
          </a:xfrm>
        </p:grpSpPr>
        <p:pic>
          <p:nvPicPr>
            <p:cNvPr id="35" name="Picture 34" descr="A screenshot of a computer generated image&#10;&#10;Description automatically generated">
              <a:extLst>
                <a:ext uri="{FF2B5EF4-FFF2-40B4-BE49-F238E27FC236}">
                  <a16:creationId xmlns:a16="http://schemas.microsoft.com/office/drawing/2014/main" id="{3EDA360F-4C48-318B-C89A-5F9C86822CCC}"/>
                </a:ext>
              </a:extLst>
            </p:cNvPr>
            <p:cNvPicPr>
              <a:picLocks noChangeAspect="1"/>
            </p:cNvPicPr>
            <p:nvPr/>
          </p:nvPicPr>
          <p:blipFill>
            <a:blip r:embed="rId15"/>
            <a:stretch>
              <a:fillRect/>
            </a:stretch>
          </p:blipFill>
          <p:spPr>
            <a:xfrm rot="5400000">
              <a:off x="17226404" y="9811824"/>
              <a:ext cx="6630012" cy="4215886"/>
            </a:xfrm>
            <a:prstGeom prst="rect">
              <a:avLst/>
            </a:prstGeom>
          </p:spPr>
        </p:pic>
        <p:sp>
          <p:nvSpPr>
            <p:cNvPr id="62" name="Right Arrow 61">
              <a:extLst>
                <a:ext uri="{FF2B5EF4-FFF2-40B4-BE49-F238E27FC236}">
                  <a16:creationId xmlns:a16="http://schemas.microsoft.com/office/drawing/2014/main" id="{646A7CC5-E8CA-7EDD-84BA-7CEFD5222B97}"/>
                </a:ext>
              </a:extLst>
            </p:cNvPr>
            <p:cNvSpPr/>
            <p:nvPr/>
          </p:nvSpPr>
          <p:spPr>
            <a:xfrm>
              <a:off x="18928597" y="14615030"/>
              <a:ext cx="1226726" cy="41208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363AFD1D-0EF7-DACF-A1F1-05631519006F}"/>
                </a:ext>
              </a:extLst>
            </p:cNvPr>
            <p:cNvSpPr txBox="1"/>
            <p:nvPr/>
          </p:nvSpPr>
          <p:spPr>
            <a:xfrm>
              <a:off x="20065023" y="14396026"/>
              <a:ext cx="518091" cy="646331"/>
            </a:xfrm>
            <a:prstGeom prst="rect">
              <a:avLst/>
            </a:prstGeom>
            <a:noFill/>
          </p:spPr>
          <p:txBody>
            <a:bodyPr wrap="none" rtlCol="0">
              <a:spAutoFit/>
            </a:bodyPr>
            <a:lstStyle/>
            <a:p>
              <a:r>
                <a:rPr lang="en-US" sz="3600" b="1" dirty="0">
                  <a:latin typeface="Helvetica" pitchFamily="2" charset="0"/>
                </a:rPr>
                <a:t>N</a:t>
              </a:r>
            </a:p>
          </p:txBody>
        </p:sp>
      </p:grpSp>
      <p:sp>
        <p:nvSpPr>
          <p:cNvPr id="5" name="TextBox 4">
            <a:extLst>
              <a:ext uri="{FF2B5EF4-FFF2-40B4-BE49-F238E27FC236}">
                <a16:creationId xmlns:a16="http://schemas.microsoft.com/office/drawing/2014/main" id="{02C36ECB-3B2A-4F45-D3A7-0D1AE419581F}"/>
              </a:ext>
            </a:extLst>
          </p:cNvPr>
          <p:cNvSpPr txBox="1"/>
          <p:nvPr/>
        </p:nvSpPr>
        <p:spPr>
          <a:xfrm>
            <a:off x="4410635" y="9649"/>
            <a:ext cx="34209317" cy="2062103"/>
          </a:xfrm>
          <a:prstGeom prst="rect">
            <a:avLst/>
          </a:prstGeom>
          <a:noFill/>
        </p:spPr>
        <p:txBody>
          <a:bodyPr wrap="square">
            <a:spAutoFit/>
          </a:bodyPr>
          <a:lstStyle/>
          <a:p>
            <a:pPr marL="0" marR="0" algn="ctr">
              <a:spcBef>
                <a:spcPts val="0"/>
              </a:spcBef>
              <a:spcAft>
                <a:spcPts val="0"/>
              </a:spcAft>
            </a:pPr>
            <a:r>
              <a:rPr lang="en-US" sz="7200" b="1" kern="100" dirty="0">
                <a:effectLst/>
                <a:latin typeface="Calibri" panose="020F0502020204030204" pitchFamily="34" charset="0"/>
                <a:ea typeface="Calibri" panose="020F0502020204030204" pitchFamily="34" charset="0"/>
                <a:cs typeface="Times New Roman" panose="02020603050405020304" pitchFamily="18" charset="0"/>
              </a:rPr>
              <a:t>Using relative position direct-link node point clouds to analyze fracture patterns in 2D</a:t>
            </a:r>
          </a:p>
          <a:p>
            <a:pPr algn="ct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Harmon </a:t>
            </a:r>
            <a:r>
              <a:rPr lang="en-US" sz="2800" kern="100" dirty="0">
                <a:latin typeface="Calibri" panose="020F0502020204030204" pitchFamily="34" charset="0"/>
                <a:ea typeface="Calibri" panose="020F0502020204030204" pitchFamily="34" charset="0"/>
                <a:cs typeface="Times New Roman" panose="02020603050405020304" pitchFamily="18" charset="0"/>
              </a:rPr>
              <a:t>D.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Maher, Jr.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harmon_maher@unomaha.edu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Ashley Johnson, and Hazel Higgs</a:t>
            </a:r>
          </a:p>
          <a:p>
            <a:pPr algn="ctr"/>
            <a:r>
              <a:rPr lang="en-US" sz="2800" kern="100" dirty="0">
                <a:latin typeface="Calibri" panose="020F0502020204030204" pitchFamily="34" charset="0"/>
                <a:ea typeface="Calibri" panose="020F0502020204030204" pitchFamily="34" charset="0"/>
                <a:cs typeface="Times New Roman" panose="02020603050405020304" pitchFamily="18" charset="0"/>
              </a:rPr>
              <a:t>Department of Geography and Geology, University of Nebraska at Omaha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60" name="Group 1059">
            <a:extLst>
              <a:ext uri="{FF2B5EF4-FFF2-40B4-BE49-F238E27FC236}">
                <a16:creationId xmlns:a16="http://schemas.microsoft.com/office/drawing/2014/main" id="{7C79B4CE-9132-56CC-275B-C2EA623FDAFD}"/>
              </a:ext>
            </a:extLst>
          </p:cNvPr>
          <p:cNvGrpSpPr/>
          <p:nvPr/>
        </p:nvGrpSpPr>
        <p:grpSpPr>
          <a:xfrm>
            <a:off x="22172380" y="11680206"/>
            <a:ext cx="10747728" cy="9608616"/>
            <a:chOff x="22173242" y="12133130"/>
            <a:chExt cx="10747728" cy="9608616"/>
          </a:xfrm>
        </p:grpSpPr>
        <p:pic>
          <p:nvPicPr>
            <p:cNvPr id="1025" name="Picture 1024">
              <a:extLst>
                <a:ext uri="{FF2B5EF4-FFF2-40B4-BE49-F238E27FC236}">
                  <a16:creationId xmlns:a16="http://schemas.microsoft.com/office/drawing/2014/main" id="{6AF46F2B-30C4-FE2C-35D5-4F950815E97E}"/>
                </a:ext>
              </a:extLst>
            </p:cNvPr>
            <p:cNvPicPr>
              <a:picLocks noChangeAspect="1"/>
            </p:cNvPicPr>
            <p:nvPr/>
          </p:nvPicPr>
          <p:blipFill>
            <a:blip r:embed="rId16"/>
            <a:stretch>
              <a:fillRect/>
            </a:stretch>
          </p:blipFill>
          <p:spPr>
            <a:xfrm>
              <a:off x="22173242" y="12133130"/>
              <a:ext cx="10747728" cy="9608616"/>
            </a:xfrm>
            <a:prstGeom prst="rect">
              <a:avLst/>
            </a:prstGeom>
          </p:spPr>
        </p:pic>
        <p:pic>
          <p:nvPicPr>
            <p:cNvPr id="1027" name="Picture 1026">
              <a:extLst>
                <a:ext uri="{FF2B5EF4-FFF2-40B4-BE49-F238E27FC236}">
                  <a16:creationId xmlns:a16="http://schemas.microsoft.com/office/drawing/2014/main" id="{0B7B42A4-F3DD-DC24-5CF8-50319D2DA5FB}"/>
                </a:ext>
              </a:extLst>
            </p:cNvPr>
            <p:cNvPicPr>
              <a:picLocks noChangeAspect="1"/>
            </p:cNvPicPr>
            <p:nvPr/>
          </p:nvPicPr>
          <p:blipFill>
            <a:blip r:embed="rId17"/>
            <a:stretch>
              <a:fillRect/>
            </a:stretch>
          </p:blipFill>
          <p:spPr>
            <a:xfrm>
              <a:off x="31676751" y="14146453"/>
              <a:ext cx="619853" cy="5094213"/>
            </a:xfrm>
            <a:prstGeom prst="rect">
              <a:avLst/>
            </a:prstGeom>
          </p:spPr>
        </p:pic>
        <p:sp>
          <p:nvSpPr>
            <p:cNvPr id="39" name="TextBox 38">
              <a:extLst>
                <a:ext uri="{FF2B5EF4-FFF2-40B4-BE49-F238E27FC236}">
                  <a16:creationId xmlns:a16="http://schemas.microsoft.com/office/drawing/2014/main" id="{E06628A0-E4C6-926E-B3C8-486273354F57}"/>
                </a:ext>
              </a:extLst>
            </p:cNvPr>
            <p:cNvSpPr txBox="1"/>
            <p:nvPr/>
          </p:nvSpPr>
          <p:spPr>
            <a:xfrm>
              <a:off x="22788300" y="12256881"/>
              <a:ext cx="9682185" cy="830997"/>
            </a:xfrm>
            <a:prstGeom prst="rect">
              <a:avLst/>
            </a:prstGeom>
            <a:noFill/>
          </p:spPr>
          <p:txBody>
            <a:bodyPr wrap="square" rtlCol="0">
              <a:spAutoFit/>
            </a:bodyPr>
            <a:lstStyle/>
            <a:p>
              <a:r>
                <a:rPr lang="en-US" sz="2400" b="1">
                  <a:latin typeface="Helvetica" pitchFamily="2" charset="0"/>
                </a:rPr>
                <a:t>East </a:t>
              </a:r>
              <a:r>
                <a:rPr lang="en-US" sz="2400" b="1" dirty="0" err="1">
                  <a:latin typeface="Helvetica" pitchFamily="2" charset="0"/>
                </a:rPr>
                <a:t>Nishnabota</a:t>
              </a:r>
              <a:r>
                <a:rPr lang="en-US" sz="2400" b="1" dirty="0">
                  <a:latin typeface="Helvetica" pitchFamily="2" charset="0"/>
                </a:rPr>
                <a:t>, Iowa, thick limestone bed, 477 nodes, heat map search radius .2 m</a:t>
              </a:r>
            </a:p>
          </p:txBody>
        </p:sp>
      </p:grpSp>
      <p:pic>
        <p:nvPicPr>
          <p:cNvPr id="1031" name="Picture 1030">
            <a:extLst>
              <a:ext uri="{FF2B5EF4-FFF2-40B4-BE49-F238E27FC236}">
                <a16:creationId xmlns:a16="http://schemas.microsoft.com/office/drawing/2014/main" id="{C1B74C23-B8FE-9590-726C-8CD10660C1B1}"/>
              </a:ext>
            </a:extLst>
          </p:cNvPr>
          <p:cNvPicPr>
            <a:picLocks noChangeAspect="1"/>
          </p:cNvPicPr>
          <p:nvPr/>
        </p:nvPicPr>
        <p:blipFill>
          <a:blip r:embed="rId18"/>
          <a:stretch>
            <a:fillRect/>
          </a:stretch>
        </p:blipFill>
        <p:spPr>
          <a:xfrm>
            <a:off x="176227" y="17284720"/>
            <a:ext cx="9401788" cy="8466951"/>
          </a:xfrm>
          <a:prstGeom prst="rect">
            <a:avLst/>
          </a:prstGeom>
          <a:ln>
            <a:solidFill>
              <a:srgbClr val="FFC000"/>
            </a:solidFill>
          </a:ln>
        </p:spPr>
      </p:pic>
      <p:cxnSp>
        <p:nvCxnSpPr>
          <p:cNvPr id="29" name="Straight Arrow Connector 28">
            <a:extLst>
              <a:ext uri="{FF2B5EF4-FFF2-40B4-BE49-F238E27FC236}">
                <a16:creationId xmlns:a16="http://schemas.microsoft.com/office/drawing/2014/main" id="{60B6146A-B933-04B7-9408-F3E13915E272}"/>
              </a:ext>
            </a:extLst>
          </p:cNvPr>
          <p:cNvCxnSpPr>
            <a:cxnSpLocks/>
          </p:cNvCxnSpPr>
          <p:nvPr/>
        </p:nvCxnSpPr>
        <p:spPr>
          <a:xfrm>
            <a:off x="3176973" y="17583406"/>
            <a:ext cx="3494047" cy="7466838"/>
          </a:xfrm>
          <a:prstGeom prst="straightConnector1">
            <a:avLst/>
          </a:prstGeom>
          <a:ln w="85725">
            <a:solidFill>
              <a:srgbClr val="00B050">
                <a:alpha val="64585"/>
              </a:srgb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74C8116-C317-2B27-92C7-3A06B605CDD4}"/>
              </a:ext>
            </a:extLst>
          </p:cNvPr>
          <p:cNvCxnSpPr>
            <a:cxnSpLocks/>
          </p:cNvCxnSpPr>
          <p:nvPr/>
        </p:nvCxnSpPr>
        <p:spPr>
          <a:xfrm flipH="1">
            <a:off x="788353" y="19503462"/>
            <a:ext cx="8130463" cy="3850321"/>
          </a:xfrm>
          <a:prstGeom prst="straightConnector1">
            <a:avLst/>
          </a:prstGeom>
          <a:ln w="85725">
            <a:solidFill>
              <a:srgbClr val="00B050">
                <a:alpha val="64585"/>
              </a:srgbClr>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Freeform 36">
            <a:extLst>
              <a:ext uri="{FF2B5EF4-FFF2-40B4-BE49-F238E27FC236}">
                <a16:creationId xmlns:a16="http://schemas.microsoft.com/office/drawing/2014/main" id="{2557B2E4-84BA-349D-65B5-72EB71B6BF6C}"/>
              </a:ext>
            </a:extLst>
          </p:cNvPr>
          <p:cNvSpPr/>
          <p:nvPr/>
        </p:nvSpPr>
        <p:spPr>
          <a:xfrm rot="21265464">
            <a:off x="6344633" y="19901429"/>
            <a:ext cx="486813" cy="1586018"/>
          </a:xfrm>
          <a:custGeom>
            <a:avLst/>
            <a:gdLst>
              <a:gd name="connsiteX0" fmla="*/ 0 w 704555"/>
              <a:gd name="connsiteY0" fmla="*/ 0 h 1348352"/>
              <a:gd name="connsiteX1" fmla="*/ 402956 w 704555"/>
              <a:gd name="connsiteY1" fmla="*/ 325464 h 1348352"/>
              <a:gd name="connsiteX2" fmla="*/ 666428 w 704555"/>
              <a:gd name="connsiteY2" fmla="*/ 805912 h 1348352"/>
              <a:gd name="connsiteX3" fmla="*/ 697424 w 704555"/>
              <a:gd name="connsiteY3" fmla="*/ 1348352 h 1348352"/>
            </a:gdLst>
            <a:ahLst/>
            <a:cxnLst>
              <a:cxn ang="0">
                <a:pos x="connsiteX0" y="connsiteY0"/>
              </a:cxn>
              <a:cxn ang="0">
                <a:pos x="connsiteX1" y="connsiteY1"/>
              </a:cxn>
              <a:cxn ang="0">
                <a:pos x="connsiteX2" y="connsiteY2"/>
              </a:cxn>
              <a:cxn ang="0">
                <a:pos x="connsiteX3" y="connsiteY3"/>
              </a:cxn>
            </a:cxnLst>
            <a:rect l="l" t="t" r="r" b="b"/>
            <a:pathLst>
              <a:path w="704555" h="1348352">
                <a:moveTo>
                  <a:pt x="0" y="0"/>
                </a:moveTo>
                <a:cubicBezTo>
                  <a:pt x="145942" y="95572"/>
                  <a:pt x="291885" y="191145"/>
                  <a:pt x="402956" y="325464"/>
                </a:cubicBezTo>
                <a:cubicBezTo>
                  <a:pt x="514027" y="459783"/>
                  <a:pt x="617350" y="635431"/>
                  <a:pt x="666428" y="805912"/>
                </a:cubicBezTo>
                <a:cubicBezTo>
                  <a:pt x="715506" y="976393"/>
                  <a:pt x="706465" y="1162372"/>
                  <a:pt x="697424" y="1348352"/>
                </a:cubicBezTo>
              </a:path>
            </a:pathLst>
          </a:custGeom>
          <a:noFill/>
          <a:ln w="88900">
            <a:solidFill>
              <a:srgbClr val="00B050">
                <a:alpha val="62894"/>
              </a:srgbClr>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A0716D50-494B-306A-96F9-28BECF25744B}"/>
              </a:ext>
            </a:extLst>
          </p:cNvPr>
          <p:cNvSpPr/>
          <p:nvPr/>
        </p:nvSpPr>
        <p:spPr>
          <a:xfrm flipH="1" flipV="1">
            <a:off x="2976322" y="21225141"/>
            <a:ext cx="787022" cy="1586018"/>
          </a:xfrm>
          <a:custGeom>
            <a:avLst/>
            <a:gdLst>
              <a:gd name="connsiteX0" fmla="*/ 0 w 704555"/>
              <a:gd name="connsiteY0" fmla="*/ 0 h 1348352"/>
              <a:gd name="connsiteX1" fmla="*/ 402956 w 704555"/>
              <a:gd name="connsiteY1" fmla="*/ 325464 h 1348352"/>
              <a:gd name="connsiteX2" fmla="*/ 666428 w 704555"/>
              <a:gd name="connsiteY2" fmla="*/ 805912 h 1348352"/>
              <a:gd name="connsiteX3" fmla="*/ 697424 w 704555"/>
              <a:gd name="connsiteY3" fmla="*/ 1348352 h 1348352"/>
            </a:gdLst>
            <a:ahLst/>
            <a:cxnLst>
              <a:cxn ang="0">
                <a:pos x="connsiteX0" y="connsiteY0"/>
              </a:cxn>
              <a:cxn ang="0">
                <a:pos x="connsiteX1" y="connsiteY1"/>
              </a:cxn>
              <a:cxn ang="0">
                <a:pos x="connsiteX2" y="connsiteY2"/>
              </a:cxn>
              <a:cxn ang="0">
                <a:pos x="connsiteX3" y="connsiteY3"/>
              </a:cxn>
            </a:cxnLst>
            <a:rect l="l" t="t" r="r" b="b"/>
            <a:pathLst>
              <a:path w="704555" h="1348352">
                <a:moveTo>
                  <a:pt x="0" y="0"/>
                </a:moveTo>
                <a:cubicBezTo>
                  <a:pt x="145942" y="95572"/>
                  <a:pt x="291885" y="191145"/>
                  <a:pt x="402956" y="325464"/>
                </a:cubicBezTo>
                <a:cubicBezTo>
                  <a:pt x="514027" y="459783"/>
                  <a:pt x="617350" y="635431"/>
                  <a:pt x="666428" y="805912"/>
                </a:cubicBezTo>
                <a:cubicBezTo>
                  <a:pt x="715506" y="976393"/>
                  <a:pt x="706465" y="1162372"/>
                  <a:pt x="697424" y="1348352"/>
                </a:cubicBezTo>
              </a:path>
            </a:pathLst>
          </a:custGeom>
          <a:noFill/>
          <a:ln w="88900">
            <a:solidFill>
              <a:srgbClr val="00B050">
                <a:alpha val="62894"/>
              </a:srgbClr>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E0C3D90-E607-BE07-8382-4DB74127114F}"/>
              </a:ext>
            </a:extLst>
          </p:cNvPr>
          <p:cNvSpPr/>
          <p:nvPr/>
        </p:nvSpPr>
        <p:spPr>
          <a:xfrm>
            <a:off x="4934142" y="21848002"/>
            <a:ext cx="1056032" cy="1119227"/>
          </a:xfrm>
          <a:prstGeom prst="ellipse">
            <a:avLst/>
          </a:prstGeom>
          <a:noFill/>
          <a:ln w="666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AF0AD0F-D3A4-91A7-C16F-F2A276C26966}"/>
              </a:ext>
            </a:extLst>
          </p:cNvPr>
          <p:cNvSpPr/>
          <p:nvPr/>
        </p:nvSpPr>
        <p:spPr>
          <a:xfrm>
            <a:off x="3893608" y="19856109"/>
            <a:ext cx="1056032" cy="1119227"/>
          </a:xfrm>
          <a:prstGeom prst="ellipse">
            <a:avLst/>
          </a:prstGeom>
          <a:noFill/>
          <a:ln w="762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A39E43B-6C0D-E232-8418-FC71E8720920}"/>
              </a:ext>
            </a:extLst>
          </p:cNvPr>
          <p:cNvSpPr txBox="1"/>
          <p:nvPr/>
        </p:nvSpPr>
        <p:spPr>
          <a:xfrm>
            <a:off x="5959892" y="21829040"/>
            <a:ext cx="2081456" cy="1200329"/>
          </a:xfrm>
          <a:prstGeom prst="rect">
            <a:avLst/>
          </a:prstGeom>
          <a:noFill/>
          <a:ln w="28575">
            <a:noFill/>
          </a:ln>
        </p:spPr>
        <p:txBody>
          <a:bodyPr wrap="square" rtlCol="0">
            <a:spAutoFit/>
          </a:bodyPr>
          <a:lstStyle/>
          <a:p>
            <a:pPr algn="ctr"/>
            <a:r>
              <a:rPr lang="en-US" sz="2400" b="1" dirty="0">
                <a:solidFill>
                  <a:srgbClr val="0070C0"/>
                </a:solidFill>
                <a:latin typeface="Helvetica" pitchFamily="2" charset="0"/>
              </a:rPr>
              <a:t>possible spacing node?</a:t>
            </a:r>
          </a:p>
        </p:txBody>
      </p:sp>
      <p:pic>
        <p:nvPicPr>
          <p:cNvPr id="1033" name="Picture 1032">
            <a:extLst>
              <a:ext uri="{FF2B5EF4-FFF2-40B4-BE49-F238E27FC236}">
                <a16:creationId xmlns:a16="http://schemas.microsoft.com/office/drawing/2014/main" id="{1FCAD87F-BDA6-0F98-D1B2-84E8DC6739DD}"/>
              </a:ext>
            </a:extLst>
          </p:cNvPr>
          <p:cNvPicPr>
            <a:picLocks noChangeAspect="1"/>
          </p:cNvPicPr>
          <p:nvPr/>
        </p:nvPicPr>
        <p:blipFill>
          <a:blip r:embed="rId19"/>
          <a:stretch>
            <a:fillRect/>
          </a:stretch>
        </p:blipFill>
        <p:spPr>
          <a:xfrm>
            <a:off x="8798874" y="21012260"/>
            <a:ext cx="486813" cy="4363617"/>
          </a:xfrm>
          <a:prstGeom prst="rect">
            <a:avLst/>
          </a:prstGeom>
        </p:spPr>
      </p:pic>
      <p:sp>
        <p:nvSpPr>
          <p:cNvPr id="1034" name="TextBox 1033">
            <a:extLst>
              <a:ext uri="{FF2B5EF4-FFF2-40B4-BE49-F238E27FC236}">
                <a16:creationId xmlns:a16="http://schemas.microsoft.com/office/drawing/2014/main" id="{9BE87870-8029-41A4-DC67-4549526FA7DD}"/>
              </a:ext>
            </a:extLst>
          </p:cNvPr>
          <p:cNvSpPr txBox="1"/>
          <p:nvPr/>
        </p:nvSpPr>
        <p:spPr>
          <a:xfrm>
            <a:off x="764751" y="19836180"/>
            <a:ext cx="2234768" cy="1323439"/>
          </a:xfrm>
          <a:prstGeom prst="rect">
            <a:avLst/>
          </a:prstGeom>
          <a:noFill/>
        </p:spPr>
        <p:txBody>
          <a:bodyPr wrap="square" rtlCol="0">
            <a:spAutoFit/>
          </a:bodyPr>
          <a:lstStyle/>
          <a:p>
            <a:r>
              <a:rPr lang="en-US" sz="2000" b="1" dirty="0">
                <a:latin typeface="Helvetica" pitchFamily="2" charset="0"/>
              </a:rPr>
              <a:t>Svalbard diabase sill</a:t>
            </a:r>
          </a:p>
          <a:p>
            <a:r>
              <a:rPr lang="en-US" sz="2000" b="1" dirty="0">
                <a:latin typeface="Helvetica" pitchFamily="2" charset="0"/>
              </a:rPr>
              <a:t>heat map search diameter 5 m</a:t>
            </a:r>
          </a:p>
        </p:txBody>
      </p:sp>
      <p:cxnSp>
        <p:nvCxnSpPr>
          <p:cNvPr id="1040" name="Straight Arrow Connector 1039">
            <a:extLst>
              <a:ext uri="{FF2B5EF4-FFF2-40B4-BE49-F238E27FC236}">
                <a16:creationId xmlns:a16="http://schemas.microsoft.com/office/drawing/2014/main" id="{6687D67A-BDBF-61F7-8E67-981BFCF9C763}"/>
              </a:ext>
            </a:extLst>
          </p:cNvPr>
          <p:cNvCxnSpPr/>
          <p:nvPr/>
        </p:nvCxnSpPr>
        <p:spPr>
          <a:xfrm flipH="1">
            <a:off x="6107001" y="22029339"/>
            <a:ext cx="246428" cy="236955"/>
          </a:xfrm>
          <a:prstGeom prst="straightConnector1">
            <a:avLst/>
          </a:prstGeom>
          <a:ln w="4445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1043" name="Picture 1042">
            <a:extLst>
              <a:ext uri="{FF2B5EF4-FFF2-40B4-BE49-F238E27FC236}">
                <a16:creationId xmlns:a16="http://schemas.microsoft.com/office/drawing/2014/main" id="{5D5704E3-428B-647E-C447-DAFC6B967243}"/>
              </a:ext>
            </a:extLst>
          </p:cNvPr>
          <p:cNvPicPr>
            <a:picLocks noChangeAspect="1"/>
          </p:cNvPicPr>
          <p:nvPr/>
        </p:nvPicPr>
        <p:blipFill>
          <a:blip r:embed="rId20"/>
          <a:stretch>
            <a:fillRect/>
          </a:stretch>
        </p:blipFill>
        <p:spPr>
          <a:xfrm>
            <a:off x="32163327" y="27591895"/>
            <a:ext cx="444500" cy="3746500"/>
          </a:xfrm>
          <a:prstGeom prst="rect">
            <a:avLst/>
          </a:prstGeom>
        </p:spPr>
      </p:pic>
      <p:grpSp>
        <p:nvGrpSpPr>
          <p:cNvPr id="1062" name="Group 1061">
            <a:extLst>
              <a:ext uri="{FF2B5EF4-FFF2-40B4-BE49-F238E27FC236}">
                <a16:creationId xmlns:a16="http://schemas.microsoft.com/office/drawing/2014/main" id="{8F023EE9-92C1-0FEF-3023-F4C84E83F509}"/>
              </a:ext>
            </a:extLst>
          </p:cNvPr>
          <p:cNvGrpSpPr/>
          <p:nvPr/>
        </p:nvGrpSpPr>
        <p:grpSpPr>
          <a:xfrm>
            <a:off x="15229546" y="16037983"/>
            <a:ext cx="7042812" cy="9170718"/>
            <a:chOff x="15229546" y="16037983"/>
            <a:chExt cx="7042812" cy="9170718"/>
          </a:xfrm>
        </p:grpSpPr>
        <p:pic>
          <p:nvPicPr>
            <p:cNvPr id="1044" name="Picture 1043">
              <a:extLst>
                <a:ext uri="{FF2B5EF4-FFF2-40B4-BE49-F238E27FC236}">
                  <a16:creationId xmlns:a16="http://schemas.microsoft.com/office/drawing/2014/main" id="{352898FF-CDE4-EB68-96E0-BB092F47F059}"/>
                </a:ext>
              </a:extLst>
            </p:cNvPr>
            <p:cNvPicPr>
              <a:picLocks noChangeAspect="1"/>
            </p:cNvPicPr>
            <p:nvPr/>
          </p:nvPicPr>
          <p:blipFill>
            <a:blip r:embed="rId21"/>
            <a:stretch>
              <a:fillRect/>
            </a:stretch>
          </p:blipFill>
          <p:spPr>
            <a:xfrm>
              <a:off x="15229546" y="16037983"/>
              <a:ext cx="7042812" cy="9170718"/>
            </a:xfrm>
            <a:prstGeom prst="rect">
              <a:avLst/>
            </a:prstGeom>
          </p:spPr>
        </p:pic>
        <p:pic>
          <p:nvPicPr>
            <p:cNvPr id="1045" name="Picture 1044">
              <a:extLst>
                <a:ext uri="{FF2B5EF4-FFF2-40B4-BE49-F238E27FC236}">
                  <a16:creationId xmlns:a16="http://schemas.microsoft.com/office/drawing/2014/main" id="{35D03A0D-E704-7EE1-D6D3-E25B86CA2930}"/>
                </a:ext>
              </a:extLst>
            </p:cNvPr>
            <p:cNvPicPr>
              <a:picLocks noChangeAspect="1"/>
            </p:cNvPicPr>
            <p:nvPr/>
          </p:nvPicPr>
          <p:blipFill>
            <a:blip r:embed="rId22"/>
            <a:stretch>
              <a:fillRect/>
            </a:stretch>
          </p:blipFill>
          <p:spPr>
            <a:xfrm>
              <a:off x="19065413" y="16575586"/>
              <a:ext cx="2928137" cy="427020"/>
            </a:xfrm>
            <a:prstGeom prst="rect">
              <a:avLst/>
            </a:prstGeom>
          </p:spPr>
        </p:pic>
      </p:grpSp>
      <p:pic>
        <p:nvPicPr>
          <p:cNvPr id="25" name="Picture 24">
            <a:extLst>
              <a:ext uri="{FF2B5EF4-FFF2-40B4-BE49-F238E27FC236}">
                <a16:creationId xmlns:a16="http://schemas.microsoft.com/office/drawing/2014/main" id="{CD3A3C1B-8C71-87C7-6497-58E334E5F8FB}"/>
              </a:ext>
            </a:extLst>
          </p:cNvPr>
          <p:cNvPicPr>
            <a:picLocks noChangeAspect="1"/>
          </p:cNvPicPr>
          <p:nvPr/>
        </p:nvPicPr>
        <p:blipFill>
          <a:blip r:embed="rId23"/>
          <a:stretch>
            <a:fillRect/>
          </a:stretch>
        </p:blipFill>
        <p:spPr>
          <a:xfrm>
            <a:off x="9863020" y="17222835"/>
            <a:ext cx="4927399" cy="8339689"/>
          </a:xfrm>
          <a:prstGeom prst="rect">
            <a:avLst/>
          </a:prstGeom>
        </p:spPr>
      </p:pic>
      <p:pic>
        <p:nvPicPr>
          <p:cNvPr id="28" name="Picture 27">
            <a:extLst>
              <a:ext uri="{FF2B5EF4-FFF2-40B4-BE49-F238E27FC236}">
                <a16:creationId xmlns:a16="http://schemas.microsoft.com/office/drawing/2014/main" id="{EFB97768-398D-0D24-4814-B7E92EB6E6C9}"/>
              </a:ext>
            </a:extLst>
          </p:cNvPr>
          <p:cNvPicPr>
            <a:picLocks noChangeAspect="1"/>
          </p:cNvPicPr>
          <p:nvPr/>
        </p:nvPicPr>
        <p:blipFill>
          <a:blip r:embed="rId24"/>
          <a:stretch>
            <a:fillRect/>
          </a:stretch>
        </p:blipFill>
        <p:spPr>
          <a:xfrm>
            <a:off x="9998532" y="25653912"/>
            <a:ext cx="7306487" cy="6970740"/>
          </a:xfrm>
          <a:prstGeom prst="rect">
            <a:avLst/>
          </a:prstGeom>
        </p:spPr>
      </p:pic>
      <p:pic>
        <p:nvPicPr>
          <p:cNvPr id="31" name="Picture 30">
            <a:extLst>
              <a:ext uri="{FF2B5EF4-FFF2-40B4-BE49-F238E27FC236}">
                <a16:creationId xmlns:a16="http://schemas.microsoft.com/office/drawing/2014/main" id="{B0EAF88D-09B1-8622-C6A0-56BF95591DF9}"/>
              </a:ext>
            </a:extLst>
          </p:cNvPr>
          <p:cNvPicPr>
            <a:picLocks noChangeAspect="1"/>
          </p:cNvPicPr>
          <p:nvPr/>
        </p:nvPicPr>
        <p:blipFill>
          <a:blip r:embed="rId25"/>
          <a:stretch>
            <a:fillRect/>
          </a:stretch>
        </p:blipFill>
        <p:spPr>
          <a:xfrm>
            <a:off x="4823789" y="25805200"/>
            <a:ext cx="5214836" cy="6699210"/>
          </a:xfrm>
          <a:prstGeom prst="rect">
            <a:avLst/>
          </a:prstGeom>
        </p:spPr>
      </p:pic>
      <p:cxnSp>
        <p:nvCxnSpPr>
          <p:cNvPr id="55" name="Straight Arrow Connector 54">
            <a:extLst>
              <a:ext uri="{FF2B5EF4-FFF2-40B4-BE49-F238E27FC236}">
                <a16:creationId xmlns:a16="http://schemas.microsoft.com/office/drawing/2014/main" id="{FB50ADC3-2C8B-C509-A817-8C51808CC44A}"/>
              </a:ext>
            </a:extLst>
          </p:cNvPr>
          <p:cNvCxnSpPr>
            <a:cxnSpLocks/>
          </p:cNvCxnSpPr>
          <p:nvPr/>
        </p:nvCxnSpPr>
        <p:spPr>
          <a:xfrm>
            <a:off x="13640679" y="24736926"/>
            <a:ext cx="0" cy="1949116"/>
          </a:xfrm>
          <a:prstGeom prst="straightConnector1">
            <a:avLst/>
          </a:prstGeom>
          <a:ln w="76200">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35" name="Straight Arrow Connector 1034">
            <a:extLst>
              <a:ext uri="{FF2B5EF4-FFF2-40B4-BE49-F238E27FC236}">
                <a16:creationId xmlns:a16="http://schemas.microsoft.com/office/drawing/2014/main" id="{7F4F868D-0BAC-D35F-979E-ACDC9550E3AB}"/>
              </a:ext>
            </a:extLst>
          </p:cNvPr>
          <p:cNvCxnSpPr>
            <a:cxnSpLocks/>
          </p:cNvCxnSpPr>
          <p:nvPr/>
        </p:nvCxnSpPr>
        <p:spPr>
          <a:xfrm>
            <a:off x="5437637" y="24736926"/>
            <a:ext cx="0" cy="1949116"/>
          </a:xfrm>
          <a:prstGeom prst="straightConnector1">
            <a:avLst/>
          </a:prstGeom>
          <a:ln w="76200">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36" name="Straight Arrow Connector 1035">
            <a:extLst>
              <a:ext uri="{FF2B5EF4-FFF2-40B4-BE49-F238E27FC236}">
                <a16:creationId xmlns:a16="http://schemas.microsoft.com/office/drawing/2014/main" id="{ABF5B3B6-2695-2B7C-3026-51B28B4DC263}"/>
              </a:ext>
            </a:extLst>
          </p:cNvPr>
          <p:cNvCxnSpPr>
            <a:cxnSpLocks/>
          </p:cNvCxnSpPr>
          <p:nvPr/>
        </p:nvCxnSpPr>
        <p:spPr>
          <a:xfrm flipH="1">
            <a:off x="8297992" y="23903999"/>
            <a:ext cx="3012268" cy="4417001"/>
          </a:xfrm>
          <a:prstGeom prst="straightConnector1">
            <a:avLst/>
          </a:prstGeom>
          <a:ln w="76200">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48" name="Straight Arrow Connector 1047">
            <a:extLst>
              <a:ext uri="{FF2B5EF4-FFF2-40B4-BE49-F238E27FC236}">
                <a16:creationId xmlns:a16="http://schemas.microsoft.com/office/drawing/2014/main" id="{DB37C252-C333-6A09-5A8C-DA8D101B65AC}"/>
              </a:ext>
            </a:extLst>
          </p:cNvPr>
          <p:cNvCxnSpPr>
            <a:cxnSpLocks/>
          </p:cNvCxnSpPr>
          <p:nvPr/>
        </p:nvCxnSpPr>
        <p:spPr>
          <a:xfrm>
            <a:off x="7243531" y="23794534"/>
            <a:ext cx="4497644" cy="4282715"/>
          </a:xfrm>
          <a:prstGeom prst="straightConnector1">
            <a:avLst/>
          </a:prstGeom>
          <a:ln w="76200">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053" name="TextBox 1052">
            <a:extLst>
              <a:ext uri="{FF2B5EF4-FFF2-40B4-BE49-F238E27FC236}">
                <a16:creationId xmlns:a16="http://schemas.microsoft.com/office/drawing/2014/main" id="{78D3A592-34A0-CCBC-78DE-E7FD97FE2A12}"/>
              </a:ext>
            </a:extLst>
          </p:cNvPr>
          <p:cNvSpPr txBox="1"/>
          <p:nvPr/>
        </p:nvSpPr>
        <p:spPr>
          <a:xfrm rot="18269492">
            <a:off x="7863686" y="25647182"/>
            <a:ext cx="3576620" cy="584775"/>
          </a:xfrm>
          <a:prstGeom prst="rect">
            <a:avLst/>
          </a:prstGeom>
          <a:noFill/>
        </p:spPr>
        <p:txBody>
          <a:bodyPr wrap="none" rtlCol="0">
            <a:spAutoFit/>
          </a:bodyPr>
          <a:lstStyle/>
          <a:p>
            <a:r>
              <a:rPr lang="en-US" sz="3200" b="1" dirty="0">
                <a:solidFill>
                  <a:srgbClr val="FFFF00"/>
                </a:solidFill>
                <a:latin typeface="Helvetica" pitchFamily="2" charset="0"/>
              </a:rPr>
              <a:t>same              unit</a:t>
            </a:r>
          </a:p>
        </p:txBody>
      </p:sp>
      <p:sp>
        <p:nvSpPr>
          <p:cNvPr id="1054" name="TextBox 1053">
            <a:extLst>
              <a:ext uri="{FF2B5EF4-FFF2-40B4-BE49-F238E27FC236}">
                <a16:creationId xmlns:a16="http://schemas.microsoft.com/office/drawing/2014/main" id="{027EF2F6-6807-895E-323B-911544A1F2DA}"/>
              </a:ext>
            </a:extLst>
          </p:cNvPr>
          <p:cNvSpPr txBox="1"/>
          <p:nvPr/>
        </p:nvSpPr>
        <p:spPr>
          <a:xfrm rot="2570264">
            <a:off x="6775410" y="25467119"/>
            <a:ext cx="5828840" cy="584775"/>
          </a:xfrm>
          <a:prstGeom prst="rect">
            <a:avLst/>
          </a:prstGeom>
          <a:noFill/>
        </p:spPr>
        <p:txBody>
          <a:bodyPr wrap="none" rtlCol="0">
            <a:spAutoFit/>
          </a:bodyPr>
          <a:lstStyle/>
          <a:p>
            <a:r>
              <a:rPr lang="en-US" sz="3200" b="1" dirty="0">
                <a:solidFill>
                  <a:srgbClr val="FFFF00"/>
                </a:solidFill>
                <a:latin typeface="Helvetica" pitchFamily="2" charset="0"/>
              </a:rPr>
              <a:t>different                     patterns</a:t>
            </a:r>
          </a:p>
        </p:txBody>
      </p:sp>
      <p:sp>
        <p:nvSpPr>
          <p:cNvPr id="1058" name="TextBox 1057">
            <a:extLst>
              <a:ext uri="{FF2B5EF4-FFF2-40B4-BE49-F238E27FC236}">
                <a16:creationId xmlns:a16="http://schemas.microsoft.com/office/drawing/2014/main" id="{47C59078-5726-0FF0-8B88-AA4EEE850064}"/>
              </a:ext>
            </a:extLst>
          </p:cNvPr>
          <p:cNvSpPr txBox="1"/>
          <p:nvPr/>
        </p:nvSpPr>
        <p:spPr>
          <a:xfrm>
            <a:off x="21395441" y="9735858"/>
            <a:ext cx="5313908" cy="1569660"/>
          </a:xfrm>
          <a:prstGeom prst="rect">
            <a:avLst/>
          </a:prstGeom>
          <a:noFill/>
        </p:spPr>
        <p:txBody>
          <a:bodyPr wrap="square" rtlCol="0">
            <a:spAutoFit/>
          </a:bodyPr>
          <a:lstStyle/>
          <a:p>
            <a:r>
              <a:rPr lang="en-US" sz="2400" i="1" dirty="0">
                <a:latin typeface="Helvetica" pitchFamily="2" charset="0"/>
              </a:rPr>
              <a:t>Node plot for a ladder pattern of longitudinal and cross joints in the Moab Tongue Member in Arches National Park, Utah.  </a:t>
            </a:r>
          </a:p>
        </p:txBody>
      </p:sp>
      <p:sp>
        <p:nvSpPr>
          <p:cNvPr id="1061" name="TextBox 1060">
            <a:extLst>
              <a:ext uri="{FF2B5EF4-FFF2-40B4-BE49-F238E27FC236}">
                <a16:creationId xmlns:a16="http://schemas.microsoft.com/office/drawing/2014/main" id="{542BFB77-15A5-33D8-76EC-2297EDB46722}"/>
              </a:ext>
            </a:extLst>
          </p:cNvPr>
          <p:cNvSpPr txBox="1"/>
          <p:nvPr/>
        </p:nvSpPr>
        <p:spPr>
          <a:xfrm>
            <a:off x="22830602" y="21292866"/>
            <a:ext cx="9895772" cy="830997"/>
          </a:xfrm>
          <a:prstGeom prst="rect">
            <a:avLst/>
          </a:prstGeom>
          <a:noFill/>
        </p:spPr>
        <p:txBody>
          <a:bodyPr wrap="square" rtlCol="0">
            <a:spAutoFit/>
          </a:bodyPr>
          <a:lstStyle/>
          <a:p>
            <a:r>
              <a:rPr lang="en-US" sz="2400" i="1" dirty="0">
                <a:latin typeface="Helvetica" pitchFamily="2" charset="0"/>
              </a:rPr>
              <a:t>Node plot of more complicated fracture pattern with 3 well developed preferred orientations. Resolution of 3D model is several </a:t>
            </a:r>
            <a:r>
              <a:rPr lang="en-US" sz="2400" i="1" dirty="0" err="1">
                <a:latin typeface="Helvetica" pitchFamily="2" charset="0"/>
              </a:rPr>
              <a:t>cms</a:t>
            </a:r>
            <a:r>
              <a:rPr lang="en-US" sz="2400" i="1" dirty="0">
                <a:latin typeface="Helvetica" pitchFamily="2" charset="0"/>
              </a:rPr>
              <a:t>. </a:t>
            </a:r>
          </a:p>
        </p:txBody>
      </p:sp>
      <p:sp>
        <p:nvSpPr>
          <p:cNvPr id="1066" name="TextBox 1065">
            <a:extLst>
              <a:ext uri="{FF2B5EF4-FFF2-40B4-BE49-F238E27FC236}">
                <a16:creationId xmlns:a16="http://schemas.microsoft.com/office/drawing/2014/main" id="{81E40753-AF4D-E362-629B-3568BC39DF54}"/>
              </a:ext>
            </a:extLst>
          </p:cNvPr>
          <p:cNvSpPr txBox="1"/>
          <p:nvPr/>
        </p:nvSpPr>
        <p:spPr>
          <a:xfrm>
            <a:off x="36515772" y="14866384"/>
            <a:ext cx="4618572" cy="523220"/>
          </a:xfrm>
          <a:prstGeom prst="rect">
            <a:avLst/>
          </a:prstGeom>
          <a:noFill/>
        </p:spPr>
        <p:txBody>
          <a:bodyPr wrap="none" rtlCol="0">
            <a:spAutoFit/>
          </a:bodyPr>
          <a:lstStyle/>
          <a:p>
            <a:r>
              <a:rPr lang="en-US" sz="2800" b="1" dirty="0">
                <a:latin typeface="Helvetica" pitchFamily="2" charset="0"/>
              </a:rPr>
              <a:t>maximum entropy 18 bins</a:t>
            </a:r>
          </a:p>
        </p:txBody>
      </p:sp>
      <p:cxnSp>
        <p:nvCxnSpPr>
          <p:cNvPr id="1068" name="Straight Arrow Connector 1067">
            <a:extLst>
              <a:ext uri="{FF2B5EF4-FFF2-40B4-BE49-F238E27FC236}">
                <a16:creationId xmlns:a16="http://schemas.microsoft.com/office/drawing/2014/main" id="{606D4425-1D8F-4723-DCD7-FCC18D233772}"/>
              </a:ext>
            </a:extLst>
          </p:cNvPr>
          <p:cNvCxnSpPr>
            <a:cxnSpLocks/>
            <a:stCxn id="1066" idx="3"/>
          </p:cNvCxnSpPr>
          <p:nvPr/>
        </p:nvCxnSpPr>
        <p:spPr>
          <a:xfrm>
            <a:off x="41134344" y="15127994"/>
            <a:ext cx="789174" cy="4820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69" name="TextBox 1068">
            <a:extLst>
              <a:ext uri="{FF2B5EF4-FFF2-40B4-BE49-F238E27FC236}">
                <a16:creationId xmlns:a16="http://schemas.microsoft.com/office/drawing/2014/main" id="{1CB2281E-E7A9-6621-6C3A-4588B69FCE6D}"/>
              </a:ext>
            </a:extLst>
          </p:cNvPr>
          <p:cNvSpPr txBox="1"/>
          <p:nvPr/>
        </p:nvSpPr>
        <p:spPr>
          <a:xfrm>
            <a:off x="37222767" y="20901326"/>
            <a:ext cx="6001834" cy="830997"/>
          </a:xfrm>
          <a:prstGeom prst="rect">
            <a:avLst/>
          </a:prstGeom>
          <a:noFill/>
        </p:spPr>
        <p:txBody>
          <a:bodyPr wrap="square" rtlCol="0">
            <a:spAutoFit/>
          </a:bodyPr>
          <a:lstStyle/>
          <a:p>
            <a:r>
              <a:rPr lang="en-US" sz="2400" b="1" dirty="0">
                <a:latin typeface="Helvetica" pitchFamily="2" charset="0"/>
              </a:rPr>
              <a:t>minimum entropy for a square grid</a:t>
            </a:r>
          </a:p>
          <a:p>
            <a:endParaRPr lang="en-US" sz="2400" b="1" dirty="0">
              <a:latin typeface="Helvetica" pitchFamily="2" charset="0"/>
            </a:endParaRPr>
          </a:p>
        </p:txBody>
      </p:sp>
      <p:sp>
        <p:nvSpPr>
          <p:cNvPr id="1072" name="TextBox 1071">
            <a:extLst>
              <a:ext uri="{FF2B5EF4-FFF2-40B4-BE49-F238E27FC236}">
                <a16:creationId xmlns:a16="http://schemas.microsoft.com/office/drawing/2014/main" id="{37A3D1CB-1161-55E7-21D1-1B61BEB410B3}"/>
              </a:ext>
            </a:extLst>
          </p:cNvPr>
          <p:cNvSpPr txBox="1"/>
          <p:nvPr/>
        </p:nvSpPr>
        <p:spPr>
          <a:xfrm>
            <a:off x="35566727" y="16028939"/>
            <a:ext cx="2840842" cy="523220"/>
          </a:xfrm>
          <a:prstGeom prst="rect">
            <a:avLst/>
          </a:prstGeom>
          <a:noFill/>
        </p:spPr>
        <p:txBody>
          <a:bodyPr wrap="none" rtlCol="0">
            <a:spAutoFit/>
          </a:bodyPr>
          <a:lstStyle/>
          <a:p>
            <a:r>
              <a:rPr lang="en-US" sz="2800" b="1" dirty="0" err="1">
                <a:latin typeface="Helvetica" pitchFamily="2" charset="0"/>
              </a:rPr>
              <a:t>Romna</a:t>
            </a:r>
            <a:r>
              <a:rPr lang="en-US" sz="2800" b="1" dirty="0">
                <a:latin typeface="Helvetica" pitchFamily="2" charset="0"/>
              </a:rPr>
              <a:t> Orkney </a:t>
            </a:r>
          </a:p>
        </p:txBody>
      </p:sp>
      <p:cxnSp>
        <p:nvCxnSpPr>
          <p:cNvPr id="1074" name="Straight Arrow Connector 1073">
            <a:extLst>
              <a:ext uri="{FF2B5EF4-FFF2-40B4-BE49-F238E27FC236}">
                <a16:creationId xmlns:a16="http://schemas.microsoft.com/office/drawing/2014/main" id="{6C9BF167-67C0-DEEC-6B73-D2BB57CB3F86}"/>
              </a:ext>
            </a:extLst>
          </p:cNvPr>
          <p:cNvCxnSpPr>
            <a:cxnSpLocks/>
          </p:cNvCxnSpPr>
          <p:nvPr/>
        </p:nvCxnSpPr>
        <p:spPr>
          <a:xfrm>
            <a:off x="38281960" y="16240635"/>
            <a:ext cx="501884" cy="4542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5" name="TextBox 1074">
            <a:extLst>
              <a:ext uri="{FF2B5EF4-FFF2-40B4-BE49-F238E27FC236}">
                <a16:creationId xmlns:a16="http://schemas.microsoft.com/office/drawing/2014/main" id="{F9236E17-420B-AF71-D6C9-80C4DCBA317A}"/>
              </a:ext>
            </a:extLst>
          </p:cNvPr>
          <p:cNvSpPr txBox="1"/>
          <p:nvPr/>
        </p:nvSpPr>
        <p:spPr>
          <a:xfrm>
            <a:off x="38306586" y="15302572"/>
            <a:ext cx="1742785" cy="523220"/>
          </a:xfrm>
          <a:prstGeom prst="rect">
            <a:avLst/>
          </a:prstGeom>
          <a:noFill/>
        </p:spPr>
        <p:txBody>
          <a:bodyPr wrap="none" rtlCol="0">
            <a:spAutoFit/>
          </a:bodyPr>
          <a:lstStyle/>
          <a:p>
            <a:r>
              <a:rPr lang="en-US" sz="2800" b="1" dirty="0">
                <a:latin typeface="Helvetica" pitchFamily="2" charset="0"/>
              </a:rPr>
              <a:t>Kunashir</a:t>
            </a:r>
          </a:p>
        </p:txBody>
      </p:sp>
      <p:cxnSp>
        <p:nvCxnSpPr>
          <p:cNvPr id="1078" name="Straight Arrow Connector 1077">
            <a:extLst>
              <a:ext uri="{FF2B5EF4-FFF2-40B4-BE49-F238E27FC236}">
                <a16:creationId xmlns:a16="http://schemas.microsoft.com/office/drawing/2014/main" id="{8C16E06E-D802-2902-1894-495DB655471B}"/>
              </a:ext>
            </a:extLst>
          </p:cNvPr>
          <p:cNvCxnSpPr/>
          <p:nvPr/>
        </p:nvCxnSpPr>
        <p:spPr>
          <a:xfrm>
            <a:off x="40065084" y="15548245"/>
            <a:ext cx="1734167" cy="2931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9" name="TextBox 1078">
            <a:extLst>
              <a:ext uri="{FF2B5EF4-FFF2-40B4-BE49-F238E27FC236}">
                <a16:creationId xmlns:a16="http://schemas.microsoft.com/office/drawing/2014/main" id="{F1055ECC-3D0E-57D9-EB56-C442AD80B32C}"/>
              </a:ext>
            </a:extLst>
          </p:cNvPr>
          <p:cNvSpPr txBox="1"/>
          <p:nvPr/>
        </p:nvSpPr>
        <p:spPr>
          <a:xfrm rot="3477670">
            <a:off x="9245068" y="11493240"/>
            <a:ext cx="2805749" cy="769441"/>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nodes?</a:t>
            </a:r>
          </a:p>
        </p:txBody>
      </p:sp>
      <p:sp>
        <p:nvSpPr>
          <p:cNvPr id="1081" name="TextBox 1080">
            <a:extLst>
              <a:ext uri="{FF2B5EF4-FFF2-40B4-BE49-F238E27FC236}">
                <a16:creationId xmlns:a16="http://schemas.microsoft.com/office/drawing/2014/main" id="{50D78410-DEA9-4B4B-64F6-C77CD8F35FF6}"/>
              </a:ext>
            </a:extLst>
          </p:cNvPr>
          <p:cNvSpPr txBox="1"/>
          <p:nvPr/>
        </p:nvSpPr>
        <p:spPr>
          <a:xfrm rot="2445696">
            <a:off x="29251775" y="22931578"/>
            <a:ext cx="3867491" cy="1446550"/>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less organized?</a:t>
            </a:r>
          </a:p>
        </p:txBody>
      </p:sp>
      <p:sp>
        <p:nvSpPr>
          <p:cNvPr id="1082" name="TextBox 1081">
            <a:extLst>
              <a:ext uri="{FF2B5EF4-FFF2-40B4-BE49-F238E27FC236}">
                <a16:creationId xmlns:a16="http://schemas.microsoft.com/office/drawing/2014/main" id="{5AC55FF9-D38E-D61C-4B70-AF7263FEF0A9}"/>
              </a:ext>
            </a:extLst>
          </p:cNvPr>
          <p:cNvSpPr txBox="1"/>
          <p:nvPr/>
        </p:nvSpPr>
        <p:spPr>
          <a:xfrm rot="1083474">
            <a:off x="11722464" y="1287384"/>
            <a:ext cx="3867491" cy="1446550"/>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more organized?</a:t>
            </a:r>
          </a:p>
        </p:txBody>
      </p:sp>
      <p:sp>
        <p:nvSpPr>
          <p:cNvPr id="1083" name="TextBox 1082">
            <a:extLst>
              <a:ext uri="{FF2B5EF4-FFF2-40B4-BE49-F238E27FC236}">
                <a16:creationId xmlns:a16="http://schemas.microsoft.com/office/drawing/2014/main" id="{5CF8AAB9-F8AF-1EEC-FC97-8F1BACC885FF}"/>
              </a:ext>
            </a:extLst>
          </p:cNvPr>
          <p:cNvSpPr txBox="1"/>
          <p:nvPr/>
        </p:nvSpPr>
        <p:spPr>
          <a:xfrm rot="18895705">
            <a:off x="33374751" y="17978877"/>
            <a:ext cx="3780144" cy="1446550"/>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comparing?</a:t>
            </a:r>
          </a:p>
        </p:txBody>
      </p:sp>
      <p:sp>
        <p:nvSpPr>
          <p:cNvPr id="1084" name="TextBox 1083">
            <a:extLst>
              <a:ext uri="{FF2B5EF4-FFF2-40B4-BE49-F238E27FC236}">
                <a16:creationId xmlns:a16="http://schemas.microsoft.com/office/drawing/2014/main" id="{E28A4F77-DF1A-1C6C-BA91-4F9E5B22B5C6}"/>
              </a:ext>
            </a:extLst>
          </p:cNvPr>
          <p:cNvSpPr txBox="1"/>
          <p:nvPr/>
        </p:nvSpPr>
        <p:spPr>
          <a:xfrm rot="2445696">
            <a:off x="33181162" y="7959459"/>
            <a:ext cx="3867491" cy="769441"/>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quantify?</a:t>
            </a:r>
          </a:p>
        </p:txBody>
      </p:sp>
      <p:pic>
        <p:nvPicPr>
          <p:cNvPr id="36" name="Picture 35">
            <a:extLst>
              <a:ext uri="{FF2B5EF4-FFF2-40B4-BE49-F238E27FC236}">
                <a16:creationId xmlns:a16="http://schemas.microsoft.com/office/drawing/2014/main" id="{CC49AF94-4C21-16B9-1B59-B3C8DCC00E2E}"/>
              </a:ext>
            </a:extLst>
          </p:cNvPr>
          <p:cNvPicPr>
            <a:picLocks noChangeAspect="1"/>
          </p:cNvPicPr>
          <p:nvPr/>
        </p:nvPicPr>
        <p:blipFill>
          <a:blip r:embed="rId26"/>
          <a:stretch>
            <a:fillRect/>
          </a:stretch>
        </p:blipFill>
        <p:spPr>
          <a:xfrm>
            <a:off x="27111952" y="11009306"/>
            <a:ext cx="4873863" cy="219050"/>
          </a:xfrm>
          <a:prstGeom prst="rect">
            <a:avLst/>
          </a:prstGeom>
        </p:spPr>
      </p:pic>
      <p:pic>
        <p:nvPicPr>
          <p:cNvPr id="41" name="Picture 40">
            <a:extLst>
              <a:ext uri="{FF2B5EF4-FFF2-40B4-BE49-F238E27FC236}">
                <a16:creationId xmlns:a16="http://schemas.microsoft.com/office/drawing/2014/main" id="{D3229B13-F7FA-411C-5868-E63B31DD42F4}"/>
              </a:ext>
            </a:extLst>
          </p:cNvPr>
          <p:cNvPicPr>
            <a:picLocks noChangeAspect="1"/>
          </p:cNvPicPr>
          <p:nvPr/>
        </p:nvPicPr>
        <p:blipFill>
          <a:blip r:embed="rId27"/>
          <a:stretch>
            <a:fillRect/>
          </a:stretch>
        </p:blipFill>
        <p:spPr>
          <a:xfrm>
            <a:off x="14061574" y="15092371"/>
            <a:ext cx="5170919" cy="283338"/>
          </a:xfrm>
          <a:prstGeom prst="rect">
            <a:avLst/>
          </a:prstGeom>
        </p:spPr>
      </p:pic>
      <p:pic>
        <p:nvPicPr>
          <p:cNvPr id="47" name="Picture 46">
            <a:extLst>
              <a:ext uri="{FF2B5EF4-FFF2-40B4-BE49-F238E27FC236}">
                <a16:creationId xmlns:a16="http://schemas.microsoft.com/office/drawing/2014/main" id="{6C49CEE8-FCBB-6AA4-D201-2A1F58799657}"/>
              </a:ext>
            </a:extLst>
          </p:cNvPr>
          <p:cNvPicPr>
            <a:picLocks noChangeAspect="1"/>
          </p:cNvPicPr>
          <p:nvPr/>
        </p:nvPicPr>
        <p:blipFill>
          <a:blip r:embed="rId28"/>
          <a:stretch>
            <a:fillRect/>
          </a:stretch>
        </p:blipFill>
        <p:spPr>
          <a:xfrm>
            <a:off x="22900966" y="20265381"/>
            <a:ext cx="6737225" cy="369163"/>
          </a:xfrm>
          <a:prstGeom prst="rect">
            <a:avLst/>
          </a:prstGeom>
        </p:spPr>
      </p:pic>
      <p:pic>
        <p:nvPicPr>
          <p:cNvPr id="58" name="Picture 57">
            <a:extLst>
              <a:ext uri="{FF2B5EF4-FFF2-40B4-BE49-F238E27FC236}">
                <a16:creationId xmlns:a16="http://schemas.microsoft.com/office/drawing/2014/main" id="{8E4E636C-C4BB-0B3A-C89D-FA21FB652F82}"/>
              </a:ext>
            </a:extLst>
          </p:cNvPr>
          <p:cNvPicPr>
            <a:picLocks noChangeAspect="1"/>
          </p:cNvPicPr>
          <p:nvPr/>
        </p:nvPicPr>
        <p:blipFill>
          <a:blip r:embed="rId29"/>
          <a:stretch>
            <a:fillRect/>
          </a:stretch>
        </p:blipFill>
        <p:spPr>
          <a:xfrm>
            <a:off x="25660780" y="31072149"/>
            <a:ext cx="4180002" cy="229041"/>
          </a:xfrm>
          <a:prstGeom prst="rect">
            <a:avLst/>
          </a:prstGeom>
        </p:spPr>
      </p:pic>
      <p:pic>
        <p:nvPicPr>
          <p:cNvPr id="1028" name="Picture 1027">
            <a:extLst>
              <a:ext uri="{FF2B5EF4-FFF2-40B4-BE49-F238E27FC236}">
                <a16:creationId xmlns:a16="http://schemas.microsoft.com/office/drawing/2014/main" id="{856C6A28-C041-0CC4-89BB-83493F5F4EC7}"/>
              </a:ext>
            </a:extLst>
          </p:cNvPr>
          <p:cNvPicPr>
            <a:picLocks noChangeAspect="1"/>
          </p:cNvPicPr>
          <p:nvPr/>
        </p:nvPicPr>
        <p:blipFill>
          <a:blip r:embed="rId30"/>
          <a:stretch>
            <a:fillRect/>
          </a:stretch>
        </p:blipFill>
        <p:spPr>
          <a:xfrm>
            <a:off x="10437762" y="31999668"/>
            <a:ext cx="6169298" cy="338044"/>
          </a:xfrm>
          <a:prstGeom prst="rect">
            <a:avLst/>
          </a:prstGeom>
        </p:spPr>
      </p:pic>
      <p:pic>
        <p:nvPicPr>
          <p:cNvPr id="1030" name="Picture 1029">
            <a:extLst>
              <a:ext uri="{FF2B5EF4-FFF2-40B4-BE49-F238E27FC236}">
                <a16:creationId xmlns:a16="http://schemas.microsoft.com/office/drawing/2014/main" id="{FA5D5C3F-A937-B493-D41E-524010CC7605}"/>
              </a:ext>
            </a:extLst>
          </p:cNvPr>
          <p:cNvPicPr>
            <a:picLocks noChangeAspect="1"/>
          </p:cNvPicPr>
          <p:nvPr/>
        </p:nvPicPr>
        <p:blipFill>
          <a:blip r:embed="rId31"/>
          <a:stretch>
            <a:fillRect/>
          </a:stretch>
        </p:blipFill>
        <p:spPr>
          <a:xfrm>
            <a:off x="555752" y="25208701"/>
            <a:ext cx="4533887" cy="248432"/>
          </a:xfrm>
          <a:prstGeom prst="rect">
            <a:avLst/>
          </a:prstGeom>
        </p:spPr>
      </p:pic>
      <p:sp>
        <p:nvSpPr>
          <p:cNvPr id="1080" name="TextBox 1079">
            <a:extLst>
              <a:ext uri="{FF2B5EF4-FFF2-40B4-BE49-F238E27FC236}">
                <a16:creationId xmlns:a16="http://schemas.microsoft.com/office/drawing/2014/main" id="{D6FA86F7-CCA2-1E74-67DD-7C6A6D78E9B5}"/>
              </a:ext>
            </a:extLst>
          </p:cNvPr>
          <p:cNvSpPr txBox="1"/>
          <p:nvPr/>
        </p:nvSpPr>
        <p:spPr>
          <a:xfrm rot="19892054">
            <a:off x="1236848" y="23715943"/>
            <a:ext cx="4173142" cy="1446550"/>
          </a:xfrm>
          <a:prstGeom prst="rect">
            <a:avLst/>
          </a:prstGeom>
          <a:noFill/>
        </p:spPr>
        <p:txBody>
          <a:bodyPr wrap="square" rtlCol="0">
            <a:spAutoFit/>
          </a:bodyPr>
          <a:lstStyle/>
          <a:p>
            <a:pPr algn="ctr"/>
            <a:r>
              <a:rPr lang="en-US" sz="4400" b="1" dirty="0">
                <a:solidFill>
                  <a:schemeClr val="accent2">
                    <a:lumMod val="75000"/>
                  </a:schemeClr>
                </a:solidFill>
                <a:latin typeface="Chalkduster" panose="03050602040202020205" pitchFamily="66" charset="77"/>
              </a:rPr>
              <a:t>nodes plots?</a:t>
            </a:r>
          </a:p>
        </p:txBody>
      </p:sp>
      <p:cxnSp>
        <p:nvCxnSpPr>
          <p:cNvPr id="1037" name="Straight Arrow Connector 1036">
            <a:extLst>
              <a:ext uri="{FF2B5EF4-FFF2-40B4-BE49-F238E27FC236}">
                <a16:creationId xmlns:a16="http://schemas.microsoft.com/office/drawing/2014/main" id="{A060A7ED-2857-1B89-0266-A3BCD7E32667}"/>
              </a:ext>
            </a:extLst>
          </p:cNvPr>
          <p:cNvCxnSpPr/>
          <p:nvPr/>
        </p:nvCxnSpPr>
        <p:spPr>
          <a:xfrm flipH="1">
            <a:off x="36515772" y="21143310"/>
            <a:ext cx="728656" cy="7814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38" name="TextBox 1037">
            <a:extLst>
              <a:ext uri="{FF2B5EF4-FFF2-40B4-BE49-F238E27FC236}">
                <a16:creationId xmlns:a16="http://schemas.microsoft.com/office/drawing/2014/main" id="{8AE54100-8062-BA13-D6B9-78868CA79A29}"/>
              </a:ext>
            </a:extLst>
          </p:cNvPr>
          <p:cNvSpPr txBox="1"/>
          <p:nvPr/>
        </p:nvSpPr>
        <p:spPr>
          <a:xfrm>
            <a:off x="36741162" y="20250299"/>
            <a:ext cx="6001834" cy="830997"/>
          </a:xfrm>
          <a:prstGeom prst="rect">
            <a:avLst/>
          </a:prstGeom>
          <a:noFill/>
        </p:spPr>
        <p:txBody>
          <a:bodyPr wrap="square" rtlCol="0">
            <a:spAutoFit/>
          </a:bodyPr>
          <a:lstStyle/>
          <a:p>
            <a:r>
              <a:rPr lang="en-US" sz="2400" b="1" dirty="0">
                <a:latin typeface="Helvetica" pitchFamily="2" charset="0"/>
              </a:rPr>
              <a:t>minimum entropy for a rectangular grid</a:t>
            </a:r>
          </a:p>
          <a:p>
            <a:endParaRPr lang="en-US" sz="2400" b="1" dirty="0">
              <a:latin typeface="Helvetica" pitchFamily="2" charset="0"/>
            </a:endParaRPr>
          </a:p>
        </p:txBody>
      </p:sp>
      <p:sp>
        <p:nvSpPr>
          <p:cNvPr id="19" name="Oval 18">
            <a:extLst>
              <a:ext uri="{FF2B5EF4-FFF2-40B4-BE49-F238E27FC236}">
                <a16:creationId xmlns:a16="http://schemas.microsoft.com/office/drawing/2014/main" id="{36478CF0-43A3-6438-F24F-E315F2E320AA}"/>
              </a:ext>
            </a:extLst>
          </p:cNvPr>
          <p:cNvSpPr/>
          <p:nvPr/>
        </p:nvSpPr>
        <p:spPr>
          <a:xfrm>
            <a:off x="40275305" y="16267530"/>
            <a:ext cx="249677" cy="2518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05749A3-2DB3-D42E-B935-6DC42CA99039}"/>
              </a:ext>
            </a:extLst>
          </p:cNvPr>
          <p:cNvSpPr/>
          <p:nvPr/>
        </p:nvSpPr>
        <p:spPr>
          <a:xfrm>
            <a:off x="41817235" y="16142023"/>
            <a:ext cx="249677" cy="2518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TextBox 1045">
            <a:extLst>
              <a:ext uri="{FF2B5EF4-FFF2-40B4-BE49-F238E27FC236}">
                <a16:creationId xmlns:a16="http://schemas.microsoft.com/office/drawing/2014/main" id="{50738D45-7F06-4244-EAF3-F3D1BE08F185}"/>
              </a:ext>
            </a:extLst>
          </p:cNvPr>
          <p:cNvSpPr txBox="1"/>
          <p:nvPr/>
        </p:nvSpPr>
        <p:spPr>
          <a:xfrm>
            <a:off x="36692592" y="17365924"/>
            <a:ext cx="2363147" cy="523220"/>
          </a:xfrm>
          <a:prstGeom prst="rect">
            <a:avLst/>
          </a:prstGeom>
          <a:noFill/>
        </p:spPr>
        <p:txBody>
          <a:bodyPr wrap="none" rtlCol="0">
            <a:spAutoFit/>
          </a:bodyPr>
          <a:lstStyle/>
          <a:p>
            <a:r>
              <a:rPr lang="en-US" sz="2800" b="1" dirty="0" err="1">
                <a:latin typeface="Helvetica" pitchFamily="2" charset="0"/>
              </a:rPr>
              <a:t>Nishnabotna</a:t>
            </a:r>
            <a:endParaRPr lang="en-US" sz="2800" b="1" dirty="0">
              <a:latin typeface="Helvetica" pitchFamily="2" charset="0"/>
            </a:endParaRPr>
          </a:p>
        </p:txBody>
      </p:sp>
      <p:cxnSp>
        <p:nvCxnSpPr>
          <p:cNvPr id="1049" name="Straight Arrow Connector 1048">
            <a:extLst>
              <a:ext uri="{FF2B5EF4-FFF2-40B4-BE49-F238E27FC236}">
                <a16:creationId xmlns:a16="http://schemas.microsoft.com/office/drawing/2014/main" id="{123F4A5D-644C-0B40-937F-C0C9F64D960D}"/>
              </a:ext>
            </a:extLst>
          </p:cNvPr>
          <p:cNvCxnSpPr/>
          <p:nvPr/>
        </p:nvCxnSpPr>
        <p:spPr>
          <a:xfrm flipV="1">
            <a:off x="39059224" y="16339647"/>
            <a:ext cx="1792941" cy="12878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50" name="Oval 1049">
            <a:extLst>
              <a:ext uri="{FF2B5EF4-FFF2-40B4-BE49-F238E27FC236}">
                <a16:creationId xmlns:a16="http://schemas.microsoft.com/office/drawing/2014/main" id="{1704005C-FC64-6F7F-8924-60F2BA161F5D}"/>
              </a:ext>
            </a:extLst>
          </p:cNvPr>
          <p:cNvSpPr/>
          <p:nvPr/>
        </p:nvSpPr>
        <p:spPr>
          <a:xfrm>
            <a:off x="40732505" y="16037647"/>
            <a:ext cx="249677" cy="2518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D77FD839-DA60-213E-4DA3-A0F0A5341C85}"/>
              </a:ext>
            </a:extLst>
          </p:cNvPr>
          <p:cNvSpPr/>
          <p:nvPr/>
        </p:nvSpPr>
        <p:spPr>
          <a:xfrm>
            <a:off x="41369006" y="16285458"/>
            <a:ext cx="249677" cy="2518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75703F18-46F8-78AB-7AB6-A5BAE2318C8D}"/>
              </a:ext>
            </a:extLst>
          </p:cNvPr>
          <p:cNvSpPr/>
          <p:nvPr/>
        </p:nvSpPr>
        <p:spPr>
          <a:xfrm>
            <a:off x="41923518" y="15598591"/>
            <a:ext cx="143394" cy="16137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7" name="Straight Arrow Connector 1066">
            <a:extLst>
              <a:ext uri="{FF2B5EF4-FFF2-40B4-BE49-F238E27FC236}">
                <a16:creationId xmlns:a16="http://schemas.microsoft.com/office/drawing/2014/main" id="{0019D8F4-55ED-583F-C9CB-98EA9BB40C61}"/>
              </a:ext>
            </a:extLst>
          </p:cNvPr>
          <p:cNvCxnSpPr/>
          <p:nvPr/>
        </p:nvCxnSpPr>
        <p:spPr>
          <a:xfrm>
            <a:off x="38113568" y="15841424"/>
            <a:ext cx="2161737" cy="288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70" name="TextBox 1069">
            <a:extLst>
              <a:ext uri="{FF2B5EF4-FFF2-40B4-BE49-F238E27FC236}">
                <a16:creationId xmlns:a16="http://schemas.microsoft.com/office/drawing/2014/main" id="{514F9569-889A-15BC-2E79-4460B382F002}"/>
              </a:ext>
            </a:extLst>
          </p:cNvPr>
          <p:cNvSpPr txBox="1"/>
          <p:nvPr/>
        </p:nvSpPr>
        <p:spPr>
          <a:xfrm>
            <a:off x="35466949" y="15543999"/>
            <a:ext cx="2582758" cy="523220"/>
          </a:xfrm>
          <a:prstGeom prst="rect">
            <a:avLst/>
          </a:prstGeom>
          <a:noFill/>
        </p:spPr>
        <p:txBody>
          <a:bodyPr wrap="none" rtlCol="0">
            <a:spAutoFit/>
          </a:bodyPr>
          <a:lstStyle/>
          <a:p>
            <a:r>
              <a:rPr lang="en-US" sz="2800" b="1" dirty="0">
                <a:latin typeface="Helvetica" pitchFamily="2" charset="0"/>
              </a:rPr>
              <a:t>Arches ladder</a:t>
            </a:r>
          </a:p>
        </p:txBody>
      </p:sp>
      <p:sp>
        <p:nvSpPr>
          <p:cNvPr id="1077" name="Rectangle 1076">
            <a:extLst>
              <a:ext uri="{FF2B5EF4-FFF2-40B4-BE49-F238E27FC236}">
                <a16:creationId xmlns:a16="http://schemas.microsoft.com/office/drawing/2014/main" id="{7611B1CA-BF29-DD49-6050-3E4EB4768926}"/>
              </a:ext>
            </a:extLst>
          </p:cNvPr>
          <p:cNvSpPr/>
          <p:nvPr/>
        </p:nvSpPr>
        <p:spPr>
          <a:xfrm>
            <a:off x="38049707" y="9067947"/>
            <a:ext cx="4693289" cy="915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TextBox 1075">
            <a:extLst>
              <a:ext uri="{FF2B5EF4-FFF2-40B4-BE49-F238E27FC236}">
                <a16:creationId xmlns:a16="http://schemas.microsoft.com/office/drawing/2014/main" id="{A93D4AE0-3C04-431E-EEA0-5E302B4D6922}"/>
              </a:ext>
            </a:extLst>
          </p:cNvPr>
          <p:cNvSpPr txBox="1"/>
          <p:nvPr/>
        </p:nvSpPr>
        <p:spPr>
          <a:xfrm>
            <a:off x="38099668" y="9116969"/>
            <a:ext cx="4693289" cy="923330"/>
          </a:xfrm>
          <a:prstGeom prst="rect">
            <a:avLst/>
          </a:prstGeom>
          <a:noFill/>
        </p:spPr>
        <p:txBody>
          <a:bodyPr wrap="square" rtlCol="0">
            <a:spAutoFit/>
          </a:bodyPr>
          <a:lstStyle/>
          <a:p>
            <a:r>
              <a:rPr lang="en-US" dirty="0">
                <a:latin typeface="Helvetica" pitchFamily="2" charset="0"/>
              </a:rPr>
              <a:t>Graph of contribution of a bin proportion to overall H. 2 bins at 50% is 1, 5 bins at 20% is 2.32.  Bin value uniformity = max entropy.</a:t>
            </a:r>
          </a:p>
        </p:txBody>
      </p:sp>
    </p:spTree>
    <p:extLst>
      <p:ext uri="{BB962C8B-B14F-4D97-AF65-F5344CB8AC3E}">
        <p14:creationId xmlns:p14="http://schemas.microsoft.com/office/powerpoint/2010/main" val="30943674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866</TotalTime>
  <Words>1403</Words>
  <Application>Microsoft Macintosh PowerPoint</Application>
  <PresentationFormat>Custom</PresentationFormat>
  <Paragraphs>117</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Aptos Display</vt:lpstr>
      <vt:lpstr>Aptos Narrow</vt:lpstr>
      <vt:lpstr>Arial</vt:lpstr>
      <vt:lpstr>Calibri</vt:lpstr>
      <vt:lpstr>Chalkduster</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Harmon Maher</dc:creator>
  <cp:lastModifiedBy>Harmon Maher</cp:lastModifiedBy>
  <cp:revision>59</cp:revision>
  <cp:lastPrinted>2024-04-05T15:36:45Z</cp:lastPrinted>
  <dcterms:created xsi:type="dcterms:W3CDTF">2024-03-18T21:14:49Z</dcterms:created>
  <dcterms:modified xsi:type="dcterms:W3CDTF">2024-04-17T17:52:18Z</dcterms:modified>
</cp:coreProperties>
</file>