
<file path=[Content_Types].xml><?xml version="1.0" encoding="utf-8"?>
<Types xmlns="http://schemas.openxmlformats.org/package/2006/content-types">
  <Override PartName="/customXml/itemProps2.xml" ContentType="application/vnd.openxmlformats-officedocument.customXmlProperties+xml"/>
  <Override PartName="/customXml/itemProps3.xml" ContentType="application/vnd.openxmlformats-officedocument.customXmlPropertie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customXml/itemProps1.xml" ContentType="application/vnd.openxmlformats-officedocument.customXmlProperties+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
  </p:notesMasterIdLst>
  <p:sldIdLst>
    <p:sldId id="257" r:id="rId5"/>
  </p:sldIdLst>
  <p:sldSz cx="51206400" cy="32918400"/>
  <p:notesSz cx="6858000" cy="9144000"/>
  <p:defaultTextStyle>
    <a:defPPr>
      <a:defRPr lang="en-US"/>
    </a:defPPr>
    <a:lvl1pPr algn="l" rtl="0" fontAlgn="base">
      <a:spcBef>
        <a:spcPct val="0"/>
      </a:spcBef>
      <a:spcAft>
        <a:spcPct val="0"/>
      </a:spcAft>
      <a:defRPr sz="9500" kern="1200">
        <a:solidFill>
          <a:schemeClr val="tx1"/>
        </a:solidFill>
        <a:latin typeface="Arial" charset="0"/>
        <a:ea typeface="+mn-ea"/>
        <a:cs typeface="Arial" charset="0"/>
      </a:defRPr>
    </a:lvl1pPr>
    <a:lvl2pPr marL="457200" algn="l" rtl="0" fontAlgn="base">
      <a:spcBef>
        <a:spcPct val="0"/>
      </a:spcBef>
      <a:spcAft>
        <a:spcPct val="0"/>
      </a:spcAft>
      <a:defRPr sz="9500" kern="1200">
        <a:solidFill>
          <a:schemeClr val="tx1"/>
        </a:solidFill>
        <a:latin typeface="Arial" charset="0"/>
        <a:ea typeface="+mn-ea"/>
        <a:cs typeface="Arial" charset="0"/>
      </a:defRPr>
    </a:lvl2pPr>
    <a:lvl3pPr marL="914400" algn="l" rtl="0" fontAlgn="base">
      <a:spcBef>
        <a:spcPct val="0"/>
      </a:spcBef>
      <a:spcAft>
        <a:spcPct val="0"/>
      </a:spcAft>
      <a:defRPr sz="9500" kern="1200">
        <a:solidFill>
          <a:schemeClr val="tx1"/>
        </a:solidFill>
        <a:latin typeface="Arial" charset="0"/>
        <a:ea typeface="+mn-ea"/>
        <a:cs typeface="Arial" charset="0"/>
      </a:defRPr>
    </a:lvl3pPr>
    <a:lvl4pPr marL="1371600" algn="l" rtl="0" fontAlgn="base">
      <a:spcBef>
        <a:spcPct val="0"/>
      </a:spcBef>
      <a:spcAft>
        <a:spcPct val="0"/>
      </a:spcAft>
      <a:defRPr sz="9500" kern="1200">
        <a:solidFill>
          <a:schemeClr val="tx1"/>
        </a:solidFill>
        <a:latin typeface="Arial" charset="0"/>
        <a:ea typeface="+mn-ea"/>
        <a:cs typeface="Arial" charset="0"/>
      </a:defRPr>
    </a:lvl4pPr>
    <a:lvl5pPr marL="1828800" algn="l" rtl="0" fontAlgn="base">
      <a:spcBef>
        <a:spcPct val="0"/>
      </a:spcBef>
      <a:spcAft>
        <a:spcPct val="0"/>
      </a:spcAft>
      <a:defRPr sz="9500" kern="1200">
        <a:solidFill>
          <a:schemeClr val="tx1"/>
        </a:solidFill>
        <a:latin typeface="Arial" charset="0"/>
        <a:ea typeface="+mn-ea"/>
        <a:cs typeface="Arial" charset="0"/>
      </a:defRPr>
    </a:lvl5pPr>
    <a:lvl6pPr marL="2286000" algn="l" defTabSz="914400" rtl="0" eaLnBrk="1" latinLnBrk="0" hangingPunct="1">
      <a:defRPr sz="9500" kern="1200">
        <a:solidFill>
          <a:schemeClr val="tx1"/>
        </a:solidFill>
        <a:latin typeface="Arial" charset="0"/>
        <a:ea typeface="+mn-ea"/>
        <a:cs typeface="Arial" charset="0"/>
      </a:defRPr>
    </a:lvl6pPr>
    <a:lvl7pPr marL="2743200" algn="l" defTabSz="914400" rtl="0" eaLnBrk="1" latinLnBrk="0" hangingPunct="1">
      <a:defRPr sz="9500" kern="1200">
        <a:solidFill>
          <a:schemeClr val="tx1"/>
        </a:solidFill>
        <a:latin typeface="Arial" charset="0"/>
        <a:ea typeface="+mn-ea"/>
        <a:cs typeface="Arial" charset="0"/>
      </a:defRPr>
    </a:lvl7pPr>
    <a:lvl8pPr marL="3200400" algn="l" defTabSz="914400" rtl="0" eaLnBrk="1" latinLnBrk="0" hangingPunct="1">
      <a:defRPr sz="9500" kern="1200">
        <a:solidFill>
          <a:schemeClr val="tx1"/>
        </a:solidFill>
        <a:latin typeface="Arial" charset="0"/>
        <a:ea typeface="+mn-ea"/>
        <a:cs typeface="Arial" charset="0"/>
      </a:defRPr>
    </a:lvl8pPr>
    <a:lvl9pPr marL="3657600" algn="l" defTabSz="914400" rtl="0" eaLnBrk="1" latinLnBrk="0" hangingPunct="1">
      <a:defRPr sz="95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8BC606"/>
    <a:srgbClr val="33CC33"/>
    <a:srgbClr val="339933"/>
    <a:srgbClr val="800000"/>
    <a:srgbClr val="969696"/>
    <a:srgbClr val="FF9900"/>
    <a:srgbClr val="4B6581"/>
    <a:srgbClr val="4BE0E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4995" autoAdjust="0"/>
    <p:restoredTop sz="94404" autoAdjust="0"/>
  </p:normalViewPr>
  <p:slideViewPr>
    <p:cSldViewPr snapToGrid="0">
      <p:cViewPr>
        <p:scale>
          <a:sx n="25" d="100"/>
          <a:sy n="25" d="100"/>
        </p:scale>
        <p:origin x="-1566" y="24"/>
      </p:cViewPr>
      <p:guideLst>
        <p:guide orient="horz" pos="10368"/>
        <p:guide pos="16128"/>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defRPr sz="1200">
                <a:latin typeface="Arial" panose="020B0604020202020204" pitchFamily="34" charset="0"/>
                <a:cs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0" hangingPunct="0">
              <a:defRPr sz="1200">
                <a:latin typeface="Arial" panose="020B0604020202020204" pitchFamily="34" charset="0"/>
                <a:cs typeface="Arial" panose="020B0604020202020204" pitchFamily="34" charset="0"/>
              </a:defRPr>
            </a:lvl1pPr>
          </a:lstStyle>
          <a:p>
            <a:pPr>
              <a:defRPr/>
            </a:pPr>
            <a:fld id="{3040A933-A57C-4827-ABAC-8B95E37C7A37}" type="datetimeFigureOut">
              <a:rPr lang="en-US"/>
              <a:pPr>
                <a:defRPr/>
              </a:pPr>
              <a:t>4/16/2024</a:t>
            </a:fld>
            <a:endParaRPr lang="en-US"/>
          </a:p>
        </p:txBody>
      </p:sp>
      <p:sp>
        <p:nvSpPr>
          <p:cNvPr id="4" name="Slide Image Placeholder 3"/>
          <p:cNvSpPr>
            <a:spLocks noGrp="1" noRot="1" noChangeAspect="1"/>
          </p:cNvSpPr>
          <p:nvPr>
            <p:ph type="sldImg" idx="2"/>
          </p:nvPr>
        </p:nvSpPr>
        <p:spPr>
          <a:xfrm>
            <a:off x="1028700" y="1143000"/>
            <a:ext cx="48006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0" hangingPunct="0">
              <a:defRPr sz="1200">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0" hangingPunct="0">
              <a:defRPr sz="1200">
                <a:latin typeface="Arial" panose="020B0604020202020204" pitchFamily="34" charset="0"/>
                <a:cs typeface="Arial" panose="020B0604020202020204" pitchFamily="34" charset="0"/>
              </a:defRPr>
            </a:lvl1pPr>
          </a:lstStyle>
          <a:p>
            <a:pPr>
              <a:defRPr/>
            </a:pPr>
            <a:fld id="{54AE301A-0DD2-4B14-A661-1371D6BE695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3" name="Slide Number Placeholder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eaLnBrk="0" hangingPunct="0"/>
            <a:fld id="{767622DD-4550-4AC7-A67C-5B8C08A11F5C}" type="slidenum">
              <a:rPr lang="en-US" sz="1200"/>
              <a:pPr algn="r" eaLnBrk="0" hangingPunct="0"/>
              <a:t>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5387975"/>
            <a:ext cx="38404800" cy="114601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6400800" y="17289463"/>
            <a:ext cx="38404800" cy="79486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A375DC3-33A0-4F3F-9D8F-22861B00802D}"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B8C64707-6804-4943-942E-BA01D93B4444}"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5275" y="1317625"/>
            <a:ext cx="11520488" cy="28087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60638" y="1317625"/>
            <a:ext cx="34412237" cy="28087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8947CC78-3489-4701-8145-05B6B7E5EA7C}"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F1B60527-FB22-4A42-99D0-66BDC69FD665}"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4088" y="8207375"/>
            <a:ext cx="44165837" cy="1369218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3494088" y="22029738"/>
            <a:ext cx="44165837" cy="72009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50419B45-14B8-42D7-A1E2-5D2631D5C0D8}"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60638" y="7680325"/>
            <a:ext cx="22966362" cy="21724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679400" y="7680325"/>
            <a:ext cx="22966363" cy="21724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1CF3E568-684A-4A7F-AE9E-DDA88A93078E}"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425" y="1752600"/>
            <a:ext cx="44165838" cy="6362700"/>
          </a:xfrm>
        </p:spPr>
        <p:txBody>
          <a:bodyPr/>
          <a:lstStyle/>
          <a:p>
            <a:r>
              <a:rPr lang="en-US"/>
              <a:t>Click to edit Master title style</a:t>
            </a:r>
          </a:p>
        </p:txBody>
      </p:sp>
      <p:sp>
        <p:nvSpPr>
          <p:cNvPr id="3" name="Text Placeholder 2"/>
          <p:cNvSpPr>
            <a:spLocks noGrp="1"/>
          </p:cNvSpPr>
          <p:nvPr>
            <p:ph type="body" idx="1"/>
          </p:nvPr>
        </p:nvSpPr>
        <p:spPr>
          <a:xfrm>
            <a:off x="3527425" y="8069263"/>
            <a:ext cx="21663025" cy="39544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527425" y="12023725"/>
            <a:ext cx="21663025" cy="17686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5923875" y="8069263"/>
            <a:ext cx="21769388" cy="39544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5923875" y="12023725"/>
            <a:ext cx="21769388" cy="17686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5FCE96B5-377B-4FDE-B69D-98D852DA19C5}"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462BEB1B-F148-4A5D-9916-63B5CDD63DA9}"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1367B61C-6441-441E-B644-C077E78392D6}"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425" y="2193925"/>
            <a:ext cx="16514763" cy="7681913"/>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21769388" y="4740275"/>
            <a:ext cx="25923875" cy="23393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527425" y="9875838"/>
            <a:ext cx="16514763" cy="182959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687DA99A-F81A-4DA6-BBFA-C3393769B14E}"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425" y="2193925"/>
            <a:ext cx="16514763" cy="7681913"/>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21769388" y="4740275"/>
            <a:ext cx="25923875" cy="2339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3527425" y="9875838"/>
            <a:ext cx="16514763" cy="182959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CD237B10-D677-4066-A1A2-5D159681F23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60638" y="1317625"/>
            <a:ext cx="46085125" cy="5486400"/>
          </a:xfrm>
          <a:prstGeom prst="rect">
            <a:avLst/>
          </a:prstGeom>
          <a:noFill/>
          <a:ln w="9525">
            <a:noFill/>
            <a:miter lim="800000"/>
            <a:headEnd/>
            <a:tailEnd/>
          </a:ln>
        </p:spPr>
        <p:txBody>
          <a:bodyPr vert="horz" wrap="square" lIns="480709" tIns="240355" rIns="480709" bIns="240355"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560638" y="7680325"/>
            <a:ext cx="46085125" cy="21724938"/>
          </a:xfrm>
          <a:prstGeom prst="rect">
            <a:avLst/>
          </a:prstGeom>
          <a:noFill/>
          <a:ln w="9525">
            <a:noFill/>
            <a:miter lim="800000"/>
            <a:headEnd/>
            <a:tailEnd/>
          </a:ln>
        </p:spPr>
        <p:txBody>
          <a:bodyPr vert="horz" wrap="square" lIns="480709" tIns="240355" rIns="480709" bIns="24035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a:ext uri="{FF2B5EF4-FFF2-40B4-BE49-F238E27FC236}"/>
            </a:extLst>
          </p:cNvPr>
          <p:cNvSpPr>
            <a:spLocks noGrp="1" noChangeArrowheads="1"/>
          </p:cNvSpPr>
          <p:nvPr>
            <p:ph type="dt" sz="half" idx="2"/>
          </p:nvPr>
        </p:nvSpPr>
        <p:spPr bwMode="auto">
          <a:xfrm>
            <a:off x="2560638" y="29976763"/>
            <a:ext cx="11947525" cy="2286000"/>
          </a:xfrm>
          <a:prstGeom prst="rect">
            <a:avLst/>
          </a:prstGeom>
          <a:noFill/>
          <a:ln>
            <a:noFill/>
          </a:ln>
          <a:effectLst/>
        </p:spPr>
        <p:txBody>
          <a:bodyPr vert="horz" wrap="square" lIns="480709" tIns="240355" rIns="480709" bIns="240355" numCol="1" anchor="t" anchorCtr="0" compatLnSpc="1">
            <a:prstTxWarp prst="textNoShape">
              <a:avLst/>
            </a:prstTxWarp>
          </a:bodyPr>
          <a:lstStyle>
            <a:lvl1pPr>
              <a:defRPr sz="7400"/>
            </a:lvl1pPr>
          </a:lstStyle>
          <a:p>
            <a:pPr>
              <a:defRPr/>
            </a:pPr>
            <a:endParaRPr lang="en-US" altLang="en-US"/>
          </a:p>
        </p:txBody>
      </p:sp>
      <p:sp>
        <p:nvSpPr>
          <p:cNvPr id="1029" name="Rectangle 5">
            <a:extLst>
              <a:ext uri="{FF2B5EF4-FFF2-40B4-BE49-F238E27FC236}"/>
            </a:extLst>
          </p:cNvPr>
          <p:cNvSpPr>
            <a:spLocks noGrp="1" noChangeArrowheads="1"/>
          </p:cNvSpPr>
          <p:nvPr>
            <p:ph type="ftr" sz="quarter" idx="3"/>
          </p:nvPr>
        </p:nvSpPr>
        <p:spPr bwMode="auto">
          <a:xfrm>
            <a:off x="17495838" y="29976763"/>
            <a:ext cx="16214725" cy="2286000"/>
          </a:xfrm>
          <a:prstGeom prst="rect">
            <a:avLst/>
          </a:prstGeom>
          <a:noFill/>
          <a:ln>
            <a:noFill/>
          </a:ln>
          <a:effectLst/>
        </p:spPr>
        <p:txBody>
          <a:bodyPr vert="horz" wrap="square" lIns="480709" tIns="240355" rIns="480709" bIns="240355" numCol="1" anchor="t" anchorCtr="0" compatLnSpc="1">
            <a:prstTxWarp prst="textNoShape">
              <a:avLst/>
            </a:prstTxWarp>
          </a:bodyPr>
          <a:lstStyle>
            <a:lvl1pPr algn="ctr">
              <a:defRPr sz="7400"/>
            </a:lvl1pPr>
          </a:lstStyle>
          <a:p>
            <a:pPr>
              <a:defRPr/>
            </a:pPr>
            <a:endParaRPr lang="en-US" altLang="en-US"/>
          </a:p>
        </p:txBody>
      </p:sp>
      <p:sp>
        <p:nvSpPr>
          <p:cNvPr id="1030" name="Rectangle 6">
            <a:extLst>
              <a:ext uri="{FF2B5EF4-FFF2-40B4-BE49-F238E27FC236}"/>
            </a:extLst>
          </p:cNvPr>
          <p:cNvSpPr>
            <a:spLocks noGrp="1" noChangeArrowheads="1"/>
          </p:cNvSpPr>
          <p:nvPr>
            <p:ph type="sldNum" sz="quarter" idx="4"/>
          </p:nvPr>
        </p:nvSpPr>
        <p:spPr bwMode="auto">
          <a:xfrm>
            <a:off x="36698238" y="29976763"/>
            <a:ext cx="11947525" cy="2286000"/>
          </a:xfrm>
          <a:prstGeom prst="rect">
            <a:avLst/>
          </a:prstGeom>
          <a:noFill/>
          <a:ln>
            <a:noFill/>
          </a:ln>
          <a:effectLst/>
        </p:spPr>
        <p:txBody>
          <a:bodyPr vert="horz" wrap="square" lIns="480709" tIns="240355" rIns="480709" bIns="240355" numCol="1" anchor="t" anchorCtr="0" compatLnSpc="1">
            <a:prstTxWarp prst="textNoShape">
              <a:avLst/>
            </a:prstTxWarp>
          </a:bodyPr>
          <a:lstStyle>
            <a:lvl1pPr algn="r">
              <a:defRPr sz="7400"/>
            </a:lvl1pPr>
          </a:lstStyle>
          <a:p>
            <a:pPr>
              <a:defRPr/>
            </a:pPr>
            <a:fld id="{21F82B7C-B653-4B5A-AF64-625AA3EBF53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806950" rtl="0" eaLnBrk="0" fontAlgn="base" hangingPunct="0">
        <a:spcBef>
          <a:spcPct val="0"/>
        </a:spcBef>
        <a:spcAft>
          <a:spcPct val="0"/>
        </a:spcAft>
        <a:defRPr sz="23100" kern="1200">
          <a:solidFill>
            <a:schemeClr val="tx2"/>
          </a:solidFill>
          <a:latin typeface="+mj-lt"/>
          <a:ea typeface="+mj-ea"/>
          <a:cs typeface="+mj-cs"/>
        </a:defRPr>
      </a:lvl1pPr>
      <a:lvl2pPr algn="ctr" defTabSz="4806950" rtl="0" eaLnBrk="0" fontAlgn="base" hangingPunct="0">
        <a:spcBef>
          <a:spcPct val="0"/>
        </a:spcBef>
        <a:spcAft>
          <a:spcPct val="0"/>
        </a:spcAft>
        <a:defRPr sz="23100">
          <a:solidFill>
            <a:schemeClr val="tx2"/>
          </a:solidFill>
          <a:latin typeface="Arial" panose="020B0604020202020204" pitchFamily="34" charset="0"/>
          <a:cs typeface="Arial" panose="020B0604020202020204" pitchFamily="34" charset="0"/>
        </a:defRPr>
      </a:lvl2pPr>
      <a:lvl3pPr algn="ctr" defTabSz="4806950" rtl="0" eaLnBrk="0" fontAlgn="base" hangingPunct="0">
        <a:spcBef>
          <a:spcPct val="0"/>
        </a:spcBef>
        <a:spcAft>
          <a:spcPct val="0"/>
        </a:spcAft>
        <a:defRPr sz="23100">
          <a:solidFill>
            <a:schemeClr val="tx2"/>
          </a:solidFill>
          <a:latin typeface="Arial" panose="020B0604020202020204" pitchFamily="34" charset="0"/>
          <a:cs typeface="Arial" panose="020B0604020202020204" pitchFamily="34" charset="0"/>
        </a:defRPr>
      </a:lvl3pPr>
      <a:lvl4pPr algn="ctr" defTabSz="4806950" rtl="0" eaLnBrk="0" fontAlgn="base" hangingPunct="0">
        <a:spcBef>
          <a:spcPct val="0"/>
        </a:spcBef>
        <a:spcAft>
          <a:spcPct val="0"/>
        </a:spcAft>
        <a:defRPr sz="23100">
          <a:solidFill>
            <a:schemeClr val="tx2"/>
          </a:solidFill>
          <a:latin typeface="Arial" panose="020B0604020202020204" pitchFamily="34" charset="0"/>
          <a:cs typeface="Arial" panose="020B0604020202020204" pitchFamily="34" charset="0"/>
        </a:defRPr>
      </a:lvl4pPr>
      <a:lvl5pPr algn="ctr" defTabSz="4806950" rtl="0" eaLnBrk="0" fontAlgn="base" hangingPunct="0">
        <a:spcBef>
          <a:spcPct val="0"/>
        </a:spcBef>
        <a:spcAft>
          <a:spcPct val="0"/>
        </a:spcAft>
        <a:defRPr sz="23100">
          <a:solidFill>
            <a:schemeClr val="tx2"/>
          </a:solidFill>
          <a:latin typeface="Arial" panose="020B0604020202020204" pitchFamily="34" charset="0"/>
          <a:cs typeface="Arial" panose="020B0604020202020204" pitchFamily="34" charset="0"/>
        </a:defRPr>
      </a:lvl5pPr>
      <a:lvl6pPr marL="457200" algn="ctr" defTabSz="4806950" rtl="0" eaLnBrk="1" fontAlgn="base" hangingPunct="1">
        <a:spcBef>
          <a:spcPct val="0"/>
        </a:spcBef>
        <a:spcAft>
          <a:spcPct val="0"/>
        </a:spcAft>
        <a:defRPr sz="23100">
          <a:solidFill>
            <a:schemeClr val="tx2"/>
          </a:solidFill>
          <a:latin typeface="Arial" panose="020B0604020202020204" pitchFamily="34" charset="0"/>
          <a:cs typeface="Arial" panose="020B0604020202020204" pitchFamily="34" charset="0"/>
        </a:defRPr>
      </a:lvl6pPr>
      <a:lvl7pPr marL="914400" algn="ctr" defTabSz="4806950" rtl="0" eaLnBrk="1" fontAlgn="base" hangingPunct="1">
        <a:spcBef>
          <a:spcPct val="0"/>
        </a:spcBef>
        <a:spcAft>
          <a:spcPct val="0"/>
        </a:spcAft>
        <a:defRPr sz="23100">
          <a:solidFill>
            <a:schemeClr val="tx2"/>
          </a:solidFill>
          <a:latin typeface="Arial" panose="020B0604020202020204" pitchFamily="34" charset="0"/>
          <a:cs typeface="Arial" panose="020B0604020202020204" pitchFamily="34" charset="0"/>
        </a:defRPr>
      </a:lvl7pPr>
      <a:lvl8pPr marL="1371600" algn="ctr" defTabSz="4806950" rtl="0" eaLnBrk="1" fontAlgn="base" hangingPunct="1">
        <a:spcBef>
          <a:spcPct val="0"/>
        </a:spcBef>
        <a:spcAft>
          <a:spcPct val="0"/>
        </a:spcAft>
        <a:defRPr sz="23100">
          <a:solidFill>
            <a:schemeClr val="tx2"/>
          </a:solidFill>
          <a:latin typeface="Arial" panose="020B0604020202020204" pitchFamily="34" charset="0"/>
          <a:cs typeface="Arial" panose="020B0604020202020204" pitchFamily="34" charset="0"/>
        </a:defRPr>
      </a:lvl8pPr>
      <a:lvl9pPr marL="1828800" algn="ctr" defTabSz="4806950" rtl="0" eaLnBrk="1" fontAlgn="base" hangingPunct="1">
        <a:spcBef>
          <a:spcPct val="0"/>
        </a:spcBef>
        <a:spcAft>
          <a:spcPct val="0"/>
        </a:spcAft>
        <a:defRPr sz="23100">
          <a:solidFill>
            <a:schemeClr val="tx2"/>
          </a:solidFill>
          <a:latin typeface="Arial" panose="020B0604020202020204" pitchFamily="34" charset="0"/>
          <a:cs typeface="Arial" panose="020B0604020202020204" pitchFamily="34" charset="0"/>
        </a:defRPr>
      </a:lvl9pPr>
    </p:titleStyle>
    <p:bodyStyle>
      <a:lvl1pPr marL="1803400" indent="-1803400" algn="l" defTabSz="4806950" rtl="0" eaLnBrk="0" fontAlgn="base" hangingPunct="0">
        <a:spcBef>
          <a:spcPct val="20000"/>
        </a:spcBef>
        <a:spcAft>
          <a:spcPct val="0"/>
        </a:spcAft>
        <a:buChar char="•"/>
        <a:defRPr sz="16800" kern="1200">
          <a:solidFill>
            <a:schemeClr val="tx1"/>
          </a:solidFill>
          <a:latin typeface="+mn-lt"/>
          <a:ea typeface="+mn-ea"/>
          <a:cs typeface="+mn-cs"/>
        </a:defRPr>
      </a:lvl1pPr>
      <a:lvl2pPr marL="3905250" indent="-1501775" algn="l" defTabSz="4806950" rtl="0" eaLnBrk="0" fontAlgn="base" hangingPunct="0">
        <a:spcBef>
          <a:spcPct val="20000"/>
        </a:spcBef>
        <a:spcAft>
          <a:spcPct val="0"/>
        </a:spcAft>
        <a:buChar char="–"/>
        <a:defRPr sz="14700" kern="1200">
          <a:solidFill>
            <a:schemeClr val="tx1"/>
          </a:solidFill>
          <a:latin typeface="+mn-lt"/>
          <a:ea typeface="+mn-ea"/>
          <a:cs typeface="+mn-cs"/>
        </a:defRPr>
      </a:lvl2pPr>
      <a:lvl3pPr marL="6008688" indent="-1201738" algn="l" defTabSz="4806950" rtl="0" eaLnBrk="0" fontAlgn="base" hangingPunct="0">
        <a:spcBef>
          <a:spcPct val="20000"/>
        </a:spcBef>
        <a:spcAft>
          <a:spcPct val="0"/>
        </a:spcAft>
        <a:buChar char="•"/>
        <a:defRPr sz="12600" kern="1200">
          <a:solidFill>
            <a:schemeClr val="tx1"/>
          </a:solidFill>
          <a:latin typeface="+mn-lt"/>
          <a:ea typeface="+mn-ea"/>
          <a:cs typeface="+mn-cs"/>
        </a:defRPr>
      </a:lvl3pPr>
      <a:lvl4pPr marL="8412163" indent="-1201738" algn="l" defTabSz="4806950" rtl="0" eaLnBrk="0" fontAlgn="base" hangingPunct="0">
        <a:spcBef>
          <a:spcPct val="20000"/>
        </a:spcBef>
        <a:spcAft>
          <a:spcPct val="0"/>
        </a:spcAft>
        <a:buChar char="–"/>
        <a:defRPr sz="10500" kern="1200">
          <a:solidFill>
            <a:schemeClr val="tx1"/>
          </a:solidFill>
          <a:latin typeface="+mn-lt"/>
          <a:ea typeface="+mn-ea"/>
          <a:cs typeface="+mn-cs"/>
        </a:defRPr>
      </a:lvl4pPr>
      <a:lvl5pPr marL="10815638" indent="-1201738" algn="l" defTabSz="4806950" rtl="0" eaLnBrk="0" fontAlgn="base" hangingPunct="0">
        <a:spcBef>
          <a:spcPct val="20000"/>
        </a:spcBef>
        <a:spcAft>
          <a:spcPct val="0"/>
        </a:spcAft>
        <a:buChar char="»"/>
        <a:defRPr sz="10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18" Type="http://schemas.openxmlformats.org/officeDocument/2006/relationships/image" Target="../media/image15.png"/><Relationship Id="rId26" Type="http://schemas.openxmlformats.org/officeDocument/2006/relationships/image" Target="../media/image23.jpeg"/><Relationship Id="rId39" Type="http://schemas.openxmlformats.org/officeDocument/2006/relationships/image" Target="../media/image36.jpeg"/><Relationship Id="rId3" Type="http://schemas.openxmlformats.org/officeDocument/2006/relationships/image" Target="../media/image1.jpeg"/><Relationship Id="rId21" Type="http://schemas.openxmlformats.org/officeDocument/2006/relationships/image" Target="../media/image18.jpeg"/><Relationship Id="rId34" Type="http://schemas.openxmlformats.org/officeDocument/2006/relationships/image" Target="../media/image31.png"/><Relationship Id="rId42" Type="http://schemas.openxmlformats.org/officeDocument/2006/relationships/image" Target="../media/image39.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jpeg"/><Relationship Id="rId25" Type="http://schemas.openxmlformats.org/officeDocument/2006/relationships/image" Target="../media/image22.jpeg"/><Relationship Id="rId33" Type="http://schemas.openxmlformats.org/officeDocument/2006/relationships/image" Target="../media/image30.png"/><Relationship Id="rId38" Type="http://schemas.openxmlformats.org/officeDocument/2006/relationships/image" Target="../media/image35.jpeg"/><Relationship Id="rId2" Type="http://schemas.openxmlformats.org/officeDocument/2006/relationships/notesSlide" Target="../notesSlides/notesSlide1.xml"/><Relationship Id="rId16" Type="http://schemas.openxmlformats.org/officeDocument/2006/relationships/image" Target="../media/image13.jpeg"/><Relationship Id="rId20" Type="http://schemas.openxmlformats.org/officeDocument/2006/relationships/image" Target="../media/image17.png"/><Relationship Id="rId29" Type="http://schemas.openxmlformats.org/officeDocument/2006/relationships/image" Target="../media/image26.jpeg"/><Relationship Id="rId41"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jpeg"/><Relationship Id="rId24" Type="http://schemas.openxmlformats.org/officeDocument/2006/relationships/image" Target="../media/image21.jpeg"/><Relationship Id="rId32" Type="http://schemas.openxmlformats.org/officeDocument/2006/relationships/image" Target="../media/image29.jpeg"/><Relationship Id="rId37" Type="http://schemas.openxmlformats.org/officeDocument/2006/relationships/image" Target="../media/image34.wmf"/><Relationship Id="rId40" Type="http://schemas.openxmlformats.org/officeDocument/2006/relationships/image" Target="../media/image37.jpeg"/><Relationship Id="rId5" Type="http://schemas.openxmlformats.org/officeDocument/2006/relationships/image" Target="../media/image2.png"/><Relationship Id="rId15" Type="http://schemas.openxmlformats.org/officeDocument/2006/relationships/image" Target="../media/image12.jpeg"/><Relationship Id="rId23" Type="http://schemas.openxmlformats.org/officeDocument/2006/relationships/image" Target="../media/image20.jpeg"/><Relationship Id="rId28" Type="http://schemas.openxmlformats.org/officeDocument/2006/relationships/image" Target="../media/image25.jpeg"/><Relationship Id="rId36" Type="http://schemas.openxmlformats.org/officeDocument/2006/relationships/image" Target="../media/image33.wmf"/><Relationship Id="rId10" Type="http://schemas.openxmlformats.org/officeDocument/2006/relationships/image" Target="../media/image7.jpeg"/><Relationship Id="rId19" Type="http://schemas.openxmlformats.org/officeDocument/2006/relationships/image" Target="../media/image16.png"/><Relationship Id="rId31" Type="http://schemas.openxmlformats.org/officeDocument/2006/relationships/image" Target="../media/image28.wmf"/><Relationship Id="rId4" Type="http://schemas.openxmlformats.org/officeDocument/2006/relationships/hyperlink" Target="mailto:katelynadams_2024@depauw.edu" TargetMode="External"/><Relationship Id="rId9" Type="http://schemas.openxmlformats.org/officeDocument/2006/relationships/image" Target="../media/image6.jpeg"/><Relationship Id="rId14" Type="http://schemas.openxmlformats.org/officeDocument/2006/relationships/image" Target="../media/image11.jpeg"/><Relationship Id="rId22" Type="http://schemas.openxmlformats.org/officeDocument/2006/relationships/image" Target="../media/image19.jpeg"/><Relationship Id="rId27" Type="http://schemas.openxmlformats.org/officeDocument/2006/relationships/image" Target="../media/image24.jpeg"/><Relationship Id="rId30" Type="http://schemas.openxmlformats.org/officeDocument/2006/relationships/image" Target="../media/image27.jpeg"/><Relationship Id="rId35" Type="http://schemas.openxmlformats.org/officeDocument/2006/relationships/image" Target="../media/image32.jpeg"/><Relationship Id="rId43"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3CD"/>
        </a:solidFill>
        <a:effectLst/>
      </p:bgPr>
    </p:bg>
    <p:spTree>
      <p:nvGrpSpPr>
        <p:cNvPr id="1" name=""/>
        <p:cNvGrpSpPr/>
        <p:nvPr/>
      </p:nvGrpSpPr>
      <p:grpSpPr>
        <a:xfrm>
          <a:off x="0" y="0"/>
          <a:ext cx="0" cy="0"/>
          <a:chOff x="0" y="0"/>
          <a:chExt cx="0" cy="0"/>
        </a:xfrm>
      </p:grpSpPr>
      <p:sp>
        <p:nvSpPr>
          <p:cNvPr id="14338" name="Rectangle 6"/>
          <p:cNvSpPr>
            <a:spLocks noChangeArrowheads="1"/>
          </p:cNvSpPr>
          <p:nvPr/>
        </p:nvSpPr>
        <p:spPr bwMode="auto">
          <a:xfrm>
            <a:off x="30824488" y="31583313"/>
            <a:ext cx="19864387" cy="776287"/>
          </a:xfrm>
          <a:prstGeom prst="rect">
            <a:avLst/>
          </a:prstGeom>
          <a:solidFill>
            <a:schemeClr val="bg1"/>
          </a:solidFill>
          <a:ln w="12700" algn="ctr">
            <a:solidFill>
              <a:schemeClr val="tx1"/>
            </a:solidFill>
            <a:round/>
            <a:headEnd/>
            <a:tailEnd/>
          </a:ln>
        </p:spPr>
        <p:txBody>
          <a:bodyPr/>
          <a:lstStyle/>
          <a:p>
            <a:pPr defTabSz="4806950"/>
            <a:endParaRPr lang="en-US" sz="7000">
              <a:latin typeface="Times New Roman" pitchFamily="18" charset="0"/>
            </a:endParaRPr>
          </a:p>
        </p:txBody>
      </p:sp>
      <p:sp>
        <p:nvSpPr>
          <p:cNvPr id="14339" name="Rectangle 6"/>
          <p:cNvSpPr>
            <a:spLocks noChangeArrowheads="1"/>
          </p:cNvSpPr>
          <p:nvPr/>
        </p:nvSpPr>
        <p:spPr bwMode="auto">
          <a:xfrm>
            <a:off x="30813375" y="4164013"/>
            <a:ext cx="19864388" cy="23941087"/>
          </a:xfrm>
          <a:prstGeom prst="rect">
            <a:avLst/>
          </a:prstGeom>
          <a:solidFill>
            <a:schemeClr val="bg1"/>
          </a:solidFill>
          <a:ln w="12700" algn="ctr">
            <a:solidFill>
              <a:schemeClr val="tx1"/>
            </a:solidFill>
            <a:round/>
            <a:headEnd/>
            <a:tailEnd/>
          </a:ln>
        </p:spPr>
        <p:txBody>
          <a:bodyPr/>
          <a:lstStyle/>
          <a:p>
            <a:pPr defTabSz="4806950"/>
            <a:endParaRPr lang="en-US" sz="7000">
              <a:latin typeface="Times New Roman" pitchFamily="18" charset="0"/>
            </a:endParaRPr>
          </a:p>
        </p:txBody>
      </p:sp>
      <p:sp>
        <p:nvSpPr>
          <p:cNvPr id="14340" name="Rectangle 27"/>
          <p:cNvSpPr>
            <a:spLocks noChangeArrowheads="1"/>
          </p:cNvSpPr>
          <p:nvPr/>
        </p:nvSpPr>
        <p:spPr bwMode="auto">
          <a:xfrm>
            <a:off x="30813375" y="3382963"/>
            <a:ext cx="19862800" cy="950912"/>
          </a:xfrm>
          <a:prstGeom prst="rect">
            <a:avLst/>
          </a:prstGeom>
          <a:solidFill>
            <a:srgbClr val="4B6581"/>
          </a:solidFill>
          <a:ln w="12700" algn="ctr">
            <a:solidFill>
              <a:schemeClr val="tx1"/>
            </a:solidFill>
            <a:round/>
            <a:headEnd/>
            <a:tailEnd/>
          </a:ln>
        </p:spPr>
        <p:txBody>
          <a:bodyPr/>
          <a:lstStyle/>
          <a:p>
            <a:pPr defTabSz="4806950" eaLnBrk="0" hangingPunct="0"/>
            <a:endParaRPr lang="en-US" sz="6300">
              <a:solidFill>
                <a:schemeClr val="bg1"/>
              </a:solidFill>
              <a:latin typeface="Times New Roman" pitchFamily="18" charset="0"/>
            </a:endParaRPr>
          </a:p>
        </p:txBody>
      </p:sp>
      <p:sp>
        <p:nvSpPr>
          <p:cNvPr id="14341" name="Rectangle 27"/>
          <p:cNvSpPr>
            <a:spLocks noChangeArrowheads="1"/>
          </p:cNvSpPr>
          <p:nvPr/>
        </p:nvSpPr>
        <p:spPr bwMode="auto">
          <a:xfrm>
            <a:off x="-19050" y="-28575"/>
            <a:ext cx="51225450" cy="3114675"/>
          </a:xfrm>
          <a:prstGeom prst="rect">
            <a:avLst/>
          </a:prstGeom>
          <a:solidFill>
            <a:srgbClr val="4B6581"/>
          </a:solidFill>
          <a:ln w="9525" algn="ctr">
            <a:noFill/>
            <a:round/>
            <a:headEnd/>
            <a:tailEnd/>
          </a:ln>
        </p:spPr>
        <p:txBody>
          <a:bodyPr/>
          <a:lstStyle/>
          <a:p>
            <a:pPr defTabSz="4806950" eaLnBrk="0" hangingPunct="0"/>
            <a:endParaRPr lang="en-US" sz="6300">
              <a:solidFill>
                <a:schemeClr val="bg1"/>
              </a:solidFill>
              <a:latin typeface="Times New Roman" pitchFamily="18" charset="0"/>
            </a:endParaRPr>
          </a:p>
        </p:txBody>
      </p:sp>
      <p:sp>
        <p:nvSpPr>
          <p:cNvPr id="14342" name="Rectangle 6"/>
          <p:cNvSpPr>
            <a:spLocks noChangeArrowheads="1"/>
          </p:cNvSpPr>
          <p:nvPr/>
        </p:nvSpPr>
        <p:spPr bwMode="auto">
          <a:xfrm>
            <a:off x="15725775" y="4221163"/>
            <a:ext cx="14816138" cy="15940087"/>
          </a:xfrm>
          <a:prstGeom prst="rect">
            <a:avLst/>
          </a:prstGeom>
          <a:solidFill>
            <a:schemeClr val="bg1"/>
          </a:solidFill>
          <a:ln w="12700" algn="ctr">
            <a:solidFill>
              <a:schemeClr val="tx1"/>
            </a:solidFill>
            <a:round/>
            <a:headEnd/>
            <a:tailEnd/>
          </a:ln>
        </p:spPr>
        <p:txBody>
          <a:bodyPr/>
          <a:lstStyle/>
          <a:p>
            <a:pPr defTabSz="4806950"/>
            <a:endParaRPr lang="en-US" sz="7000">
              <a:latin typeface="Times New Roman" pitchFamily="18" charset="0"/>
            </a:endParaRPr>
          </a:p>
        </p:txBody>
      </p:sp>
      <p:sp>
        <p:nvSpPr>
          <p:cNvPr id="14343" name="Rectangle 6"/>
          <p:cNvSpPr>
            <a:spLocks noGrp="1" noChangeArrowheads="1"/>
          </p:cNvSpPr>
          <p:nvPr>
            <p:ph type="ctrTitle" idx="4294967295"/>
          </p:nvPr>
        </p:nvSpPr>
        <p:spPr>
          <a:xfrm>
            <a:off x="9305925" y="547688"/>
            <a:ext cx="32512000" cy="1328737"/>
          </a:xfrm>
        </p:spPr>
        <p:txBody>
          <a:bodyPr/>
          <a:lstStyle/>
          <a:p>
            <a:pPr eaLnBrk="1" hangingPunct="1"/>
            <a:r>
              <a:rPr lang="en-US" altLang="en-US" sz="5800" b="1" smtClean="0">
                <a:solidFill>
                  <a:schemeClr val="bg1"/>
                </a:solidFill>
                <a:latin typeface="Times New Roman" pitchFamily="18" charset="0"/>
              </a:rPr>
              <a:t>Characterizing Potentially Harmful Environmental Legacy Issues within a Declining Midwest City: A Street Sediment Study of Northeastern Terre Haute, Indiana</a:t>
            </a:r>
          </a:p>
        </p:txBody>
      </p:sp>
      <p:pic>
        <p:nvPicPr>
          <p:cNvPr id="14344" name="Picture 11"/>
          <p:cNvPicPr>
            <a:picLocks noChangeAspect="1" noChangeArrowheads="1"/>
          </p:cNvPicPr>
          <p:nvPr/>
        </p:nvPicPr>
        <p:blipFill>
          <a:blip r:embed="rId3"/>
          <a:srcRect/>
          <a:stretch>
            <a:fillRect/>
          </a:stretch>
        </p:blipFill>
        <p:spPr bwMode="auto">
          <a:xfrm>
            <a:off x="636588" y="503238"/>
            <a:ext cx="4657725" cy="2132012"/>
          </a:xfrm>
          <a:prstGeom prst="rect">
            <a:avLst/>
          </a:prstGeom>
          <a:noFill/>
          <a:ln w="9525">
            <a:noFill/>
            <a:miter lim="800000"/>
            <a:headEnd/>
            <a:tailEnd/>
          </a:ln>
        </p:spPr>
      </p:pic>
      <p:sp>
        <p:nvSpPr>
          <p:cNvPr id="14346" name="Rectangle 27"/>
          <p:cNvSpPr>
            <a:spLocks noChangeArrowheads="1"/>
          </p:cNvSpPr>
          <p:nvPr/>
        </p:nvSpPr>
        <p:spPr bwMode="auto">
          <a:xfrm>
            <a:off x="15725775" y="3382963"/>
            <a:ext cx="14814550" cy="950912"/>
          </a:xfrm>
          <a:prstGeom prst="rect">
            <a:avLst/>
          </a:prstGeom>
          <a:solidFill>
            <a:srgbClr val="4B6581"/>
          </a:solidFill>
          <a:ln w="12700" algn="ctr">
            <a:solidFill>
              <a:schemeClr val="tx1"/>
            </a:solidFill>
            <a:round/>
            <a:headEnd/>
            <a:tailEnd/>
          </a:ln>
        </p:spPr>
        <p:txBody>
          <a:bodyPr/>
          <a:lstStyle/>
          <a:p>
            <a:pPr defTabSz="4806950" eaLnBrk="0" hangingPunct="0"/>
            <a:endParaRPr lang="en-US" sz="6300">
              <a:solidFill>
                <a:schemeClr val="bg1"/>
              </a:solidFill>
              <a:latin typeface="Times New Roman" pitchFamily="18" charset="0"/>
            </a:endParaRPr>
          </a:p>
        </p:txBody>
      </p:sp>
      <p:sp>
        <p:nvSpPr>
          <p:cNvPr id="14347" name="TextBox 46"/>
          <p:cNvSpPr txBox="1">
            <a:spLocks noChangeArrowheads="1"/>
          </p:cNvSpPr>
          <p:nvPr/>
        </p:nvSpPr>
        <p:spPr bwMode="auto">
          <a:xfrm>
            <a:off x="15949613" y="4495800"/>
            <a:ext cx="14381162" cy="1917700"/>
          </a:xfrm>
          <a:prstGeom prst="rect">
            <a:avLst/>
          </a:prstGeom>
          <a:noFill/>
          <a:ln w="9525">
            <a:noFill/>
            <a:miter lim="800000"/>
            <a:headEnd/>
            <a:tailEnd/>
          </a:ln>
        </p:spPr>
        <p:txBody>
          <a:bodyPr>
            <a:spAutoFit/>
          </a:bodyPr>
          <a:lstStyle/>
          <a:p>
            <a:pPr eaLnBrk="0" hangingPunct="0"/>
            <a:r>
              <a:rPr lang="en-US" sz="2400" b="1" u="sng">
                <a:latin typeface="Times New Roman" pitchFamily="18" charset="0"/>
              </a:rPr>
              <a:t>Sample Collection and Preparation:</a:t>
            </a:r>
          </a:p>
          <a:p>
            <a:pPr eaLnBrk="0" hangingPunct="0"/>
            <a:r>
              <a:rPr lang="en-US" sz="2400">
                <a:latin typeface="Times New Roman" pitchFamily="18" charset="0"/>
              </a:rPr>
              <a:t>A total of 27 street sediment samples were collected (18 for XRF analysis; 9 for SEM analysis) (Figs. 4 &amp; 5). At each location, approximately 10-15 grams of street sediments were collected using plastic utensils. Samples were processed and analyzed at DePauw University using a stereomicroscope, Scanning Electron Microscopy (SEM), and portable X-ray Fluorescence (p-XRF).</a:t>
            </a:r>
          </a:p>
        </p:txBody>
      </p:sp>
      <p:sp>
        <p:nvSpPr>
          <p:cNvPr id="14348" name="TextBox 1036"/>
          <p:cNvSpPr txBox="1">
            <a:spLocks noChangeArrowheads="1"/>
          </p:cNvSpPr>
          <p:nvPr/>
        </p:nvSpPr>
        <p:spPr bwMode="auto">
          <a:xfrm>
            <a:off x="39470013" y="18748375"/>
            <a:ext cx="184150" cy="1539875"/>
          </a:xfrm>
          <a:prstGeom prst="rect">
            <a:avLst/>
          </a:prstGeom>
          <a:noFill/>
          <a:ln w="9525">
            <a:noFill/>
            <a:miter lim="800000"/>
            <a:headEnd/>
            <a:tailEnd/>
          </a:ln>
        </p:spPr>
        <p:txBody>
          <a:bodyPr>
            <a:spAutoFit/>
          </a:bodyPr>
          <a:lstStyle/>
          <a:p>
            <a:pPr eaLnBrk="0" hangingPunct="0"/>
            <a:endParaRPr lang="en-US"/>
          </a:p>
        </p:txBody>
      </p:sp>
      <p:sp>
        <p:nvSpPr>
          <p:cNvPr id="14349" name="TextBox 1054"/>
          <p:cNvSpPr txBox="1">
            <a:spLocks noChangeArrowheads="1"/>
          </p:cNvSpPr>
          <p:nvPr/>
        </p:nvSpPr>
        <p:spPr bwMode="auto">
          <a:xfrm>
            <a:off x="7385050" y="19076988"/>
            <a:ext cx="184150" cy="1539875"/>
          </a:xfrm>
          <a:prstGeom prst="rect">
            <a:avLst/>
          </a:prstGeom>
          <a:noFill/>
          <a:ln w="9525">
            <a:noFill/>
            <a:miter lim="800000"/>
            <a:headEnd/>
            <a:tailEnd/>
          </a:ln>
        </p:spPr>
        <p:txBody>
          <a:bodyPr>
            <a:spAutoFit/>
          </a:bodyPr>
          <a:lstStyle/>
          <a:p>
            <a:pPr eaLnBrk="0" hangingPunct="0"/>
            <a:endParaRPr lang="en-US"/>
          </a:p>
        </p:txBody>
      </p:sp>
      <p:sp>
        <p:nvSpPr>
          <p:cNvPr id="14350" name="TextBox 1056"/>
          <p:cNvSpPr txBox="1">
            <a:spLocks noChangeArrowheads="1"/>
          </p:cNvSpPr>
          <p:nvPr/>
        </p:nvSpPr>
        <p:spPr bwMode="auto">
          <a:xfrm>
            <a:off x="17422813" y="2022475"/>
            <a:ext cx="16660812" cy="1006475"/>
          </a:xfrm>
          <a:prstGeom prst="rect">
            <a:avLst/>
          </a:prstGeom>
          <a:noFill/>
          <a:ln w="9525">
            <a:noFill/>
            <a:miter lim="800000"/>
            <a:headEnd/>
            <a:tailEnd/>
          </a:ln>
        </p:spPr>
        <p:txBody>
          <a:bodyPr>
            <a:spAutoFit/>
          </a:bodyPr>
          <a:lstStyle/>
          <a:p>
            <a:pPr algn="ctr" eaLnBrk="0" hangingPunct="0"/>
            <a:r>
              <a:rPr lang="en-US" sz="3600">
                <a:solidFill>
                  <a:schemeClr val="bg1"/>
                </a:solidFill>
                <a:latin typeface="Times New Roman" pitchFamily="18" charset="0"/>
              </a:rPr>
              <a:t>Katelyn Adams (</a:t>
            </a:r>
            <a:r>
              <a:rPr lang="en-US" sz="3600">
                <a:solidFill>
                  <a:schemeClr val="bg1"/>
                </a:solidFill>
                <a:latin typeface="Times New Roman" pitchFamily="18" charset="0"/>
                <a:hlinkClick r:id="rId4"/>
              </a:rPr>
              <a:t>katelynadams_2024@depauw.edu</a:t>
            </a:r>
            <a:r>
              <a:rPr lang="en-US" sz="3600">
                <a:solidFill>
                  <a:schemeClr val="bg1"/>
                </a:solidFill>
                <a:latin typeface="Times New Roman" pitchFamily="18" charset="0"/>
              </a:rPr>
              <a:t>) and Ken Brown</a:t>
            </a:r>
          </a:p>
          <a:p>
            <a:pPr algn="ctr" eaLnBrk="0" hangingPunct="0"/>
            <a:r>
              <a:rPr lang="en-US" sz="2400" i="1">
                <a:solidFill>
                  <a:schemeClr val="bg1"/>
                </a:solidFill>
                <a:latin typeface="Times New Roman" pitchFamily="18" charset="0"/>
              </a:rPr>
              <a:t>DePauw University Department of Geology and Environmental Geoscience </a:t>
            </a:r>
          </a:p>
        </p:txBody>
      </p:sp>
      <p:sp>
        <p:nvSpPr>
          <p:cNvPr id="14351" name="TextBox 2057"/>
          <p:cNvSpPr txBox="1">
            <a:spLocks noChangeArrowheads="1"/>
          </p:cNvSpPr>
          <p:nvPr/>
        </p:nvSpPr>
        <p:spPr bwMode="auto">
          <a:xfrm>
            <a:off x="30861000" y="31557913"/>
            <a:ext cx="19694525" cy="733425"/>
          </a:xfrm>
          <a:prstGeom prst="rect">
            <a:avLst/>
          </a:prstGeom>
          <a:noFill/>
          <a:ln w="9525">
            <a:noFill/>
            <a:miter lim="800000"/>
            <a:headEnd/>
            <a:tailEnd/>
          </a:ln>
        </p:spPr>
        <p:txBody>
          <a:bodyPr>
            <a:spAutoFit/>
          </a:bodyPr>
          <a:lstStyle/>
          <a:p>
            <a:pPr eaLnBrk="0" hangingPunct="0"/>
            <a:r>
              <a:rPr lang="en-US" sz="2100" u="sng">
                <a:latin typeface="Times New Roman" pitchFamily="18" charset="0"/>
              </a:rPr>
              <a:t>ACKNOWLEDGEMENTS</a:t>
            </a:r>
            <a:r>
              <a:rPr lang="en-US" sz="2100">
                <a:latin typeface="Times New Roman" pitchFamily="18" charset="0"/>
              </a:rPr>
              <a:t>:  We would like to thank DePauw’s Buehler Biomedical Imaging Center (BBIC) and the Department of Geology and Environmental Geoscience for the resources and guidance during this research. We would also like to thank the GEOS 230 (Env. Geology) class for their contribution to sample collection. </a:t>
            </a:r>
          </a:p>
        </p:txBody>
      </p:sp>
      <p:grpSp>
        <p:nvGrpSpPr>
          <p:cNvPr id="14352" name="Group 17"/>
          <p:cNvGrpSpPr>
            <a:grpSpLocks/>
          </p:cNvGrpSpPr>
          <p:nvPr/>
        </p:nvGrpSpPr>
        <p:grpSpPr bwMode="auto">
          <a:xfrm>
            <a:off x="34610675" y="17032288"/>
            <a:ext cx="15744825" cy="10785475"/>
            <a:chOff x="4127676" y="211223"/>
            <a:chExt cx="7757891" cy="6020879"/>
          </a:xfrm>
        </p:grpSpPr>
        <p:pic>
          <p:nvPicPr>
            <p:cNvPr id="14588" name="Picture 7"/>
            <p:cNvPicPr>
              <a:picLocks noChangeAspect="1"/>
            </p:cNvPicPr>
            <p:nvPr/>
          </p:nvPicPr>
          <p:blipFill>
            <a:blip r:embed="rId5"/>
            <a:srcRect/>
            <a:stretch>
              <a:fillRect/>
            </a:stretch>
          </p:blipFill>
          <p:spPr bwMode="auto">
            <a:xfrm>
              <a:off x="8045087" y="211223"/>
              <a:ext cx="3840480" cy="2934520"/>
            </a:xfrm>
            <a:prstGeom prst="rect">
              <a:avLst/>
            </a:prstGeom>
            <a:noFill/>
            <a:ln w="25400">
              <a:solidFill>
                <a:srgbClr val="4B6581"/>
              </a:solidFill>
              <a:miter lim="800000"/>
              <a:headEnd/>
              <a:tailEnd/>
            </a:ln>
          </p:spPr>
        </p:pic>
        <p:pic>
          <p:nvPicPr>
            <p:cNvPr id="14589" name="Picture 11"/>
            <p:cNvPicPr>
              <a:picLocks noChangeAspect="1"/>
            </p:cNvPicPr>
            <p:nvPr/>
          </p:nvPicPr>
          <p:blipFill>
            <a:blip r:embed="rId6"/>
            <a:srcRect/>
            <a:stretch>
              <a:fillRect/>
            </a:stretch>
          </p:blipFill>
          <p:spPr bwMode="auto">
            <a:xfrm>
              <a:off x="4127676" y="3294495"/>
              <a:ext cx="3840480" cy="2937607"/>
            </a:xfrm>
            <a:prstGeom prst="rect">
              <a:avLst/>
            </a:prstGeom>
            <a:noFill/>
            <a:ln w="25400">
              <a:solidFill>
                <a:srgbClr val="4B6581"/>
              </a:solidFill>
              <a:miter lim="800000"/>
              <a:headEnd/>
              <a:tailEnd/>
            </a:ln>
          </p:spPr>
        </p:pic>
        <p:pic>
          <p:nvPicPr>
            <p:cNvPr id="14590" name="Picture 13"/>
            <p:cNvPicPr>
              <a:picLocks noChangeAspect="1"/>
            </p:cNvPicPr>
            <p:nvPr/>
          </p:nvPicPr>
          <p:blipFill>
            <a:blip r:embed="rId7"/>
            <a:srcRect/>
            <a:stretch>
              <a:fillRect/>
            </a:stretch>
          </p:blipFill>
          <p:spPr bwMode="auto">
            <a:xfrm>
              <a:off x="4127676" y="211223"/>
              <a:ext cx="3840480" cy="2944476"/>
            </a:xfrm>
            <a:prstGeom prst="rect">
              <a:avLst/>
            </a:prstGeom>
            <a:noFill/>
            <a:ln w="25400">
              <a:solidFill>
                <a:srgbClr val="4B6581"/>
              </a:solidFill>
              <a:miter lim="800000"/>
              <a:headEnd/>
              <a:tailEnd/>
            </a:ln>
          </p:spPr>
        </p:pic>
        <p:pic>
          <p:nvPicPr>
            <p:cNvPr id="14591" name="Picture 15"/>
            <p:cNvPicPr>
              <a:picLocks noChangeAspect="1"/>
            </p:cNvPicPr>
            <p:nvPr/>
          </p:nvPicPr>
          <p:blipFill>
            <a:blip r:embed="rId8"/>
            <a:srcRect/>
            <a:stretch>
              <a:fillRect/>
            </a:stretch>
          </p:blipFill>
          <p:spPr bwMode="auto">
            <a:xfrm>
              <a:off x="8045087" y="3293552"/>
              <a:ext cx="3840480" cy="2938550"/>
            </a:xfrm>
            <a:prstGeom prst="rect">
              <a:avLst/>
            </a:prstGeom>
            <a:noFill/>
            <a:ln w="25400">
              <a:solidFill>
                <a:srgbClr val="4B6581"/>
              </a:solidFill>
              <a:miter lim="800000"/>
              <a:headEnd/>
              <a:tailEnd/>
            </a:ln>
          </p:spPr>
        </p:pic>
      </p:grpSp>
      <p:sp>
        <p:nvSpPr>
          <p:cNvPr id="14353" name="TextBox 1082"/>
          <p:cNvSpPr txBox="1">
            <a:spLocks noChangeArrowheads="1"/>
          </p:cNvSpPr>
          <p:nvPr/>
        </p:nvSpPr>
        <p:spPr bwMode="auto">
          <a:xfrm>
            <a:off x="40630475" y="30070425"/>
            <a:ext cx="9596438" cy="1096963"/>
          </a:xfrm>
          <a:prstGeom prst="rect">
            <a:avLst/>
          </a:prstGeom>
          <a:noFill/>
          <a:ln w="9525">
            <a:noFill/>
            <a:miter lim="800000"/>
            <a:headEnd/>
            <a:tailEnd/>
          </a:ln>
        </p:spPr>
        <p:txBody>
          <a:bodyPr>
            <a:spAutoFit/>
          </a:bodyPr>
          <a:lstStyle/>
          <a:p>
            <a:pPr eaLnBrk="0" hangingPunct="0"/>
            <a:r>
              <a:rPr lang="en-US" sz="2200">
                <a:latin typeface="Times New Roman" pitchFamily="18" charset="0"/>
                <a:cs typeface="Times New Roman" pitchFamily="18" charset="0"/>
              </a:rPr>
              <a:t>Figure #. Spatial analysis of XRF concentrations with potential sources sites indicated. Using ArcGIS software, conclusions were based on the aggradation of results provided. S</a:t>
            </a:r>
          </a:p>
        </p:txBody>
      </p:sp>
      <p:sp>
        <p:nvSpPr>
          <p:cNvPr id="14354" name="TextBox 2047"/>
          <p:cNvSpPr txBox="1">
            <a:spLocks noChangeArrowheads="1"/>
          </p:cNvSpPr>
          <p:nvPr/>
        </p:nvSpPr>
        <p:spPr bwMode="auto">
          <a:xfrm>
            <a:off x="31083250" y="18694400"/>
            <a:ext cx="3275013" cy="7102475"/>
          </a:xfrm>
          <a:prstGeom prst="rect">
            <a:avLst/>
          </a:prstGeom>
          <a:noFill/>
          <a:ln w="9525">
            <a:noFill/>
            <a:miter lim="800000"/>
            <a:headEnd/>
            <a:tailEnd/>
          </a:ln>
        </p:spPr>
        <p:txBody>
          <a:bodyPr>
            <a:spAutoFit/>
          </a:bodyPr>
          <a:lstStyle/>
          <a:p>
            <a:pPr eaLnBrk="0" hangingPunct="0"/>
            <a:endParaRPr lang="en-US" sz="2000">
              <a:latin typeface="Times New Roman" pitchFamily="18" charset="0"/>
              <a:cs typeface="Times New Roman" pitchFamily="18" charset="0"/>
            </a:endParaRPr>
          </a:p>
          <a:p>
            <a:pPr eaLnBrk="0" hangingPunct="0"/>
            <a:r>
              <a:rPr lang="en-US" sz="2000" b="1">
                <a:latin typeface="Times New Roman" pitchFamily="18" charset="0"/>
                <a:cs typeface="Times New Roman" pitchFamily="18" charset="0"/>
              </a:rPr>
              <a:t>Fig. 10:</a:t>
            </a:r>
            <a:r>
              <a:rPr lang="en-US" sz="2000">
                <a:latin typeface="Times New Roman" pitchFamily="18" charset="0"/>
                <a:cs typeface="Times New Roman" pitchFamily="18" charset="0"/>
              </a:rPr>
              <a:t> GIS maps of the study area showing the XRF concentrations of copper (Cu), lead (Pb), zinc (Zn), and arsenic (As) for the eighteen bulk street sediment samples. Concentrations are reported in parts per million (ppm). The symbol size for each sample is proportional to its concentration (larger symbols = higher concentrations). Sample concentrations are also color coded (blue = low; red = high concentrations).</a:t>
            </a:r>
          </a:p>
          <a:p>
            <a:pPr eaLnBrk="0" hangingPunct="0"/>
            <a:endParaRPr lang="en-US" sz="2000">
              <a:latin typeface="Times New Roman" pitchFamily="18" charset="0"/>
              <a:cs typeface="Times New Roman" pitchFamily="18" charset="0"/>
            </a:endParaRPr>
          </a:p>
          <a:p>
            <a:pPr eaLnBrk="0" hangingPunct="0"/>
            <a:r>
              <a:rPr lang="en-US" sz="2000">
                <a:latin typeface="Times New Roman" pitchFamily="18" charset="0"/>
                <a:cs typeface="Times New Roman" pitchFamily="18" charset="0"/>
              </a:rPr>
              <a:t>State cleanup sites (blue triangles), Brownfield sites (red triangles), and the locations of past industrial sites (pink boxes) are also shown in each map. </a:t>
            </a:r>
          </a:p>
        </p:txBody>
      </p:sp>
      <p:grpSp>
        <p:nvGrpSpPr>
          <p:cNvPr id="14355" name="Group 234"/>
          <p:cNvGrpSpPr>
            <a:grpSpLocks/>
          </p:cNvGrpSpPr>
          <p:nvPr/>
        </p:nvGrpSpPr>
        <p:grpSpPr bwMode="auto">
          <a:xfrm>
            <a:off x="16483013" y="15166975"/>
            <a:ext cx="13415962" cy="4737100"/>
            <a:chOff x="10383" y="9554"/>
            <a:chExt cx="8451" cy="2984"/>
          </a:xfrm>
        </p:grpSpPr>
        <p:sp>
          <p:nvSpPr>
            <p:cNvPr id="14574" name="TextBox 1060"/>
            <p:cNvSpPr txBox="1">
              <a:spLocks noChangeArrowheads="1"/>
            </p:cNvSpPr>
            <p:nvPr/>
          </p:nvSpPr>
          <p:spPr bwMode="auto">
            <a:xfrm>
              <a:off x="10383" y="12096"/>
              <a:ext cx="8451" cy="442"/>
            </a:xfrm>
            <a:prstGeom prst="rect">
              <a:avLst/>
            </a:prstGeom>
            <a:noFill/>
            <a:ln w="9525">
              <a:noFill/>
              <a:miter lim="800000"/>
              <a:headEnd/>
              <a:tailEnd/>
            </a:ln>
          </p:spPr>
          <p:txBody>
            <a:bodyPr>
              <a:spAutoFit/>
            </a:bodyPr>
            <a:lstStyle/>
            <a:p>
              <a:pPr eaLnBrk="0" hangingPunct="0"/>
              <a:r>
                <a:rPr lang="en-US" sz="2000" b="1">
                  <a:latin typeface="Times New Roman" pitchFamily="18" charset="0"/>
                  <a:cs typeface="Times New Roman" pitchFamily="18" charset="0"/>
                </a:rPr>
                <a:t>Fig. 5:</a:t>
              </a:r>
              <a:r>
                <a:rPr lang="en-US" sz="2000">
                  <a:latin typeface="Times New Roman" pitchFamily="18" charset="0"/>
                  <a:cs typeface="Times New Roman" pitchFamily="18" charset="0"/>
                </a:rPr>
                <a:t> Approximately 2-3 grams of each street sediment sample (&lt;180</a:t>
              </a:r>
              <a:r>
                <a:rPr lang="en-US" sz="2000">
                  <a:solidFill>
                    <a:srgbClr val="000000"/>
                  </a:solidFill>
                  <a:latin typeface="Times New Roman" pitchFamily="18" charset="0"/>
                </a:rPr>
                <a:t>µm) was analyzed by</a:t>
              </a:r>
              <a:r>
                <a:rPr lang="en-US" sz="2000">
                  <a:latin typeface="Times New Roman" pitchFamily="18" charset="0"/>
                  <a:cs typeface="Times New Roman" pitchFamily="18" charset="0"/>
                </a:rPr>
                <a:t> p-XRF at DePauw University. Accuracy and precision of the analysis was monitored using NIST 2711a (Montana II Soil). </a:t>
              </a:r>
            </a:p>
          </p:txBody>
        </p:sp>
        <p:grpSp>
          <p:nvGrpSpPr>
            <p:cNvPr id="14575" name="Group 229"/>
            <p:cNvGrpSpPr>
              <a:grpSpLocks/>
            </p:cNvGrpSpPr>
            <p:nvPr/>
          </p:nvGrpSpPr>
          <p:grpSpPr bwMode="auto">
            <a:xfrm>
              <a:off x="10456" y="9855"/>
              <a:ext cx="8252" cy="2215"/>
              <a:chOff x="10456" y="9723"/>
              <a:chExt cx="9038" cy="2357"/>
            </a:xfrm>
          </p:grpSpPr>
          <p:pic>
            <p:nvPicPr>
              <p:cNvPr id="14577" name="Picture 1055" descr="A person kneeling on the ground&#10;&#10;Description automatically generated"/>
              <p:cNvPicPr>
                <a:picLocks noChangeAspect="1"/>
              </p:cNvPicPr>
              <p:nvPr/>
            </p:nvPicPr>
            <p:blipFill>
              <a:blip r:embed="rId9"/>
              <a:srcRect l="18462" t="10757" b="16136"/>
              <a:stretch>
                <a:fillRect/>
              </a:stretch>
            </p:blipFill>
            <p:spPr bwMode="auto">
              <a:xfrm>
                <a:off x="10456" y="9732"/>
                <a:ext cx="2010" cy="2345"/>
              </a:xfrm>
              <a:prstGeom prst="rect">
                <a:avLst/>
              </a:prstGeom>
              <a:noFill/>
              <a:ln w="19050">
                <a:solidFill>
                  <a:srgbClr val="4B6581"/>
                </a:solidFill>
                <a:miter lim="800000"/>
                <a:headEnd/>
                <a:tailEnd/>
              </a:ln>
            </p:spPr>
          </p:pic>
          <p:pic>
            <p:nvPicPr>
              <p:cNvPr id="14578" name="Picture 2" descr="Image result for portable xrf spectrometer"/>
              <p:cNvPicPr>
                <a:picLocks noChangeAspect="1" noChangeArrowheads="1"/>
              </p:cNvPicPr>
              <p:nvPr/>
            </p:nvPicPr>
            <p:blipFill>
              <a:blip r:embed="rId10"/>
              <a:srcRect/>
              <a:stretch>
                <a:fillRect/>
              </a:stretch>
            </p:blipFill>
            <p:spPr bwMode="auto">
              <a:xfrm>
                <a:off x="17605" y="9734"/>
                <a:ext cx="1889" cy="2344"/>
              </a:xfrm>
              <a:prstGeom prst="rect">
                <a:avLst/>
              </a:prstGeom>
              <a:noFill/>
              <a:ln w="19050">
                <a:solidFill>
                  <a:srgbClr val="4B6581"/>
                </a:solidFill>
                <a:miter lim="800000"/>
                <a:headEnd/>
                <a:tailEnd/>
              </a:ln>
            </p:spPr>
          </p:pic>
          <p:pic>
            <p:nvPicPr>
              <p:cNvPr id="14579" name="Picture 29" descr="IMG_0779"/>
              <p:cNvPicPr>
                <a:picLocks noChangeAspect="1" noChangeArrowheads="1"/>
              </p:cNvPicPr>
              <p:nvPr/>
            </p:nvPicPr>
            <p:blipFill>
              <a:blip r:embed="rId11"/>
              <a:srcRect l="17554" t="8524" r="13768" b="20786"/>
              <a:stretch>
                <a:fillRect/>
              </a:stretch>
            </p:blipFill>
            <p:spPr bwMode="auto">
              <a:xfrm>
                <a:off x="14538" y="9734"/>
                <a:ext cx="2914" cy="2346"/>
              </a:xfrm>
              <a:prstGeom prst="rect">
                <a:avLst/>
              </a:prstGeom>
              <a:noFill/>
              <a:ln w="19050">
                <a:solidFill>
                  <a:srgbClr val="4B6581"/>
                </a:solidFill>
                <a:miter lim="800000"/>
                <a:headEnd/>
                <a:tailEnd/>
              </a:ln>
            </p:spPr>
          </p:pic>
          <p:sp>
            <p:nvSpPr>
              <p:cNvPr id="14580" name="Text Box 32"/>
              <p:cNvSpPr txBox="1">
                <a:spLocks noChangeArrowheads="1"/>
              </p:cNvSpPr>
              <p:nvPr/>
            </p:nvSpPr>
            <p:spPr bwMode="auto">
              <a:xfrm>
                <a:off x="14588" y="9784"/>
                <a:ext cx="2786" cy="234"/>
              </a:xfrm>
              <a:prstGeom prst="rect">
                <a:avLst/>
              </a:prstGeom>
              <a:solidFill>
                <a:schemeClr val="bg1"/>
              </a:solidFill>
              <a:ln w="12700">
                <a:solidFill>
                  <a:srgbClr val="4B6581"/>
                </a:solidFill>
                <a:miter lim="800000"/>
                <a:headEnd/>
                <a:tailEnd/>
              </a:ln>
            </p:spPr>
            <p:txBody>
              <a:bodyPr>
                <a:spAutoFit/>
              </a:bodyPr>
              <a:lstStyle/>
              <a:p>
                <a:pPr algn="ctr" eaLnBrk="0" hangingPunct="0"/>
                <a:r>
                  <a:rPr lang="en-US" sz="1600" b="1">
                    <a:solidFill>
                      <a:srgbClr val="000000"/>
                    </a:solidFill>
                    <a:latin typeface="Times New Roman" pitchFamily="18" charset="0"/>
                    <a:cs typeface="Calibri" pitchFamily="34" charset="0"/>
                  </a:rPr>
                  <a:t>Chemplex XRF Cup &amp; Prolene (4µm) Film</a:t>
                </a:r>
                <a:endParaRPr lang="en-US" sz="1600">
                  <a:latin typeface="Times New Roman" pitchFamily="18" charset="0"/>
                  <a:cs typeface="Calibri" pitchFamily="34" charset="0"/>
                </a:endParaRPr>
              </a:p>
            </p:txBody>
          </p:sp>
          <p:pic>
            <p:nvPicPr>
              <p:cNvPr id="14581" name="Picture 18"/>
              <p:cNvPicPr>
                <a:picLocks noChangeAspect="1" noChangeArrowheads="1"/>
              </p:cNvPicPr>
              <p:nvPr/>
            </p:nvPicPr>
            <p:blipFill>
              <a:blip r:embed="rId12"/>
              <a:srcRect l="6935" t="12325" r="53012" b="3134"/>
              <a:stretch>
                <a:fillRect/>
              </a:stretch>
            </p:blipFill>
            <p:spPr bwMode="auto">
              <a:xfrm>
                <a:off x="12623" y="9723"/>
                <a:ext cx="1745" cy="2355"/>
              </a:xfrm>
              <a:prstGeom prst="rect">
                <a:avLst/>
              </a:prstGeom>
              <a:noFill/>
              <a:ln w="19050">
                <a:solidFill>
                  <a:srgbClr val="4B6581"/>
                </a:solidFill>
                <a:miter lim="800000"/>
                <a:headEnd/>
                <a:tailEnd/>
              </a:ln>
            </p:spPr>
          </p:pic>
          <p:sp>
            <p:nvSpPr>
              <p:cNvPr id="14582" name="Text Box 31"/>
              <p:cNvSpPr txBox="1">
                <a:spLocks noChangeArrowheads="1"/>
              </p:cNvSpPr>
              <p:nvPr/>
            </p:nvSpPr>
            <p:spPr bwMode="auto">
              <a:xfrm>
                <a:off x="12657" y="9783"/>
                <a:ext cx="1679" cy="234"/>
              </a:xfrm>
              <a:prstGeom prst="rect">
                <a:avLst/>
              </a:prstGeom>
              <a:solidFill>
                <a:schemeClr val="bg1"/>
              </a:solidFill>
              <a:ln w="12700">
                <a:solidFill>
                  <a:srgbClr val="4B6581"/>
                </a:solidFill>
                <a:miter lim="800000"/>
                <a:headEnd/>
                <a:tailEnd/>
              </a:ln>
            </p:spPr>
            <p:txBody>
              <a:bodyPr>
                <a:spAutoFit/>
              </a:bodyPr>
              <a:lstStyle/>
              <a:p>
                <a:pPr eaLnBrk="0" hangingPunct="0"/>
                <a:r>
                  <a:rPr lang="en-US" sz="1600" b="1">
                    <a:solidFill>
                      <a:srgbClr val="000000"/>
                    </a:solidFill>
                    <a:latin typeface="Times New Roman" pitchFamily="18" charset="0"/>
                  </a:rPr>
                  <a:t>Sieving Process (180 µm) </a:t>
                </a:r>
              </a:p>
            </p:txBody>
          </p:sp>
          <p:sp>
            <p:nvSpPr>
              <p:cNvPr id="14583" name="Text Box 34"/>
              <p:cNvSpPr txBox="1">
                <a:spLocks noChangeArrowheads="1"/>
              </p:cNvSpPr>
              <p:nvPr/>
            </p:nvSpPr>
            <p:spPr bwMode="auto">
              <a:xfrm>
                <a:off x="10537" y="9788"/>
                <a:ext cx="1840" cy="234"/>
              </a:xfrm>
              <a:prstGeom prst="rect">
                <a:avLst/>
              </a:prstGeom>
              <a:solidFill>
                <a:schemeClr val="bg1"/>
              </a:solidFill>
              <a:ln w="12700">
                <a:solidFill>
                  <a:srgbClr val="4B6581"/>
                </a:solidFill>
                <a:miter lim="800000"/>
                <a:headEnd/>
                <a:tailEnd/>
              </a:ln>
            </p:spPr>
            <p:txBody>
              <a:bodyPr>
                <a:spAutoFit/>
              </a:bodyPr>
              <a:lstStyle/>
              <a:p>
                <a:pPr eaLnBrk="0" hangingPunct="0"/>
                <a:r>
                  <a:rPr lang="en-US" sz="1600" b="1">
                    <a:solidFill>
                      <a:srgbClr val="000000"/>
                    </a:solidFill>
                    <a:latin typeface="Times New Roman" pitchFamily="18" charset="0"/>
                  </a:rPr>
                  <a:t>Sample Collection (N = 18) </a:t>
                </a:r>
              </a:p>
            </p:txBody>
          </p:sp>
          <p:sp>
            <p:nvSpPr>
              <p:cNvPr id="36" name="AutoShape 37">
                <a:extLst>
                  <a:ext uri="{FF2B5EF4-FFF2-40B4-BE49-F238E27FC236}"/>
                </a:extLst>
              </p:cNvPr>
              <p:cNvSpPr>
                <a:spLocks noChangeArrowheads="1"/>
              </p:cNvSpPr>
              <p:nvPr/>
            </p:nvSpPr>
            <p:spPr bwMode="auto">
              <a:xfrm>
                <a:off x="12286" y="10602"/>
                <a:ext cx="624" cy="596"/>
              </a:xfrm>
              <a:prstGeom prst="rightArrow">
                <a:avLst>
                  <a:gd name="adj1" fmla="val 50000"/>
                  <a:gd name="adj2" fmla="val 38889"/>
                </a:avLst>
              </a:prstGeom>
              <a:solidFill>
                <a:srgbClr val="FF0000"/>
              </a:solidFill>
              <a:ln w="15875">
                <a:solidFill>
                  <a:schemeClr val="tx1"/>
                </a:solidFill>
                <a:miter lim="800000"/>
                <a:headEnd/>
                <a:tailEnd/>
              </a:ln>
              <a:effectLst/>
            </p:spPr>
            <p:txBody>
              <a:bodyPr wrap="none" anchor="ctr"/>
              <a:lstStyle/>
              <a:p>
                <a:pPr algn="ctr" eaLnBrk="0" hangingPunct="0">
                  <a:defRPr/>
                </a:pPr>
                <a:endParaRPr lang="en-US" dirty="0">
                  <a:solidFill>
                    <a:srgbClr val="FF0000"/>
                  </a:solidFill>
                  <a:highlight>
                    <a:srgbClr val="FF0000"/>
                  </a:highlight>
                  <a:latin typeface="Arial" panose="020B0604020202020204" pitchFamily="34" charset="0"/>
                  <a:cs typeface="Arial" panose="020B0604020202020204" pitchFamily="34" charset="0"/>
                </a:endParaRPr>
              </a:p>
            </p:txBody>
          </p:sp>
          <p:sp>
            <p:nvSpPr>
              <p:cNvPr id="14585" name="AutoShape 37"/>
              <p:cNvSpPr>
                <a:spLocks noChangeArrowheads="1"/>
              </p:cNvSpPr>
              <p:nvPr/>
            </p:nvSpPr>
            <p:spPr bwMode="auto">
              <a:xfrm>
                <a:off x="14203" y="10600"/>
                <a:ext cx="628" cy="597"/>
              </a:xfrm>
              <a:prstGeom prst="rightArrow">
                <a:avLst>
                  <a:gd name="adj1" fmla="val 50000"/>
                  <a:gd name="adj2" fmla="val 34582"/>
                </a:avLst>
              </a:prstGeom>
              <a:solidFill>
                <a:srgbClr val="FF0000"/>
              </a:solidFill>
              <a:ln w="15875">
                <a:solidFill>
                  <a:schemeClr val="tx1"/>
                </a:solidFill>
                <a:miter lim="800000"/>
                <a:headEnd/>
                <a:tailEnd/>
              </a:ln>
            </p:spPr>
            <p:txBody>
              <a:bodyPr wrap="none" anchor="ctr"/>
              <a:lstStyle/>
              <a:p>
                <a:pPr algn="ctr" eaLnBrk="0" hangingPunct="0"/>
                <a:endParaRPr lang="en-US">
                  <a:solidFill>
                    <a:srgbClr val="000000"/>
                  </a:solidFill>
                </a:endParaRPr>
              </a:p>
            </p:txBody>
          </p:sp>
          <p:sp>
            <p:nvSpPr>
              <p:cNvPr id="14586" name="AutoShape 37"/>
              <p:cNvSpPr>
                <a:spLocks noChangeArrowheads="1"/>
              </p:cNvSpPr>
              <p:nvPr/>
            </p:nvSpPr>
            <p:spPr bwMode="auto">
              <a:xfrm>
                <a:off x="17276" y="10600"/>
                <a:ext cx="627" cy="597"/>
              </a:xfrm>
              <a:prstGeom prst="rightArrow">
                <a:avLst>
                  <a:gd name="adj1" fmla="val 50000"/>
                  <a:gd name="adj2" fmla="val 34595"/>
                </a:avLst>
              </a:prstGeom>
              <a:solidFill>
                <a:srgbClr val="FF0000"/>
              </a:solidFill>
              <a:ln w="15875">
                <a:solidFill>
                  <a:schemeClr val="tx1"/>
                </a:solidFill>
                <a:miter lim="800000"/>
                <a:headEnd/>
                <a:tailEnd/>
              </a:ln>
            </p:spPr>
            <p:txBody>
              <a:bodyPr wrap="none" anchor="ctr"/>
              <a:lstStyle/>
              <a:p>
                <a:pPr algn="ctr" eaLnBrk="0" hangingPunct="0"/>
                <a:endParaRPr lang="en-US">
                  <a:solidFill>
                    <a:srgbClr val="000000"/>
                  </a:solidFill>
                </a:endParaRPr>
              </a:p>
            </p:txBody>
          </p:sp>
          <p:sp>
            <p:nvSpPr>
              <p:cNvPr id="14587" name="Text Box 33"/>
              <p:cNvSpPr txBox="1">
                <a:spLocks noChangeArrowheads="1"/>
              </p:cNvSpPr>
              <p:nvPr/>
            </p:nvSpPr>
            <p:spPr bwMode="auto">
              <a:xfrm>
                <a:off x="17948" y="9784"/>
                <a:ext cx="1234" cy="234"/>
              </a:xfrm>
              <a:prstGeom prst="rect">
                <a:avLst/>
              </a:prstGeom>
              <a:solidFill>
                <a:schemeClr val="bg1"/>
              </a:solidFill>
              <a:ln w="12700">
                <a:solidFill>
                  <a:srgbClr val="4B6581"/>
                </a:solidFill>
                <a:miter lim="800000"/>
                <a:headEnd/>
                <a:tailEnd/>
              </a:ln>
            </p:spPr>
            <p:txBody>
              <a:bodyPr>
                <a:spAutoFit/>
              </a:bodyPr>
              <a:lstStyle/>
              <a:p>
                <a:pPr eaLnBrk="0" hangingPunct="0"/>
                <a:r>
                  <a:rPr lang="en-US" sz="1600" b="1">
                    <a:solidFill>
                      <a:srgbClr val="000000"/>
                    </a:solidFill>
                    <a:latin typeface="Times New Roman" pitchFamily="18" charset="0"/>
                  </a:rPr>
                  <a:t>Bruker 5g p-XRF </a:t>
                </a:r>
              </a:p>
            </p:txBody>
          </p:sp>
        </p:grpSp>
        <p:sp>
          <p:nvSpPr>
            <p:cNvPr id="14576" name="TextBox 1058"/>
            <p:cNvSpPr txBox="1">
              <a:spLocks noChangeArrowheads="1"/>
            </p:cNvSpPr>
            <p:nvPr/>
          </p:nvSpPr>
          <p:spPr bwMode="auto">
            <a:xfrm>
              <a:off x="10405" y="9554"/>
              <a:ext cx="4095" cy="269"/>
            </a:xfrm>
            <a:prstGeom prst="rect">
              <a:avLst/>
            </a:prstGeom>
            <a:noFill/>
            <a:ln w="9525">
              <a:noFill/>
              <a:miter lim="800000"/>
              <a:headEnd/>
              <a:tailEnd/>
            </a:ln>
          </p:spPr>
          <p:txBody>
            <a:bodyPr>
              <a:spAutoFit/>
            </a:bodyPr>
            <a:lstStyle/>
            <a:p>
              <a:pPr eaLnBrk="0" hangingPunct="0"/>
              <a:r>
                <a:rPr lang="en-US" sz="2200" b="1" u="sng">
                  <a:latin typeface="Times New Roman" pitchFamily="18" charset="0"/>
                </a:rPr>
                <a:t>X-Ray Fluorescence (XRF) Spectrometer Analysis </a:t>
              </a:r>
            </a:p>
          </p:txBody>
        </p:sp>
      </p:grpSp>
      <p:grpSp>
        <p:nvGrpSpPr>
          <p:cNvPr id="14356" name="Group 235"/>
          <p:cNvGrpSpPr>
            <a:grpSpLocks/>
          </p:cNvGrpSpPr>
          <p:nvPr/>
        </p:nvGrpSpPr>
        <p:grpSpPr bwMode="auto">
          <a:xfrm>
            <a:off x="16538575" y="6423025"/>
            <a:ext cx="13284200" cy="4008438"/>
            <a:chOff x="10418" y="4046"/>
            <a:chExt cx="8368" cy="2525"/>
          </a:xfrm>
        </p:grpSpPr>
        <p:sp>
          <p:nvSpPr>
            <p:cNvPr id="14567" name="TextBox 1084"/>
            <p:cNvSpPr txBox="1">
              <a:spLocks noChangeArrowheads="1"/>
            </p:cNvSpPr>
            <p:nvPr/>
          </p:nvSpPr>
          <p:spPr bwMode="auto">
            <a:xfrm>
              <a:off x="10418" y="6321"/>
              <a:ext cx="8368" cy="250"/>
            </a:xfrm>
            <a:prstGeom prst="rect">
              <a:avLst/>
            </a:prstGeom>
            <a:noFill/>
            <a:ln w="9525">
              <a:noFill/>
              <a:miter lim="800000"/>
              <a:headEnd/>
              <a:tailEnd/>
            </a:ln>
          </p:spPr>
          <p:txBody>
            <a:bodyPr>
              <a:spAutoFit/>
            </a:bodyPr>
            <a:lstStyle/>
            <a:p>
              <a:pPr eaLnBrk="0" hangingPunct="0"/>
              <a:r>
                <a:rPr lang="en-US" sz="2000" b="1">
                  <a:latin typeface="Times New Roman" pitchFamily="18" charset="0"/>
                  <a:cs typeface="Times New Roman" pitchFamily="18" charset="0"/>
                </a:rPr>
                <a:t>Fig. 3:</a:t>
              </a:r>
              <a:r>
                <a:rPr lang="en-US" sz="2000">
                  <a:latin typeface="Times New Roman" pitchFamily="18" charset="0"/>
                  <a:cs typeface="Times New Roman" pitchFamily="18" charset="0"/>
                </a:rPr>
                <a:t> A stereomicroscope was used to image and document particle categories using the  &gt;</a:t>
              </a:r>
              <a:r>
                <a:rPr lang="en-US" sz="2000">
                  <a:solidFill>
                    <a:srgbClr val="000000"/>
                  </a:solidFill>
                  <a:latin typeface="Times New Roman" pitchFamily="18" charset="0"/>
                  <a:cs typeface="Times New Roman" pitchFamily="18" charset="0"/>
                </a:rPr>
                <a:t>180 µm sample fraction.</a:t>
              </a:r>
              <a:endParaRPr lang="en-US" sz="2000">
                <a:latin typeface="Times New Roman" pitchFamily="18" charset="0"/>
                <a:cs typeface="Times New Roman" pitchFamily="18" charset="0"/>
              </a:endParaRPr>
            </a:p>
          </p:txBody>
        </p:sp>
        <p:sp>
          <p:nvSpPr>
            <p:cNvPr id="14568" name="TextBox 1083"/>
            <p:cNvSpPr txBox="1">
              <a:spLocks noChangeArrowheads="1"/>
            </p:cNvSpPr>
            <p:nvPr/>
          </p:nvSpPr>
          <p:spPr bwMode="auto">
            <a:xfrm>
              <a:off x="10442" y="4046"/>
              <a:ext cx="2166" cy="269"/>
            </a:xfrm>
            <a:prstGeom prst="rect">
              <a:avLst/>
            </a:prstGeom>
            <a:noFill/>
            <a:ln w="9525">
              <a:noFill/>
              <a:miter lim="800000"/>
              <a:headEnd/>
              <a:tailEnd/>
            </a:ln>
          </p:spPr>
          <p:txBody>
            <a:bodyPr>
              <a:spAutoFit/>
            </a:bodyPr>
            <a:lstStyle/>
            <a:p>
              <a:pPr eaLnBrk="0" hangingPunct="0"/>
              <a:r>
                <a:rPr lang="en-US" sz="2200" b="1" u="sng">
                  <a:latin typeface="Times New Roman" pitchFamily="18" charset="0"/>
                  <a:cs typeface="Times New Roman" pitchFamily="18" charset="0"/>
                </a:rPr>
                <a:t>Stereomicroscope Analysis </a:t>
              </a:r>
            </a:p>
          </p:txBody>
        </p:sp>
        <p:pic>
          <p:nvPicPr>
            <p:cNvPr id="14569" name="Picture 2165" descr="A person using a microscope&#10;&#10;Description automatically generated"/>
            <p:cNvPicPr>
              <a:picLocks noChangeAspect="1"/>
            </p:cNvPicPr>
            <p:nvPr/>
          </p:nvPicPr>
          <p:blipFill>
            <a:blip r:embed="rId13">
              <a:lum bright="-12000" contrast="6000"/>
            </a:blip>
            <a:srcRect l="9619" t="25119" r="16254" b="30548"/>
            <a:stretch>
              <a:fillRect/>
            </a:stretch>
          </p:blipFill>
          <p:spPr bwMode="auto">
            <a:xfrm>
              <a:off x="16056" y="4319"/>
              <a:ext cx="2670" cy="2030"/>
            </a:xfrm>
            <a:prstGeom prst="rect">
              <a:avLst/>
            </a:prstGeom>
            <a:noFill/>
            <a:ln w="19050">
              <a:solidFill>
                <a:srgbClr val="4B6581"/>
              </a:solidFill>
              <a:miter lim="800000"/>
              <a:headEnd/>
              <a:tailEnd/>
            </a:ln>
          </p:spPr>
        </p:pic>
        <p:pic>
          <p:nvPicPr>
            <p:cNvPr id="14570" name="Picture 2167" descr="A pile of gravel and a marker&#10;&#10;Description automatically generated"/>
            <p:cNvPicPr>
              <a:picLocks noChangeAspect="1"/>
            </p:cNvPicPr>
            <p:nvPr/>
          </p:nvPicPr>
          <p:blipFill>
            <a:blip r:embed="rId14">
              <a:lum bright="-6000" contrast="12000"/>
            </a:blip>
            <a:srcRect l="15742" t="3853" r="3088" b="14613"/>
            <a:stretch>
              <a:fillRect/>
            </a:stretch>
          </p:blipFill>
          <p:spPr bwMode="auto">
            <a:xfrm>
              <a:off x="10490" y="4320"/>
              <a:ext cx="2728" cy="2012"/>
            </a:xfrm>
            <a:prstGeom prst="rect">
              <a:avLst/>
            </a:prstGeom>
            <a:noFill/>
            <a:ln w="19050">
              <a:solidFill>
                <a:srgbClr val="4B6581"/>
              </a:solidFill>
              <a:miter lim="800000"/>
              <a:headEnd/>
              <a:tailEnd/>
            </a:ln>
          </p:spPr>
        </p:pic>
        <p:pic>
          <p:nvPicPr>
            <p:cNvPr id="14571" name="Picture 2170" descr="A ruler and pieces of rock&#10;&#10;Description automatically generated with medium confidence"/>
            <p:cNvPicPr>
              <a:picLocks noChangeAspect="1"/>
            </p:cNvPicPr>
            <p:nvPr/>
          </p:nvPicPr>
          <p:blipFill>
            <a:blip r:embed="rId15"/>
            <a:srcRect l="7835" t="32573" r="7835" b="17232"/>
            <a:stretch>
              <a:fillRect/>
            </a:stretch>
          </p:blipFill>
          <p:spPr bwMode="auto">
            <a:xfrm>
              <a:off x="13206" y="4322"/>
              <a:ext cx="2622" cy="2010"/>
            </a:xfrm>
            <a:prstGeom prst="rect">
              <a:avLst/>
            </a:prstGeom>
            <a:noFill/>
            <a:ln w="19050">
              <a:solidFill>
                <a:srgbClr val="4B6581"/>
              </a:solidFill>
              <a:miter lim="800000"/>
              <a:headEnd/>
              <a:tailEnd/>
            </a:ln>
          </p:spPr>
        </p:pic>
        <p:sp>
          <p:nvSpPr>
            <p:cNvPr id="14572" name="TextBox 2168"/>
            <p:cNvSpPr txBox="1">
              <a:spLocks noChangeArrowheads="1"/>
            </p:cNvSpPr>
            <p:nvPr/>
          </p:nvSpPr>
          <p:spPr bwMode="auto">
            <a:xfrm>
              <a:off x="11976" y="4381"/>
              <a:ext cx="2257" cy="220"/>
            </a:xfrm>
            <a:prstGeom prst="rect">
              <a:avLst/>
            </a:prstGeom>
            <a:solidFill>
              <a:schemeClr val="bg1"/>
            </a:solidFill>
            <a:ln w="12700">
              <a:solidFill>
                <a:srgbClr val="4B6581"/>
              </a:solidFill>
              <a:miter lim="800000"/>
              <a:headEnd/>
              <a:tailEnd/>
            </a:ln>
          </p:spPr>
          <p:txBody>
            <a:bodyPr>
              <a:spAutoFit/>
            </a:bodyPr>
            <a:lstStyle/>
            <a:p>
              <a:pPr algn="ctr" eaLnBrk="0" hangingPunct="0"/>
              <a:r>
                <a:rPr lang="en-US" sz="1600" b="1">
                  <a:solidFill>
                    <a:srgbClr val="000000"/>
                  </a:solidFill>
                  <a:latin typeface="Times New Roman" pitchFamily="18" charset="0"/>
                </a:rPr>
                <a:t>Sieving  (&gt; 180µm) and Hand Picking</a:t>
              </a:r>
            </a:p>
          </p:txBody>
        </p:sp>
        <p:sp>
          <p:nvSpPr>
            <p:cNvPr id="14573" name="TextBox 2173"/>
            <p:cNvSpPr txBox="1">
              <a:spLocks noChangeArrowheads="1"/>
            </p:cNvSpPr>
            <p:nvPr/>
          </p:nvSpPr>
          <p:spPr bwMode="auto">
            <a:xfrm>
              <a:off x="16613" y="4375"/>
              <a:ext cx="1768" cy="220"/>
            </a:xfrm>
            <a:prstGeom prst="rect">
              <a:avLst/>
            </a:prstGeom>
            <a:solidFill>
              <a:schemeClr val="bg1"/>
            </a:solidFill>
            <a:ln w="12700">
              <a:solidFill>
                <a:srgbClr val="4B6581"/>
              </a:solidFill>
              <a:miter lim="800000"/>
              <a:headEnd/>
              <a:tailEnd/>
            </a:ln>
          </p:spPr>
          <p:txBody>
            <a:bodyPr>
              <a:spAutoFit/>
            </a:bodyPr>
            <a:lstStyle/>
            <a:p>
              <a:pPr algn="ctr" eaLnBrk="0" hangingPunct="0"/>
              <a:r>
                <a:rPr lang="en-US" sz="1600" b="1">
                  <a:latin typeface="Times New Roman" pitchFamily="18" charset="0"/>
                  <a:cs typeface="Calibri" pitchFamily="34" charset="0"/>
                </a:rPr>
                <a:t>Stereomicroscope Imaging</a:t>
              </a:r>
            </a:p>
          </p:txBody>
        </p:sp>
      </p:grpSp>
      <p:sp>
        <p:nvSpPr>
          <p:cNvPr id="14357" name="Rectangle 3"/>
          <p:cNvSpPr>
            <a:spLocks noChangeArrowheads="1"/>
          </p:cNvSpPr>
          <p:nvPr/>
        </p:nvSpPr>
        <p:spPr bwMode="auto">
          <a:xfrm>
            <a:off x="560388" y="4160838"/>
            <a:ext cx="14908212" cy="5341937"/>
          </a:xfrm>
          <a:prstGeom prst="rect">
            <a:avLst/>
          </a:prstGeom>
          <a:solidFill>
            <a:schemeClr val="bg1"/>
          </a:solidFill>
          <a:ln w="12700" algn="ctr">
            <a:solidFill>
              <a:schemeClr val="tx1"/>
            </a:solidFill>
            <a:round/>
            <a:headEnd/>
            <a:tailEnd/>
          </a:ln>
        </p:spPr>
        <p:txBody>
          <a:bodyPr/>
          <a:lstStyle/>
          <a:p>
            <a:pPr defTabSz="4806950"/>
            <a:endParaRPr lang="en-US" sz="7000">
              <a:latin typeface="Times New Roman" pitchFamily="18" charset="0"/>
            </a:endParaRPr>
          </a:p>
        </p:txBody>
      </p:sp>
      <p:sp>
        <p:nvSpPr>
          <p:cNvPr id="14358" name="TextBox 19"/>
          <p:cNvSpPr txBox="1">
            <a:spLocks noChangeArrowheads="1"/>
          </p:cNvSpPr>
          <p:nvPr/>
        </p:nvSpPr>
        <p:spPr bwMode="auto">
          <a:xfrm>
            <a:off x="788988" y="4408488"/>
            <a:ext cx="14498637" cy="4968875"/>
          </a:xfrm>
          <a:prstGeom prst="rect">
            <a:avLst/>
          </a:prstGeom>
          <a:noFill/>
          <a:ln w="9525">
            <a:noFill/>
            <a:miter lim="800000"/>
            <a:headEnd/>
            <a:tailEnd/>
          </a:ln>
        </p:spPr>
        <p:txBody>
          <a:bodyPr>
            <a:spAutoFit/>
          </a:bodyPr>
          <a:lstStyle/>
          <a:p>
            <a:pPr indent="228600" algn="just"/>
            <a:r>
              <a:rPr lang="en-US" sz="2000">
                <a:latin typeface="Times New Roman" pitchFamily="18" charset="0"/>
              </a:rPr>
              <a:t>Urban settings face unprecedented environmental challenges that include legacy issues as well as emerging pollution problems (e.g., micro-plastics) that continually impact the public health of its communities. Determining the baseline abundances of potentially harmful contaminants in soil, sediment, air, and water is essential to protecting residents. This study examines anthropogenic pollution in street sediments collected from three neighborhoods located in northeast Terre Haute, Indiana. Using stereomicroscopy, SEM/EDS, p-XRF analyses, and geospatial analysis (GIS), the goal of this work is to characterize the types of pollutants present and place important constraints on their potential sources. </a:t>
            </a:r>
          </a:p>
          <a:p>
            <a:pPr indent="228600" algn="just"/>
            <a:r>
              <a:rPr lang="en-US" sz="2000">
                <a:latin typeface="Times New Roman" pitchFamily="18" charset="0"/>
              </a:rPr>
              <a:t>Stereomicroscopy on nine street sediment samples reveals several particle categories that include Fe-rich particles, glass spheres, organic matter, geogenic sediments, and other anthropogenic pollution (e.g., plastics). SEM/EDS analysis reveals Fe-rich spheres (~10 - 50µm), lead chromate (PbCrO</a:t>
            </a:r>
            <a:r>
              <a:rPr lang="en-US" sz="2000" baseline="-25000">
                <a:latin typeface="Times New Roman" pitchFamily="18" charset="0"/>
              </a:rPr>
              <a:t>4</a:t>
            </a:r>
            <a:r>
              <a:rPr lang="en-US" sz="2000">
                <a:latin typeface="Times New Roman" pitchFamily="18" charset="0"/>
              </a:rPr>
              <a:t>) paint chips, glass micro-beads (&lt;10 to &gt;100µm), and other minor heavy metal particles. The Fe-rich spheres are consistent with technogenic spheres created by past steel manufacturing activities and possibly coal-fired power generation. We confirm that the lead chromate and glass micro-beads are sourced from weathered road paint chips. </a:t>
            </a:r>
          </a:p>
          <a:p>
            <a:pPr indent="228600" algn="just"/>
            <a:r>
              <a:rPr lang="en-US" sz="2000">
                <a:latin typeface="Times New Roman" pitchFamily="18" charset="0"/>
              </a:rPr>
              <a:t>Eighteen bulk street sediment samples were analyzed by pXRF at DePauw University. Combined with GIS spatial analysis, we observe high concentrations of heavy metals (Pb, Zn, Cu, and As) that correlate with areas of past and present industrial and manufacturing activities (e.g., Terre Haute Malleable &amp; Manufacturing Co.).</a:t>
            </a:r>
          </a:p>
          <a:p>
            <a:pPr indent="228600" algn="just"/>
            <a:r>
              <a:rPr lang="en-US" sz="2000">
                <a:latin typeface="Times New Roman" pitchFamily="18" charset="0"/>
              </a:rPr>
              <a:t>Understanding the types of particulates and their potential sources can be used to safeguard residents within these communities from the potential health hazards associated with long-term exposure to these pollutants.</a:t>
            </a:r>
          </a:p>
        </p:txBody>
      </p:sp>
      <p:sp>
        <p:nvSpPr>
          <p:cNvPr id="14359" name="Rectangle 22"/>
          <p:cNvSpPr>
            <a:spLocks noChangeArrowheads="1"/>
          </p:cNvSpPr>
          <p:nvPr/>
        </p:nvSpPr>
        <p:spPr bwMode="auto">
          <a:xfrm>
            <a:off x="560388" y="3394075"/>
            <a:ext cx="14909800" cy="947738"/>
          </a:xfrm>
          <a:prstGeom prst="rect">
            <a:avLst/>
          </a:prstGeom>
          <a:solidFill>
            <a:srgbClr val="4B6581"/>
          </a:solidFill>
          <a:ln w="12700" algn="ctr">
            <a:solidFill>
              <a:schemeClr val="tx1"/>
            </a:solidFill>
            <a:round/>
            <a:headEnd/>
            <a:tailEnd/>
          </a:ln>
        </p:spPr>
        <p:txBody>
          <a:bodyPr/>
          <a:lstStyle/>
          <a:p>
            <a:pPr defTabSz="4806950" eaLnBrk="0" hangingPunct="0"/>
            <a:endParaRPr lang="en-US" sz="6300">
              <a:solidFill>
                <a:schemeClr val="bg1"/>
              </a:solidFill>
              <a:latin typeface="Times New Roman" pitchFamily="18" charset="0"/>
            </a:endParaRPr>
          </a:p>
        </p:txBody>
      </p:sp>
      <p:sp>
        <p:nvSpPr>
          <p:cNvPr id="14360" name="Text Box 182"/>
          <p:cNvSpPr txBox="1">
            <a:spLocks noChangeArrowheads="1"/>
          </p:cNvSpPr>
          <p:nvPr/>
        </p:nvSpPr>
        <p:spPr bwMode="auto">
          <a:xfrm>
            <a:off x="650875" y="3311525"/>
            <a:ext cx="2765425" cy="1006475"/>
          </a:xfrm>
          <a:prstGeom prst="rect">
            <a:avLst/>
          </a:prstGeom>
          <a:noFill/>
          <a:ln w="9525">
            <a:noFill/>
            <a:miter lim="800000"/>
            <a:headEnd/>
            <a:tailEnd/>
          </a:ln>
        </p:spPr>
        <p:txBody>
          <a:bodyPr wrap="none">
            <a:spAutoFit/>
          </a:bodyPr>
          <a:lstStyle/>
          <a:p>
            <a:r>
              <a:rPr lang="en-US" sz="6000">
                <a:solidFill>
                  <a:schemeClr val="bg1"/>
                </a:solidFill>
                <a:latin typeface="Times New Roman" pitchFamily="18" charset="0"/>
              </a:rPr>
              <a:t>Abstract</a:t>
            </a:r>
          </a:p>
        </p:txBody>
      </p:sp>
      <p:grpSp>
        <p:nvGrpSpPr>
          <p:cNvPr id="14361" name="Group 183"/>
          <p:cNvGrpSpPr>
            <a:grpSpLocks/>
          </p:cNvGrpSpPr>
          <p:nvPr/>
        </p:nvGrpSpPr>
        <p:grpSpPr bwMode="auto">
          <a:xfrm>
            <a:off x="561975" y="9680575"/>
            <a:ext cx="14909800" cy="10502900"/>
            <a:chOff x="354" y="6038"/>
            <a:chExt cx="9392" cy="6616"/>
          </a:xfrm>
        </p:grpSpPr>
        <p:sp>
          <p:nvSpPr>
            <p:cNvPr id="14557" name="Rectangle 5"/>
            <p:cNvSpPr>
              <a:spLocks noChangeArrowheads="1"/>
            </p:cNvSpPr>
            <p:nvPr/>
          </p:nvSpPr>
          <p:spPr bwMode="auto">
            <a:xfrm>
              <a:off x="354" y="6651"/>
              <a:ext cx="9392" cy="6003"/>
            </a:xfrm>
            <a:prstGeom prst="rect">
              <a:avLst/>
            </a:prstGeom>
            <a:solidFill>
              <a:schemeClr val="bg1"/>
            </a:solidFill>
            <a:ln w="12700" algn="ctr">
              <a:solidFill>
                <a:schemeClr val="tx1"/>
              </a:solidFill>
              <a:round/>
              <a:headEnd/>
              <a:tailEnd/>
            </a:ln>
          </p:spPr>
          <p:txBody>
            <a:bodyPr/>
            <a:lstStyle/>
            <a:p>
              <a:pPr defTabSz="4806950"/>
              <a:endParaRPr lang="en-US" sz="7000">
                <a:latin typeface="Times New Roman" pitchFamily="18" charset="0"/>
              </a:endParaRPr>
            </a:p>
          </p:txBody>
        </p:sp>
        <p:sp>
          <p:nvSpPr>
            <p:cNvPr id="14558" name="TextBox 16"/>
            <p:cNvSpPr txBox="1">
              <a:spLocks noChangeArrowheads="1"/>
            </p:cNvSpPr>
            <p:nvPr/>
          </p:nvSpPr>
          <p:spPr bwMode="auto">
            <a:xfrm>
              <a:off x="483" y="6704"/>
              <a:ext cx="5005" cy="3968"/>
            </a:xfrm>
            <a:prstGeom prst="rect">
              <a:avLst/>
            </a:prstGeom>
            <a:noFill/>
            <a:ln w="9525">
              <a:noFill/>
              <a:miter lim="800000"/>
              <a:headEnd/>
              <a:tailEnd/>
            </a:ln>
          </p:spPr>
          <p:txBody>
            <a:bodyPr>
              <a:spAutoFit/>
            </a:bodyPr>
            <a:lstStyle/>
            <a:p>
              <a:pPr indent="457200" algn="just" eaLnBrk="0" hangingPunct="0"/>
              <a:r>
                <a:rPr lang="en-US" sz="2400">
                  <a:latin typeface="Times New Roman" pitchFamily="18" charset="0"/>
                  <a:cs typeface="Times New Roman" pitchFamily="18" charset="0"/>
                </a:rPr>
                <a:t>As a multidisciplinary field that bridges geology, environmental science, and public health, medical geology and the study of urban geochemistry permit the identification and assessment of environmental health risks (</a:t>
              </a:r>
              <a:r>
                <a:rPr lang="en-US" sz="2400">
                  <a:latin typeface="Times New Roman" pitchFamily="18" charset="0"/>
                </a:rPr>
                <a:t>Filippelli et al., 2012</a:t>
              </a:r>
              <a:r>
                <a:rPr lang="en-US" sz="2400">
                  <a:latin typeface="Times New Roman" pitchFamily="18" charset="0"/>
                  <a:cs typeface="Times New Roman" pitchFamily="18" charset="0"/>
                </a:rPr>
                <a:t>). Medical geology studies can help shape regulations related to land-use planning, water quality standards, and protecting communities from geological hazards.</a:t>
              </a:r>
              <a:endParaRPr lang="en-US" sz="2400">
                <a:latin typeface="Times New Roman" pitchFamily="18" charset="0"/>
              </a:endParaRPr>
            </a:p>
            <a:p>
              <a:pPr indent="457200" algn="just" eaLnBrk="0" hangingPunct="0"/>
              <a:r>
                <a:rPr lang="en-US" sz="2400">
                  <a:latin typeface="Times New Roman" pitchFamily="18" charset="0"/>
                  <a:cs typeface="Times New Roman" pitchFamily="18" charset="0"/>
                </a:rPr>
                <a:t>There is growing public concern for heavy metal exposure as anthropogenic activities increase. Street sediments can serve as a repository for pollutants and contaminants that have the potential to negatively impact human health. Environmental quality assessments help communities understand the state of their surroundings and identify emerging issues. Understanding the types of harmful particulates and their potential sources can be used to safeguard residents within these communities from the potential health hazards associated with long-term exposure to these pollutants.</a:t>
              </a:r>
            </a:p>
          </p:txBody>
        </p:sp>
        <p:sp>
          <p:nvSpPr>
            <p:cNvPr id="14559" name="Rectangle 25"/>
            <p:cNvSpPr>
              <a:spLocks noChangeArrowheads="1"/>
            </p:cNvSpPr>
            <p:nvPr/>
          </p:nvSpPr>
          <p:spPr bwMode="auto">
            <a:xfrm>
              <a:off x="354" y="6072"/>
              <a:ext cx="9392" cy="599"/>
            </a:xfrm>
            <a:prstGeom prst="rect">
              <a:avLst/>
            </a:prstGeom>
            <a:solidFill>
              <a:srgbClr val="4B6581"/>
            </a:solidFill>
            <a:ln w="12700" algn="ctr">
              <a:solidFill>
                <a:schemeClr val="tx1"/>
              </a:solidFill>
              <a:round/>
              <a:headEnd/>
              <a:tailEnd/>
            </a:ln>
          </p:spPr>
          <p:txBody>
            <a:bodyPr/>
            <a:lstStyle/>
            <a:p>
              <a:pPr defTabSz="4806950" eaLnBrk="0" hangingPunct="0"/>
              <a:endParaRPr lang="en-US" sz="6300">
                <a:solidFill>
                  <a:schemeClr val="bg1"/>
                </a:solidFill>
                <a:latin typeface="Times New Roman" pitchFamily="18" charset="0"/>
              </a:endParaRPr>
            </a:p>
          </p:txBody>
        </p:sp>
        <p:sp>
          <p:nvSpPr>
            <p:cNvPr id="14560" name="TextBox 1086"/>
            <p:cNvSpPr txBox="1">
              <a:spLocks noChangeArrowheads="1"/>
            </p:cNvSpPr>
            <p:nvPr/>
          </p:nvSpPr>
          <p:spPr bwMode="auto">
            <a:xfrm>
              <a:off x="477" y="10727"/>
              <a:ext cx="5009" cy="1802"/>
            </a:xfrm>
            <a:prstGeom prst="rect">
              <a:avLst/>
            </a:prstGeom>
            <a:noFill/>
            <a:ln w="9525">
              <a:noFill/>
              <a:miter lim="800000"/>
              <a:headEnd/>
              <a:tailEnd/>
            </a:ln>
          </p:spPr>
          <p:txBody>
            <a:bodyPr>
              <a:spAutoFit/>
            </a:bodyPr>
            <a:lstStyle/>
            <a:p>
              <a:pPr algn="just" eaLnBrk="0" hangingPunct="0"/>
              <a:r>
                <a:rPr lang="en-US" sz="2400" b="1" u="sng">
                  <a:latin typeface="Times New Roman" pitchFamily="18" charset="0"/>
                  <a:cs typeface="Times New Roman" pitchFamily="18" charset="0"/>
                </a:rPr>
                <a:t>Research Question</a:t>
              </a:r>
              <a:r>
                <a:rPr lang="en-US" sz="2400" b="1">
                  <a:latin typeface="Times New Roman" pitchFamily="18" charset="0"/>
                  <a:cs typeface="Times New Roman" pitchFamily="18" charset="0"/>
                </a:rPr>
                <a:t>:</a:t>
              </a:r>
              <a:r>
                <a:rPr lang="en-US" sz="2400">
                  <a:latin typeface="Times New Roman" pitchFamily="18" charset="0"/>
                  <a:cs typeface="Times New Roman" pitchFamily="18" charset="0"/>
                </a:rPr>
                <a:t> Can street sediments from urban environments provide a reliable record of past and present anthropogenic activities?</a:t>
              </a:r>
            </a:p>
            <a:p>
              <a:pPr algn="just" eaLnBrk="0" hangingPunct="0"/>
              <a:endParaRPr lang="en-US" sz="1400">
                <a:latin typeface="Times New Roman" pitchFamily="18" charset="0"/>
              </a:endParaRPr>
            </a:p>
            <a:p>
              <a:pPr algn="just" eaLnBrk="0" hangingPunct="0"/>
              <a:r>
                <a:rPr lang="en-US" sz="2400" b="1" u="sng">
                  <a:latin typeface="Times New Roman" pitchFamily="18" charset="0"/>
                  <a:cs typeface="Times New Roman" pitchFamily="18" charset="0"/>
                </a:rPr>
                <a:t>Hypothesis:</a:t>
              </a:r>
              <a:r>
                <a:rPr lang="en-US" sz="2400" b="1">
                  <a:latin typeface="Times New Roman" pitchFamily="18" charset="0"/>
                  <a:cs typeface="Times New Roman" pitchFamily="18" charset="0"/>
                </a:rPr>
                <a:t> </a:t>
              </a:r>
              <a:r>
                <a:rPr lang="en-US" sz="2400">
                  <a:latin typeface="Times New Roman" pitchFamily="18" charset="0"/>
                  <a:cs typeface="Times New Roman" pitchFamily="18" charset="0"/>
                </a:rPr>
                <a:t>By collecting particulate data from street sediment, we hypothesize that we will observe street sediment composition linked to industrial activities, vehicle pollutants, and urban development</a:t>
              </a:r>
              <a:endParaRPr lang="en-US" sz="2400">
                <a:latin typeface="Times New Roman" pitchFamily="18" charset="0"/>
              </a:endParaRPr>
            </a:p>
          </p:txBody>
        </p:sp>
        <p:sp>
          <p:nvSpPr>
            <p:cNvPr id="14561" name="Text Box 188"/>
            <p:cNvSpPr txBox="1">
              <a:spLocks noChangeArrowheads="1"/>
            </p:cNvSpPr>
            <p:nvPr/>
          </p:nvSpPr>
          <p:spPr bwMode="auto">
            <a:xfrm>
              <a:off x="418" y="6038"/>
              <a:ext cx="2488" cy="634"/>
            </a:xfrm>
            <a:prstGeom prst="rect">
              <a:avLst/>
            </a:prstGeom>
            <a:noFill/>
            <a:ln w="9525">
              <a:noFill/>
              <a:miter lim="800000"/>
              <a:headEnd/>
              <a:tailEnd/>
            </a:ln>
          </p:spPr>
          <p:txBody>
            <a:bodyPr wrap="none">
              <a:spAutoFit/>
            </a:bodyPr>
            <a:lstStyle/>
            <a:p>
              <a:r>
                <a:rPr lang="en-US" sz="6000">
                  <a:solidFill>
                    <a:schemeClr val="bg1"/>
                  </a:solidFill>
                  <a:latin typeface="Times New Roman" pitchFamily="18" charset="0"/>
                </a:rPr>
                <a:t>Introduction</a:t>
              </a:r>
            </a:p>
          </p:txBody>
        </p:sp>
        <p:pic>
          <p:nvPicPr>
            <p:cNvPr id="14562" name="Picture 189" descr="default"/>
            <p:cNvPicPr>
              <a:picLocks noChangeAspect="1" noChangeArrowheads="1"/>
            </p:cNvPicPr>
            <p:nvPr/>
          </p:nvPicPr>
          <p:blipFill>
            <a:blip r:embed="rId16"/>
            <a:srcRect t="29364" b="12236"/>
            <a:stretch>
              <a:fillRect/>
            </a:stretch>
          </p:blipFill>
          <p:spPr bwMode="auto">
            <a:xfrm>
              <a:off x="5607" y="9631"/>
              <a:ext cx="3987" cy="2013"/>
            </a:xfrm>
            <a:prstGeom prst="rect">
              <a:avLst/>
            </a:prstGeom>
            <a:noFill/>
            <a:ln w="12700">
              <a:solidFill>
                <a:schemeClr val="tx1"/>
              </a:solidFill>
              <a:miter lim="800000"/>
              <a:headEnd/>
              <a:tailEnd/>
            </a:ln>
          </p:spPr>
        </p:pic>
        <p:pic>
          <p:nvPicPr>
            <p:cNvPr id="14563" name="Picture 190" descr="Cleaning up a legacy: Old coke and carbon plant provided good, bad | Local  News | tribstar.com"/>
            <p:cNvPicPr>
              <a:picLocks noChangeAspect="1" noChangeArrowheads="1"/>
            </p:cNvPicPr>
            <p:nvPr/>
          </p:nvPicPr>
          <p:blipFill>
            <a:blip r:embed="rId17"/>
            <a:srcRect b="8984"/>
            <a:stretch>
              <a:fillRect/>
            </a:stretch>
          </p:blipFill>
          <p:spPr bwMode="auto">
            <a:xfrm>
              <a:off x="5610" y="6811"/>
              <a:ext cx="3973" cy="2689"/>
            </a:xfrm>
            <a:prstGeom prst="rect">
              <a:avLst/>
            </a:prstGeom>
            <a:noFill/>
            <a:ln w="12700">
              <a:solidFill>
                <a:schemeClr val="tx1"/>
              </a:solidFill>
              <a:miter lim="800000"/>
              <a:headEnd/>
              <a:tailEnd/>
            </a:ln>
          </p:spPr>
        </p:pic>
        <p:sp>
          <p:nvSpPr>
            <p:cNvPr id="14564" name="TextBox 1086"/>
            <p:cNvSpPr txBox="1">
              <a:spLocks noChangeArrowheads="1"/>
            </p:cNvSpPr>
            <p:nvPr/>
          </p:nvSpPr>
          <p:spPr bwMode="auto">
            <a:xfrm>
              <a:off x="5533" y="11687"/>
              <a:ext cx="4005" cy="826"/>
            </a:xfrm>
            <a:prstGeom prst="rect">
              <a:avLst/>
            </a:prstGeom>
            <a:noFill/>
            <a:ln w="9525">
              <a:noFill/>
              <a:miter lim="800000"/>
              <a:headEnd/>
              <a:tailEnd/>
            </a:ln>
          </p:spPr>
          <p:txBody>
            <a:bodyPr>
              <a:spAutoFit/>
            </a:bodyPr>
            <a:lstStyle/>
            <a:p>
              <a:pPr algn="just" eaLnBrk="0" hangingPunct="0"/>
              <a:r>
                <a:rPr lang="en-US" sz="2000" b="1">
                  <a:latin typeface="Times New Roman" pitchFamily="18" charset="0"/>
                  <a:cs typeface="Times New Roman" pitchFamily="18" charset="0"/>
                </a:rPr>
                <a:t>Fig. 1:</a:t>
              </a:r>
              <a:r>
                <a:rPr lang="en-US" sz="2000">
                  <a:latin typeface="Times New Roman" pitchFamily="18" charset="0"/>
                  <a:cs typeface="Times New Roman" pitchFamily="18" charset="0"/>
                </a:rPr>
                <a:t> </a:t>
              </a:r>
              <a:r>
                <a:rPr lang="en-US" sz="2000" b="1">
                  <a:latin typeface="Times New Roman" pitchFamily="18" charset="0"/>
                  <a:cs typeface="Times New Roman" pitchFamily="18" charset="0"/>
                </a:rPr>
                <a:t>A)</a:t>
              </a:r>
              <a:r>
                <a:rPr lang="en-US" sz="2000">
                  <a:latin typeface="Times New Roman" pitchFamily="18" charset="0"/>
                  <a:cs typeface="Times New Roman" pitchFamily="18" charset="0"/>
                </a:rPr>
                <a:t> Historical photo of the Coke &amp; Carbon plant in Terre Haute, Indiana (from Tribune Star, 2012) </a:t>
              </a:r>
              <a:r>
                <a:rPr lang="en-US" sz="2000" b="1">
                  <a:latin typeface="Times New Roman" pitchFamily="18" charset="0"/>
                  <a:cs typeface="Times New Roman" pitchFamily="18" charset="0"/>
                </a:rPr>
                <a:t>B)</a:t>
              </a:r>
              <a:r>
                <a:rPr lang="en-US" sz="2000">
                  <a:latin typeface="Times New Roman" pitchFamily="18" charset="0"/>
                  <a:cs typeface="Times New Roman" pitchFamily="18" charset="0"/>
                </a:rPr>
                <a:t> Steel manufacturing plant from Highland Iron &amp; Steel. (Indiana Historical Society, 2008)</a:t>
              </a:r>
              <a:endParaRPr lang="en-US" sz="2000">
                <a:latin typeface="Times New Roman" pitchFamily="18" charset="0"/>
              </a:endParaRPr>
            </a:p>
          </p:txBody>
        </p:sp>
        <p:sp>
          <p:nvSpPr>
            <p:cNvPr id="14565" name="Text Box 192"/>
            <p:cNvSpPr txBox="1">
              <a:spLocks noChangeArrowheads="1"/>
            </p:cNvSpPr>
            <p:nvPr/>
          </p:nvSpPr>
          <p:spPr bwMode="auto">
            <a:xfrm>
              <a:off x="5666" y="6853"/>
              <a:ext cx="261" cy="294"/>
            </a:xfrm>
            <a:prstGeom prst="rect">
              <a:avLst/>
            </a:prstGeom>
            <a:solidFill>
              <a:schemeClr val="bg1"/>
            </a:solidFill>
            <a:ln w="9525">
              <a:solidFill>
                <a:schemeClr val="tx1"/>
              </a:solidFill>
              <a:miter lim="800000"/>
              <a:headEnd/>
              <a:tailEnd/>
            </a:ln>
          </p:spPr>
          <p:txBody>
            <a:bodyPr wrap="none">
              <a:spAutoFit/>
            </a:bodyPr>
            <a:lstStyle/>
            <a:p>
              <a:r>
                <a:rPr lang="en-US" sz="2400" b="1">
                  <a:latin typeface="Times New Roman" pitchFamily="18" charset="0"/>
                </a:rPr>
                <a:t>A</a:t>
              </a:r>
            </a:p>
          </p:txBody>
        </p:sp>
        <p:sp>
          <p:nvSpPr>
            <p:cNvPr id="14566" name="Text Box 193"/>
            <p:cNvSpPr txBox="1">
              <a:spLocks noChangeArrowheads="1"/>
            </p:cNvSpPr>
            <p:nvPr/>
          </p:nvSpPr>
          <p:spPr bwMode="auto">
            <a:xfrm>
              <a:off x="5666" y="9673"/>
              <a:ext cx="250" cy="294"/>
            </a:xfrm>
            <a:prstGeom prst="rect">
              <a:avLst/>
            </a:prstGeom>
            <a:solidFill>
              <a:schemeClr val="bg1"/>
            </a:solidFill>
            <a:ln w="9525">
              <a:solidFill>
                <a:schemeClr val="tx1"/>
              </a:solidFill>
              <a:miter lim="800000"/>
              <a:headEnd/>
              <a:tailEnd/>
            </a:ln>
          </p:spPr>
          <p:txBody>
            <a:bodyPr wrap="none">
              <a:spAutoFit/>
            </a:bodyPr>
            <a:lstStyle/>
            <a:p>
              <a:r>
                <a:rPr lang="en-US" sz="2400" b="1">
                  <a:latin typeface="Times New Roman" pitchFamily="18" charset="0"/>
                </a:rPr>
                <a:t>B</a:t>
              </a:r>
            </a:p>
          </p:txBody>
        </p:sp>
      </p:grpSp>
      <p:grpSp>
        <p:nvGrpSpPr>
          <p:cNvPr id="14362" name="Group 194"/>
          <p:cNvGrpSpPr>
            <a:grpSpLocks/>
          </p:cNvGrpSpPr>
          <p:nvPr/>
        </p:nvGrpSpPr>
        <p:grpSpPr bwMode="auto">
          <a:xfrm>
            <a:off x="558800" y="20300950"/>
            <a:ext cx="14909800" cy="12050713"/>
            <a:chOff x="352" y="12794"/>
            <a:chExt cx="9392" cy="7591"/>
          </a:xfrm>
        </p:grpSpPr>
        <p:sp>
          <p:nvSpPr>
            <p:cNvPr id="14544" name="Rectangle 10"/>
            <p:cNvSpPr>
              <a:spLocks noChangeArrowheads="1"/>
            </p:cNvSpPr>
            <p:nvPr/>
          </p:nvSpPr>
          <p:spPr bwMode="auto">
            <a:xfrm>
              <a:off x="352" y="13459"/>
              <a:ext cx="9392" cy="6926"/>
            </a:xfrm>
            <a:prstGeom prst="rect">
              <a:avLst/>
            </a:prstGeom>
            <a:solidFill>
              <a:schemeClr val="bg1"/>
            </a:solidFill>
            <a:ln w="12700" algn="ctr">
              <a:solidFill>
                <a:schemeClr val="tx1"/>
              </a:solidFill>
              <a:round/>
              <a:headEnd/>
              <a:tailEnd/>
            </a:ln>
          </p:spPr>
          <p:txBody>
            <a:bodyPr/>
            <a:lstStyle/>
            <a:p>
              <a:pPr defTabSz="4806950"/>
              <a:endParaRPr lang="en-US" sz="7000">
                <a:latin typeface="Times New Roman" pitchFamily="18" charset="0"/>
              </a:endParaRPr>
            </a:p>
          </p:txBody>
        </p:sp>
        <p:sp>
          <p:nvSpPr>
            <p:cNvPr id="14545" name="Rectangle 26"/>
            <p:cNvSpPr>
              <a:spLocks noChangeArrowheads="1"/>
            </p:cNvSpPr>
            <p:nvPr/>
          </p:nvSpPr>
          <p:spPr bwMode="auto">
            <a:xfrm>
              <a:off x="352" y="12863"/>
              <a:ext cx="9392" cy="599"/>
            </a:xfrm>
            <a:prstGeom prst="rect">
              <a:avLst/>
            </a:prstGeom>
            <a:solidFill>
              <a:srgbClr val="4B6581"/>
            </a:solidFill>
            <a:ln w="12700" algn="ctr">
              <a:solidFill>
                <a:schemeClr val="tx1"/>
              </a:solidFill>
              <a:round/>
              <a:headEnd/>
              <a:tailEnd/>
            </a:ln>
          </p:spPr>
          <p:txBody>
            <a:bodyPr/>
            <a:lstStyle/>
            <a:p>
              <a:pPr defTabSz="4806950" eaLnBrk="0" hangingPunct="0"/>
              <a:r>
                <a:rPr lang="en-US" sz="6300">
                  <a:solidFill>
                    <a:schemeClr val="bg1"/>
                  </a:solidFill>
                  <a:latin typeface="Times New Roman" pitchFamily="18" charset="0"/>
                </a:rPr>
                <a:t> </a:t>
              </a:r>
            </a:p>
          </p:txBody>
        </p:sp>
        <p:sp>
          <p:nvSpPr>
            <p:cNvPr id="14546" name="TextBox 2065"/>
            <p:cNvSpPr txBox="1">
              <a:spLocks noChangeArrowheads="1"/>
            </p:cNvSpPr>
            <p:nvPr/>
          </p:nvSpPr>
          <p:spPr bwMode="auto">
            <a:xfrm>
              <a:off x="579" y="13938"/>
              <a:ext cx="8794" cy="269"/>
            </a:xfrm>
            <a:prstGeom prst="rect">
              <a:avLst/>
            </a:prstGeom>
            <a:noFill/>
            <a:ln w="9525">
              <a:noFill/>
              <a:miter lim="800000"/>
              <a:headEnd/>
              <a:tailEnd/>
            </a:ln>
          </p:spPr>
          <p:txBody>
            <a:bodyPr>
              <a:spAutoFit/>
            </a:bodyPr>
            <a:lstStyle/>
            <a:p>
              <a:pPr eaLnBrk="0" hangingPunct="0"/>
              <a:endParaRPr lang="en-US" sz="2200">
                <a:latin typeface="Times New Roman" pitchFamily="18" charset="0"/>
                <a:cs typeface="Times New Roman" pitchFamily="18" charset="0"/>
              </a:endParaRPr>
            </a:p>
          </p:txBody>
        </p:sp>
        <p:sp>
          <p:nvSpPr>
            <p:cNvPr id="14547" name="TextBox 2072"/>
            <p:cNvSpPr txBox="1">
              <a:spLocks noChangeArrowheads="1"/>
            </p:cNvSpPr>
            <p:nvPr/>
          </p:nvSpPr>
          <p:spPr bwMode="auto">
            <a:xfrm>
              <a:off x="480" y="13556"/>
              <a:ext cx="9105" cy="978"/>
            </a:xfrm>
            <a:prstGeom prst="rect">
              <a:avLst/>
            </a:prstGeom>
            <a:noFill/>
            <a:ln w="9525">
              <a:noFill/>
              <a:miter lim="800000"/>
              <a:headEnd/>
              <a:tailEnd/>
            </a:ln>
          </p:spPr>
          <p:txBody>
            <a:bodyPr>
              <a:spAutoFit/>
            </a:bodyPr>
            <a:lstStyle/>
            <a:p>
              <a:pPr algn="just" eaLnBrk="0" hangingPunct="0">
                <a:tabLst>
                  <a:tab pos="457200" algn="l"/>
                </a:tabLst>
              </a:pPr>
              <a:r>
                <a:rPr lang="en-US" sz="2400"/>
                <a:t>	</a:t>
              </a:r>
              <a:r>
                <a:rPr lang="en-US" sz="2400">
                  <a:solidFill>
                    <a:srgbClr val="000000"/>
                  </a:solidFill>
                  <a:latin typeface="Times New Roman" pitchFamily="18" charset="0"/>
                  <a:cs typeface="Times New Roman" pitchFamily="18" charset="0"/>
                </a:rPr>
                <a:t>Terre Haute is located in Vigo County, Indiana with ~58,000 residents (Fig 2A; U.S. Census Bureau, 2022). Terre Haute has a high population density for the state of Indiana. Furthermore, there is a significant correlation between the city’s growth and its industrial opportunities (Fig. 2B). Additionally, the poverty rate in Terre Haute is 112.3% higher than the Indiana average and 102% higher than the US average.</a:t>
              </a:r>
              <a:endParaRPr lang="en-US" sz="2400">
                <a:latin typeface="Times New Roman" pitchFamily="18" charset="0"/>
                <a:cs typeface="Times New Roman" pitchFamily="18" charset="0"/>
              </a:endParaRPr>
            </a:p>
          </p:txBody>
        </p:sp>
        <p:pic>
          <p:nvPicPr>
            <p:cNvPr id="14548" name="Picture 14"/>
            <p:cNvPicPr>
              <a:picLocks noChangeAspect="1"/>
            </p:cNvPicPr>
            <p:nvPr/>
          </p:nvPicPr>
          <p:blipFill>
            <a:blip r:embed="rId18"/>
            <a:srcRect l="6" t="31024" r="667" b="14661"/>
            <a:stretch>
              <a:fillRect/>
            </a:stretch>
          </p:blipFill>
          <p:spPr bwMode="auto">
            <a:xfrm>
              <a:off x="588" y="16352"/>
              <a:ext cx="8918" cy="3433"/>
            </a:xfrm>
            <a:prstGeom prst="rect">
              <a:avLst/>
            </a:prstGeom>
            <a:noFill/>
            <a:ln w="22225">
              <a:solidFill>
                <a:srgbClr val="4B6581"/>
              </a:solidFill>
              <a:miter lim="800000"/>
              <a:headEnd/>
              <a:tailEnd/>
            </a:ln>
          </p:spPr>
        </p:pic>
        <p:sp>
          <p:nvSpPr>
            <p:cNvPr id="14549" name="TextBox 2160"/>
            <p:cNvSpPr txBox="1">
              <a:spLocks noChangeArrowheads="1"/>
            </p:cNvSpPr>
            <p:nvPr/>
          </p:nvSpPr>
          <p:spPr bwMode="auto">
            <a:xfrm>
              <a:off x="524" y="19831"/>
              <a:ext cx="8854" cy="442"/>
            </a:xfrm>
            <a:prstGeom prst="rect">
              <a:avLst/>
            </a:prstGeom>
            <a:noFill/>
            <a:ln w="9525">
              <a:noFill/>
              <a:miter lim="800000"/>
              <a:headEnd/>
              <a:tailEnd/>
            </a:ln>
          </p:spPr>
          <p:txBody>
            <a:bodyPr>
              <a:spAutoFit/>
            </a:bodyPr>
            <a:lstStyle/>
            <a:p>
              <a:pPr eaLnBrk="0" hangingPunct="0"/>
              <a:r>
                <a:rPr lang="en-US" sz="2000" b="1">
                  <a:latin typeface="Times New Roman" pitchFamily="18" charset="0"/>
                  <a:cs typeface="Times New Roman" pitchFamily="18" charset="0"/>
                </a:rPr>
                <a:t>Fig. 2</a:t>
              </a:r>
              <a:r>
                <a:rPr lang="en-US" sz="2000">
                  <a:latin typeface="Times New Roman" pitchFamily="18" charset="0"/>
                  <a:cs typeface="Times New Roman" pitchFamily="18" charset="0"/>
                </a:rPr>
                <a:t>: </a:t>
              </a:r>
              <a:r>
                <a:rPr lang="en-US" sz="2000" b="1">
                  <a:latin typeface="Times New Roman" pitchFamily="18" charset="0"/>
                  <a:cs typeface="Times New Roman" pitchFamily="18" charset="0"/>
                </a:rPr>
                <a:t>A)</a:t>
              </a:r>
              <a:r>
                <a:rPr lang="en-US" sz="2000">
                  <a:latin typeface="Times New Roman" pitchFamily="18" charset="0"/>
                  <a:cs typeface="Times New Roman" pitchFamily="18" charset="0"/>
                </a:rPr>
                <a:t> Map showing the location of Terre Haute and Vigo County, Indiana. </a:t>
              </a:r>
              <a:r>
                <a:rPr lang="en-US" sz="2000" b="1">
                  <a:latin typeface="Times New Roman" pitchFamily="18" charset="0"/>
                  <a:cs typeface="Times New Roman" pitchFamily="18" charset="0"/>
                </a:rPr>
                <a:t>B) </a:t>
              </a:r>
              <a:r>
                <a:rPr lang="en-US" sz="2000">
                  <a:latin typeface="Times New Roman" pitchFamily="18" charset="0"/>
                  <a:cs typeface="Times New Roman" pitchFamily="18" charset="0"/>
                </a:rPr>
                <a:t>Timeline representing aspects of Terre Haute’s long history of industrial activity and population growth (from Cutshall, A. 1941, Bailey, G.L., 1984).</a:t>
              </a:r>
              <a:endParaRPr lang="en-US" sz="2000">
                <a:solidFill>
                  <a:srgbClr val="222222"/>
                </a:solidFill>
                <a:latin typeface="Times New Roman" pitchFamily="18" charset="0"/>
              </a:endParaRPr>
            </a:p>
          </p:txBody>
        </p:sp>
        <p:sp>
          <p:nvSpPr>
            <p:cNvPr id="14550" name="Text Box 201"/>
            <p:cNvSpPr txBox="1">
              <a:spLocks noChangeArrowheads="1"/>
            </p:cNvSpPr>
            <p:nvPr/>
          </p:nvSpPr>
          <p:spPr bwMode="auto">
            <a:xfrm>
              <a:off x="418" y="12794"/>
              <a:ext cx="2462" cy="634"/>
            </a:xfrm>
            <a:prstGeom prst="rect">
              <a:avLst/>
            </a:prstGeom>
            <a:noFill/>
            <a:ln w="9525">
              <a:noFill/>
              <a:miter lim="800000"/>
              <a:headEnd/>
              <a:tailEnd/>
            </a:ln>
          </p:spPr>
          <p:txBody>
            <a:bodyPr wrap="none">
              <a:spAutoFit/>
            </a:bodyPr>
            <a:lstStyle/>
            <a:p>
              <a:r>
                <a:rPr lang="en-US" sz="6000">
                  <a:solidFill>
                    <a:schemeClr val="bg1"/>
                  </a:solidFill>
                  <a:latin typeface="Times New Roman" pitchFamily="18" charset="0"/>
                </a:rPr>
                <a:t>Background</a:t>
              </a:r>
            </a:p>
          </p:txBody>
        </p:sp>
        <p:pic>
          <p:nvPicPr>
            <p:cNvPr id="14551" name="Picture 202" descr="File:Vigo County Indiana Incorporated and Unincorporated areas Terre Haute  Highlighted.svg - Wikipedia"/>
            <p:cNvPicPr>
              <a:picLocks noChangeAspect="1" noChangeArrowheads="1"/>
            </p:cNvPicPr>
            <p:nvPr/>
          </p:nvPicPr>
          <p:blipFill>
            <a:blip r:embed="rId19"/>
            <a:srcRect/>
            <a:stretch>
              <a:fillRect/>
            </a:stretch>
          </p:blipFill>
          <p:spPr bwMode="auto">
            <a:xfrm>
              <a:off x="7213" y="14320"/>
              <a:ext cx="2279" cy="1927"/>
            </a:xfrm>
            <a:prstGeom prst="rect">
              <a:avLst/>
            </a:prstGeom>
            <a:noFill/>
            <a:ln w="9525">
              <a:noFill/>
              <a:miter lim="800000"/>
              <a:headEnd/>
              <a:tailEnd/>
            </a:ln>
          </p:spPr>
        </p:pic>
        <p:sp>
          <p:nvSpPr>
            <p:cNvPr id="14552" name="TextBox 2072"/>
            <p:cNvSpPr txBox="1">
              <a:spLocks noChangeArrowheads="1"/>
            </p:cNvSpPr>
            <p:nvPr/>
          </p:nvSpPr>
          <p:spPr bwMode="auto">
            <a:xfrm>
              <a:off x="469" y="14542"/>
              <a:ext cx="6559" cy="1438"/>
            </a:xfrm>
            <a:prstGeom prst="rect">
              <a:avLst/>
            </a:prstGeom>
            <a:noFill/>
            <a:ln w="9525">
              <a:noFill/>
              <a:miter lim="800000"/>
              <a:headEnd/>
              <a:tailEnd/>
            </a:ln>
          </p:spPr>
          <p:txBody>
            <a:bodyPr>
              <a:spAutoFit/>
            </a:bodyPr>
            <a:lstStyle/>
            <a:p>
              <a:pPr algn="just" eaLnBrk="0" hangingPunct="0">
                <a:tabLst>
                  <a:tab pos="457200" algn="l"/>
                </a:tabLst>
              </a:pPr>
              <a:r>
                <a:rPr lang="en-US" sz="2400"/>
                <a:t>	</a:t>
              </a:r>
              <a:r>
                <a:rPr lang="en-US" sz="2400">
                  <a:solidFill>
                    <a:srgbClr val="000000"/>
                  </a:solidFill>
                  <a:latin typeface="Times New Roman" pitchFamily="18" charset="0"/>
                  <a:cs typeface="Times New Roman" pitchFamily="18" charset="0"/>
                </a:rPr>
                <a:t>The flat landscape combined with the close proximity of the Wabash River made Terre Haute an ideal location for industry and manufacturing. The geology of Terre Haute is primarily characterized by industrially useful sedimentary rocks (i.e. sandstone, limestone, and coal). Mining of Pennsylvanian coal is particularly important to Terre Haute and its surrounding areas. Terre Haute also has an extensive railroad system that has been active since the mid-1800s.</a:t>
              </a:r>
            </a:p>
          </p:txBody>
        </p:sp>
        <p:sp>
          <p:nvSpPr>
            <p:cNvPr id="14553" name="TextBox 2162"/>
            <p:cNvSpPr txBox="1">
              <a:spLocks noChangeArrowheads="1"/>
            </p:cNvSpPr>
            <p:nvPr/>
          </p:nvSpPr>
          <p:spPr bwMode="auto">
            <a:xfrm>
              <a:off x="7267" y="14435"/>
              <a:ext cx="267" cy="288"/>
            </a:xfrm>
            <a:prstGeom prst="rect">
              <a:avLst/>
            </a:prstGeom>
            <a:noFill/>
            <a:ln w="9525">
              <a:noFill/>
              <a:miter lim="800000"/>
              <a:headEnd/>
              <a:tailEnd/>
            </a:ln>
          </p:spPr>
          <p:txBody>
            <a:bodyPr>
              <a:spAutoFit/>
            </a:bodyPr>
            <a:lstStyle/>
            <a:p>
              <a:pPr eaLnBrk="0" hangingPunct="0"/>
              <a:r>
                <a:rPr lang="en-US" sz="2400" b="1">
                  <a:latin typeface="Times New Roman" pitchFamily="18" charset="0"/>
                  <a:cs typeface="Times New Roman" pitchFamily="18" charset="0"/>
                </a:rPr>
                <a:t>A</a:t>
              </a:r>
            </a:p>
          </p:txBody>
        </p:sp>
        <p:sp>
          <p:nvSpPr>
            <p:cNvPr id="14554" name="TextBox 2162"/>
            <p:cNvSpPr txBox="1">
              <a:spLocks noChangeArrowheads="1"/>
            </p:cNvSpPr>
            <p:nvPr/>
          </p:nvSpPr>
          <p:spPr bwMode="auto">
            <a:xfrm>
              <a:off x="7327" y="15611"/>
              <a:ext cx="934" cy="192"/>
            </a:xfrm>
            <a:prstGeom prst="rect">
              <a:avLst/>
            </a:prstGeom>
            <a:noFill/>
            <a:ln w="9525">
              <a:noFill/>
              <a:miter lim="800000"/>
              <a:headEnd/>
              <a:tailEnd/>
            </a:ln>
          </p:spPr>
          <p:txBody>
            <a:bodyPr>
              <a:spAutoFit/>
            </a:bodyPr>
            <a:lstStyle/>
            <a:p>
              <a:pPr eaLnBrk="0" hangingPunct="0"/>
              <a:r>
                <a:rPr lang="en-US" sz="1400" b="1">
                  <a:latin typeface="Times New Roman" pitchFamily="18" charset="0"/>
                  <a:cs typeface="Times New Roman" pitchFamily="18" charset="0"/>
                </a:rPr>
                <a:t>Vigo County, IN</a:t>
              </a:r>
            </a:p>
          </p:txBody>
        </p:sp>
        <p:sp>
          <p:nvSpPr>
            <p:cNvPr id="14555" name="Line 206"/>
            <p:cNvSpPr>
              <a:spLocks noChangeShapeType="1"/>
            </p:cNvSpPr>
            <p:nvPr/>
          </p:nvSpPr>
          <p:spPr bwMode="auto">
            <a:xfrm>
              <a:off x="8181" y="15294"/>
              <a:ext cx="228" cy="128"/>
            </a:xfrm>
            <a:prstGeom prst="line">
              <a:avLst/>
            </a:prstGeom>
            <a:noFill/>
            <a:ln w="25400">
              <a:solidFill>
                <a:schemeClr val="tx1"/>
              </a:solidFill>
              <a:round/>
              <a:headEnd/>
              <a:tailEnd type="triangle" w="med" len="med"/>
            </a:ln>
          </p:spPr>
          <p:txBody>
            <a:bodyPr/>
            <a:lstStyle/>
            <a:p>
              <a:endParaRPr lang="en-US"/>
            </a:p>
          </p:txBody>
        </p:sp>
        <p:sp>
          <p:nvSpPr>
            <p:cNvPr id="14556" name="TextBox 2162"/>
            <p:cNvSpPr txBox="1">
              <a:spLocks noChangeArrowheads="1"/>
            </p:cNvSpPr>
            <p:nvPr/>
          </p:nvSpPr>
          <p:spPr bwMode="auto">
            <a:xfrm>
              <a:off x="640" y="16412"/>
              <a:ext cx="267" cy="294"/>
            </a:xfrm>
            <a:prstGeom prst="rect">
              <a:avLst/>
            </a:prstGeom>
            <a:solidFill>
              <a:schemeClr val="bg1"/>
            </a:solidFill>
            <a:ln w="9525">
              <a:solidFill>
                <a:schemeClr val="tx1"/>
              </a:solidFill>
              <a:miter lim="800000"/>
              <a:headEnd/>
              <a:tailEnd/>
            </a:ln>
          </p:spPr>
          <p:txBody>
            <a:bodyPr>
              <a:spAutoFit/>
            </a:bodyPr>
            <a:lstStyle/>
            <a:p>
              <a:pPr eaLnBrk="0" hangingPunct="0"/>
              <a:r>
                <a:rPr lang="en-US" sz="2400" b="1">
                  <a:latin typeface="Times New Roman" pitchFamily="18" charset="0"/>
                  <a:cs typeface="Times New Roman" pitchFamily="18" charset="0"/>
                </a:rPr>
                <a:t>B</a:t>
              </a:r>
            </a:p>
          </p:txBody>
        </p:sp>
      </p:grpSp>
      <p:sp>
        <p:nvSpPr>
          <p:cNvPr id="14363" name="Text Box 208"/>
          <p:cNvSpPr txBox="1">
            <a:spLocks noChangeArrowheads="1"/>
          </p:cNvSpPr>
          <p:nvPr/>
        </p:nvSpPr>
        <p:spPr bwMode="auto">
          <a:xfrm>
            <a:off x="15787688" y="3316288"/>
            <a:ext cx="6700837" cy="1006475"/>
          </a:xfrm>
          <a:prstGeom prst="rect">
            <a:avLst/>
          </a:prstGeom>
          <a:noFill/>
          <a:ln w="9525">
            <a:noFill/>
            <a:miter lim="800000"/>
            <a:headEnd/>
            <a:tailEnd/>
          </a:ln>
        </p:spPr>
        <p:txBody>
          <a:bodyPr wrap="none">
            <a:spAutoFit/>
          </a:bodyPr>
          <a:lstStyle/>
          <a:p>
            <a:r>
              <a:rPr lang="en-US" sz="6000">
                <a:solidFill>
                  <a:schemeClr val="bg1"/>
                </a:solidFill>
                <a:latin typeface="Times New Roman" pitchFamily="18" charset="0"/>
              </a:rPr>
              <a:t>Methods &amp; Materials</a:t>
            </a:r>
          </a:p>
        </p:txBody>
      </p:sp>
      <p:grpSp>
        <p:nvGrpSpPr>
          <p:cNvPr id="14364" name="Group 233"/>
          <p:cNvGrpSpPr>
            <a:grpSpLocks/>
          </p:cNvGrpSpPr>
          <p:nvPr/>
        </p:nvGrpSpPr>
        <p:grpSpPr bwMode="auto">
          <a:xfrm>
            <a:off x="16544925" y="10663238"/>
            <a:ext cx="13198475" cy="4189412"/>
            <a:chOff x="10422" y="6717"/>
            <a:chExt cx="8314" cy="2639"/>
          </a:xfrm>
        </p:grpSpPr>
        <p:sp>
          <p:nvSpPr>
            <p:cNvPr id="14525" name="TextBox 1061"/>
            <p:cNvSpPr txBox="1">
              <a:spLocks noChangeArrowheads="1"/>
            </p:cNvSpPr>
            <p:nvPr/>
          </p:nvSpPr>
          <p:spPr bwMode="auto">
            <a:xfrm>
              <a:off x="10428" y="9106"/>
              <a:ext cx="8308" cy="250"/>
            </a:xfrm>
            <a:prstGeom prst="rect">
              <a:avLst/>
            </a:prstGeom>
            <a:noFill/>
            <a:ln w="9525">
              <a:noFill/>
              <a:miter lim="800000"/>
              <a:headEnd/>
              <a:tailEnd/>
            </a:ln>
          </p:spPr>
          <p:txBody>
            <a:bodyPr>
              <a:spAutoFit/>
            </a:bodyPr>
            <a:lstStyle/>
            <a:p>
              <a:pPr eaLnBrk="0" hangingPunct="0"/>
              <a:r>
                <a:rPr lang="en-US" sz="2000" b="1">
                  <a:latin typeface="Times New Roman" pitchFamily="18" charset="0"/>
                  <a:cs typeface="Times New Roman" pitchFamily="18" charset="0"/>
                </a:rPr>
                <a:t>Fig. 4:</a:t>
              </a:r>
              <a:r>
                <a:rPr lang="en-US" sz="2000">
                  <a:latin typeface="Times New Roman" pitchFamily="18" charset="0"/>
                  <a:cs typeface="Times New Roman" pitchFamily="18" charset="0"/>
                </a:rPr>
                <a:t> Samples were imaged using SE and BSE modes. Chemical analyses were conducted using EDS at DePauw University</a:t>
              </a:r>
            </a:p>
          </p:txBody>
        </p:sp>
        <p:sp>
          <p:nvSpPr>
            <p:cNvPr id="14526" name="TextBox 1059"/>
            <p:cNvSpPr txBox="1">
              <a:spLocks noChangeArrowheads="1"/>
            </p:cNvSpPr>
            <p:nvPr/>
          </p:nvSpPr>
          <p:spPr bwMode="auto">
            <a:xfrm>
              <a:off x="10422" y="6717"/>
              <a:ext cx="4780" cy="269"/>
            </a:xfrm>
            <a:prstGeom prst="rect">
              <a:avLst/>
            </a:prstGeom>
            <a:noFill/>
            <a:ln w="9525">
              <a:noFill/>
              <a:miter lim="800000"/>
              <a:headEnd/>
              <a:tailEnd/>
            </a:ln>
          </p:spPr>
          <p:txBody>
            <a:bodyPr>
              <a:spAutoFit/>
            </a:bodyPr>
            <a:lstStyle/>
            <a:p>
              <a:pPr eaLnBrk="0" hangingPunct="0"/>
              <a:r>
                <a:rPr lang="en-US" sz="2200" b="1" u="sng">
                  <a:latin typeface="Times New Roman" pitchFamily="18" charset="0"/>
                </a:rPr>
                <a:t>Scanning Electron Microscopy (SEM) Sample Analysis </a:t>
              </a:r>
            </a:p>
          </p:txBody>
        </p:sp>
        <p:sp>
          <p:nvSpPr>
            <p:cNvPr id="14527" name="TextBox 9"/>
            <p:cNvSpPr txBox="1">
              <a:spLocks noChangeArrowheads="1"/>
            </p:cNvSpPr>
            <p:nvPr/>
          </p:nvSpPr>
          <p:spPr bwMode="auto">
            <a:xfrm>
              <a:off x="15003" y="7545"/>
              <a:ext cx="963" cy="970"/>
            </a:xfrm>
            <a:prstGeom prst="rect">
              <a:avLst/>
            </a:prstGeom>
            <a:noFill/>
            <a:ln w="9525">
              <a:noFill/>
              <a:miter lim="800000"/>
              <a:headEnd/>
              <a:tailEnd/>
            </a:ln>
          </p:spPr>
          <p:txBody>
            <a:bodyPr>
              <a:spAutoFit/>
            </a:bodyPr>
            <a:lstStyle/>
            <a:p>
              <a:pPr eaLnBrk="0" hangingPunct="0"/>
              <a:endParaRPr lang="en-US"/>
            </a:p>
          </p:txBody>
        </p:sp>
        <p:pic>
          <p:nvPicPr>
            <p:cNvPr id="14528" name="Picture 2"/>
            <p:cNvPicPr>
              <a:picLocks noChangeAspect="1" noChangeArrowheads="1"/>
            </p:cNvPicPr>
            <p:nvPr/>
          </p:nvPicPr>
          <p:blipFill>
            <a:blip r:embed="rId20"/>
            <a:srcRect l="9805" t="13956" r="46109" b="25262"/>
            <a:stretch>
              <a:fillRect/>
            </a:stretch>
          </p:blipFill>
          <p:spPr bwMode="auto">
            <a:xfrm>
              <a:off x="10488" y="7002"/>
              <a:ext cx="1889" cy="2118"/>
            </a:xfrm>
            <a:prstGeom prst="rect">
              <a:avLst/>
            </a:prstGeom>
            <a:noFill/>
            <a:ln w="19050">
              <a:solidFill>
                <a:srgbClr val="4B6581"/>
              </a:solidFill>
              <a:miter lim="800000"/>
              <a:headEnd/>
              <a:tailEnd/>
            </a:ln>
          </p:spPr>
        </p:pic>
        <p:sp>
          <p:nvSpPr>
            <p:cNvPr id="14529" name="Text Box 20"/>
            <p:cNvSpPr txBox="1">
              <a:spLocks noChangeArrowheads="1"/>
            </p:cNvSpPr>
            <p:nvPr/>
          </p:nvSpPr>
          <p:spPr bwMode="auto">
            <a:xfrm>
              <a:off x="10524" y="7040"/>
              <a:ext cx="1821" cy="220"/>
            </a:xfrm>
            <a:prstGeom prst="rect">
              <a:avLst/>
            </a:prstGeom>
            <a:solidFill>
              <a:schemeClr val="bg1"/>
            </a:solidFill>
            <a:ln w="12700">
              <a:solidFill>
                <a:srgbClr val="4B6581"/>
              </a:solidFill>
              <a:miter lim="800000"/>
              <a:headEnd/>
              <a:tailEnd/>
            </a:ln>
          </p:spPr>
          <p:txBody>
            <a:bodyPr>
              <a:spAutoFit/>
            </a:bodyPr>
            <a:lstStyle/>
            <a:p>
              <a:pPr algn="ctr" eaLnBrk="0" hangingPunct="0"/>
              <a:r>
                <a:rPr lang="en-US" sz="1600" b="1">
                  <a:solidFill>
                    <a:srgbClr val="000000"/>
                  </a:solidFill>
                  <a:latin typeface="Times New Roman" pitchFamily="18" charset="0"/>
                </a:rPr>
                <a:t>Sample Collection (N = 9) </a:t>
              </a:r>
            </a:p>
          </p:txBody>
        </p:sp>
        <p:pic>
          <p:nvPicPr>
            <p:cNvPr id="14530" name="image1.jpg"/>
            <p:cNvPicPr>
              <a:picLocks noChangeAspect="1" noChangeArrowheads="1"/>
            </p:cNvPicPr>
            <p:nvPr/>
          </p:nvPicPr>
          <p:blipFill>
            <a:blip r:embed="rId21"/>
            <a:srcRect t="464" b="2911"/>
            <a:stretch>
              <a:fillRect/>
            </a:stretch>
          </p:blipFill>
          <p:spPr bwMode="auto">
            <a:xfrm>
              <a:off x="16640" y="6997"/>
              <a:ext cx="2059" cy="2120"/>
            </a:xfrm>
            <a:prstGeom prst="rect">
              <a:avLst/>
            </a:prstGeom>
            <a:noFill/>
            <a:ln w="19050">
              <a:solidFill>
                <a:srgbClr val="4B6581"/>
              </a:solidFill>
              <a:miter lim="800000"/>
              <a:headEnd/>
              <a:tailEnd/>
            </a:ln>
          </p:spPr>
        </p:pic>
        <p:pic>
          <p:nvPicPr>
            <p:cNvPr id="14531" name="image5.jpg"/>
            <p:cNvPicPr>
              <a:picLocks noChangeAspect="1" noChangeArrowheads="1"/>
            </p:cNvPicPr>
            <p:nvPr/>
          </p:nvPicPr>
          <p:blipFill>
            <a:blip r:embed="rId22"/>
            <a:srcRect l="30890" t="39438" r="19781" b="28375"/>
            <a:stretch>
              <a:fillRect/>
            </a:stretch>
          </p:blipFill>
          <p:spPr bwMode="auto">
            <a:xfrm>
              <a:off x="14354" y="6998"/>
              <a:ext cx="2100" cy="1070"/>
            </a:xfrm>
            <a:prstGeom prst="rect">
              <a:avLst/>
            </a:prstGeom>
            <a:noFill/>
            <a:ln w="19050">
              <a:solidFill>
                <a:srgbClr val="4B6581"/>
              </a:solidFill>
              <a:miter lim="800000"/>
              <a:headEnd/>
              <a:tailEnd/>
            </a:ln>
          </p:spPr>
        </p:pic>
        <p:pic>
          <p:nvPicPr>
            <p:cNvPr id="14532" name="image2.jpg"/>
            <p:cNvPicPr>
              <a:picLocks noChangeAspect="1" noChangeArrowheads="1"/>
            </p:cNvPicPr>
            <p:nvPr/>
          </p:nvPicPr>
          <p:blipFill>
            <a:blip r:embed="rId23"/>
            <a:srcRect l="11250" t="43407" r="15125" b="29156"/>
            <a:stretch>
              <a:fillRect/>
            </a:stretch>
          </p:blipFill>
          <p:spPr bwMode="auto">
            <a:xfrm>
              <a:off x="14361" y="8022"/>
              <a:ext cx="2102" cy="1103"/>
            </a:xfrm>
            <a:prstGeom prst="rect">
              <a:avLst/>
            </a:prstGeom>
            <a:noFill/>
            <a:ln w="19050">
              <a:solidFill>
                <a:srgbClr val="4B6581"/>
              </a:solidFill>
              <a:miter lim="800000"/>
              <a:headEnd/>
              <a:tailEnd/>
            </a:ln>
          </p:spPr>
        </p:pic>
        <p:sp>
          <p:nvSpPr>
            <p:cNvPr id="14533" name="Text Box 29"/>
            <p:cNvSpPr txBox="1">
              <a:spLocks noChangeArrowheads="1"/>
            </p:cNvSpPr>
            <p:nvPr/>
          </p:nvSpPr>
          <p:spPr bwMode="auto">
            <a:xfrm>
              <a:off x="16118" y="7821"/>
              <a:ext cx="334" cy="173"/>
            </a:xfrm>
            <a:prstGeom prst="rect">
              <a:avLst/>
            </a:prstGeom>
            <a:noFill/>
            <a:ln w="9525">
              <a:noFill/>
              <a:miter lim="800000"/>
              <a:headEnd/>
              <a:tailEnd/>
            </a:ln>
          </p:spPr>
          <p:txBody>
            <a:bodyPr wrap="none">
              <a:spAutoFit/>
            </a:bodyPr>
            <a:lstStyle/>
            <a:p>
              <a:pPr eaLnBrk="0" hangingPunct="0"/>
              <a:r>
                <a:rPr lang="en-US" sz="1200" b="1">
                  <a:solidFill>
                    <a:srgbClr val="FFFFFF"/>
                  </a:solidFill>
                </a:rPr>
                <a:t>1 cm</a:t>
              </a:r>
            </a:p>
          </p:txBody>
        </p:sp>
        <p:sp>
          <p:nvSpPr>
            <p:cNvPr id="14534" name="Text Box 30"/>
            <p:cNvSpPr txBox="1">
              <a:spLocks noChangeArrowheads="1"/>
            </p:cNvSpPr>
            <p:nvPr/>
          </p:nvSpPr>
          <p:spPr bwMode="auto">
            <a:xfrm>
              <a:off x="14565" y="7395"/>
              <a:ext cx="557" cy="403"/>
            </a:xfrm>
            <a:prstGeom prst="rect">
              <a:avLst/>
            </a:prstGeom>
            <a:noFill/>
            <a:ln w="9525">
              <a:noFill/>
              <a:miter lim="800000"/>
              <a:headEnd/>
              <a:tailEnd/>
            </a:ln>
          </p:spPr>
          <p:txBody>
            <a:bodyPr>
              <a:spAutoFit/>
            </a:bodyPr>
            <a:lstStyle/>
            <a:p>
              <a:pPr algn="ctr" eaLnBrk="0" hangingPunct="0"/>
              <a:r>
                <a:rPr lang="en-US" sz="1200" b="1">
                  <a:solidFill>
                    <a:srgbClr val="FFFFFF"/>
                  </a:solidFill>
                  <a:latin typeface="Times New Roman" pitchFamily="18" charset="0"/>
                </a:rPr>
                <a:t>Stub with Carbon Tape</a:t>
              </a:r>
            </a:p>
          </p:txBody>
        </p:sp>
        <p:sp>
          <p:nvSpPr>
            <p:cNvPr id="14535" name="Text Box 31"/>
            <p:cNvSpPr txBox="1">
              <a:spLocks noChangeArrowheads="1"/>
            </p:cNvSpPr>
            <p:nvPr/>
          </p:nvSpPr>
          <p:spPr bwMode="auto">
            <a:xfrm>
              <a:off x="15378" y="7386"/>
              <a:ext cx="444" cy="288"/>
            </a:xfrm>
            <a:prstGeom prst="rect">
              <a:avLst/>
            </a:prstGeom>
            <a:noFill/>
            <a:ln w="9525">
              <a:noFill/>
              <a:miter lim="800000"/>
              <a:headEnd/>
              <a:tailEnd/>
            </a:ln>
          </p:spPr>
          <p:txBody>
            <a:bodyPr>
              <a:spAutoFit/>
            </a:bodyPr>
            <a:lstStyle/>
            <a:p>
              <a:pPr algn="ctr" eaLnBrk="0" hangingPunct="0"/>
              <a:r>
                <a:rPr lang="en-US" sz="1200" b="1">
                  <a:solidFill>
                    <a:srgbClr val="FFFFFF"/>
                  </a:solidFill>
                  <a:latin typeface="Times New Roman" pitchFamily="18" charset="0"/>
                </a:rPr>
                <a:t>SEM Stub</a:t>
              </a:r>
            </a:p>
          </p:txBody>
        </p:sp>
        <p:sp>
          <p:nvSpPr>
            <p:cNvPr id="14536" name="Text Box 15"/>
            <p:cNvSpPr txBox="1">
              <a:spLocks noChangeArrowheads="1"/>
            </p:cNvSpPr>
            <p:nvPr/>
          </p:nvSpPr>
          <p:spPr bwMode="auto">
            <a:xfrm>
              <a:off x="14633" y="7038"/>
              <a:ext cx="1574" cy="220"/>
            </a:xfrm>
            <a:prstGeom prst="rect">
              <a:avLst/>
            </a:prstGeom>
            <a:solidFill>
              <a:schemeClr val="bg1"/>
            </a:solidFill>
            <a:ln w="12700">
              <a:solidFill>
                <a:srgbClr val="4B6581"/>
              </a:solidFill>
              <a:miter lim="800000"/>
              <a:headEnd/>
              <a:tailEnd/>
            </a:ln>
          </p:spPr>
          <p:txBody>
            <a:bodyPr wrap="none">
              <a:spAutoFit/>
            </a:bodyPr>
            <a:lstStyle/>
            <a:p>
              <a:pPr algn="ctr" eaLnBrk="0" hangingPunct="0"/>
              <a:r>
                <a:rPr lang="en-US" sz="1600" b="1">
                  <a:solidFill>
                    <a:srgbClr val="000000"/>
                  </a:solidFill>
                  <a:latin typeface="Times New Roman" pitchFamily="18" charset="0"/>
                </a:rPr>
                <a:t>SEM Stubs - Carbon Tape</a:t>
              </a:r>
            </a:p>
          </p:txBody>
        </p:sp>
        <p:sp>
          <p:nvSpPr>
            <p:cNvPr id="14537" name="Text Box 16"/>
            <p:cNvSpPr txBox="1">
              <a:spLocks noChangeArrowheads="1"/>
            </p:cNvSpPr>
            <p:nvPr/>
          </p:nvSpPr>
          <p:spPr bwMode="auto">
            <a:xfrm>
              <a:off x="16677" y="7038"/>
              <a:ext cx="1984" cy="220"/>
            </a:xfrm>
            <a:prstGeom prst="rect">
              <a:avLst/>
            </a:prstGeom>
            <a:solidFill>
              <a:schemeClr val="bg1"/>
            </a:solidFill>
            <a:ln w="12700">
              <a:solidFill>
                <a:srgbClr val="4B6581"/>
              </a:solidFill>
              <a:miter lim="800000"/>
              <a:headEnd/>
              <a:tailEnd/>
            </a:ln>
          </p:spPr>
          <p:txBody>
            <a:bodyPr>
              <a:spAutoFit/>
            </a:bodyPr>
            <a:lstStyle/>
            <a:p>
              <a:pPr algn="ctr" eaLnBrk="0" hangingPunct="0"/>
              <a:r>
                <a:rPr lang="en-US" sz="1600" b="1">
                  <a:solidFill>
                    <a:srgbClr val="000000"/>
                  </a:solidFill>
                  <a:latin typeface="Times New Roman" pitchFamily="18" charset="0"/>
                </a:rPr>
                <a:t>SNE 4500M SEM &amp; Bruker EDS</a:t>
              </a:r>
            </a:p>
          </p:txBody>
        </p:sp>
        <p:sp>
          <p:nvSpPr>
            <p:cNvPr id="14538" name="AutoShape 37"/>
            <p:cNvSpPr>
              <a:spLocks noChangeArrowheads="1"/>
            </p:cNvSpPr>
            <p:nvPr/>
          </p:nvSpPr>
          <p:spPr bwMode="auto">
            <a:xfrm>
              <a:off x="16319" y="7872"/>
              <a:ext cx="562" cy="515"/>
            </a:xfrm>
            <a:prstGeom prst="rightArrow">
              <a:avLst>
                <a:gd name="adj1" fmla="val 50000"/>
                <a:gd name="adj2" fmla="val 35946"/>
              </a:avLst>
            </a:prstGeom>
            <a:solidFill>
              <a:srgbClr val="FF0000"/>
            </a:solidFill>
            <a:ln w="15875">
              <a:solidFill>
                <a:schemeClr val="tx1"/>
              </a:solidFill>
              <a:miter lim="800000"/>
              <a:headEnd/>
              <a:tailEnd/>
            </a:ln>
          </p:spPr>
          <p:txBody>
            <a:bodyPr wrap="none" anchor="ctr"/>
            <a:lstStyle/>
            <a:p>
              <a:pPr algn="ctr" eaLnBrk="0" hangingPunct="0"/>
              <a:endParaRPr lang="en-US">
                <a:solidFill>
                  <a:srgbClr val="000000"/>
                </a:solidFill>
              </a:endParaRPr>
            </a:p>
          </p:txBody>
        </p:sp>
        <p:sp>
          <p:nvSpPr>
            <p:cNvPr id="14539" name="AutoShape 2"/>
            <p:cNvSpPr>
              <a:spLocks noChangeAspect="1" noChangeArrowheads="1"/>
            </p:cNvSpPr>
            <p:nvPr/>
          </p:nvSpPr>
          <p:spPr bwMode="auto">
            <a:xfrm>
              <a:off x="15782" y="7217"/>
              <a:ext cx="175" cy="172"/>
            </a:xfrm>
            <a:prstGeom prst="rect">
              <a:avLst/>
            </a:prstGeom>
            <a:noFill/>
            <a:ln w="9525">
              <a:noFill/>
              <a:miter lim="800000"/>
              <a:headEnd/>
              <a:tailEnd/>
            </a:ln>
          </p:spPr>
          <p:txBody>
            <a:bodyPr/>
            <a:lstStyle/>
            <a:p>
              <a:pPr eaLnBrk="0" hangingPunct="0"/>
              <a:endParaRPr lang="en-US"/>
            </a:p>
          </p:txBody>
        </p:sp>
        <p:pic>
          <p:nvPicPr>
            <p:cNvPr id="14540" name="Picture 18"/>
            <p:cNvPicPr>
              <a:picLocks noChangeAspect="1" noChangeArrowheads="1"/>
            </p:cNvPicPr>
            <p:nvPr/>
          </p:nvPicPr>
          <p:blipFill>
            <a:blip r:embed="rId12"/>
            <a:srcRect l="6935" t="12325" r="53012" b="3134"/>
            <a:stretch>
              <a:fillRect/>
            </a:stretch>
          </p:blipFill>
          <p:spPr bwMode="auto">
            <a:xfrm>
              <a:off x="12560" y="7003"/>
              <a:ext cx="1595" cy="2120"/>
            </a:xfrm>
            <a:prstGeom prst="rect">
              <a:avLst/>
            </a:prstGeom>
            <a:noFill/>
            <a:ln w="19050">
              <a:solidFill>
                <a:srgbClr val="4B6581"/>
              </a:solidFill>
              <a:miter lim="800000"/>
              <a:headEnd/>
              <a:tailEnd/>
            </a:ln>
          </p:spPr>
        </p:pic>
        <p:sp>
          <p:nvSpPr>
            <p:cNvPr id="14541" name="Text Box 31"/>
            <p:cNvSpPr txBox="1">
              <a:spLocks noChangeArrowheads="1"/>
            </p:cNvSpPr>
            <p:nvPr/>
          </p:nvSpPr>
          <p:spPr bwMode="auto">
            <a:xfrm>
              <a:off x="12597" y="7038"/>
              <a:ext cx="1529" cy="220"/>
            </a:xfrm>
            <a:prstGeom prst="rect">
              <a:avLst/>
            </a:prstGeom>
            <a:solidFill>
              <a:schemeClr val="bg1"/>
            </a:solidFill>
            <a:ln w="12700">
              <a:solidFill>
                <a:srgbClr val="4B6581"/>
              </a:solidFill>
              <a:miter lim="800000"/>
              <a:headEnd/>
              <a:tailEnd/>
            </a:ln>
          </p:spPr>
          <p:txBody>
            <a:bodyPr>
              <a:spAutoFit/>
            </a:bodyPr>
            <a:lstStyle/>
            <a:p>
              <a:pPr eaLnBrk="0" hangingPunct="0"/>
              <a:r>
                <a:rPr lang="en-US" sz="1600" b="1">
                  <a:solidFill>
                    <a:srgbClr val="000000"/>
                  </a:solidFill>
                  <a:latin typeface="Times New Roman" pitchFamily="18" charset="0"/>
                </a:rPr>
                <a:t>Sieving Process (180 µm) </a:t>
              </a:r>
            </a:p>
          </p:txBody>
        </p:sp>
        <p:sp>
          <p:nvSpPr>
            <p:cNvPr id="14542" name="AutoShape 37"/>
            <p:cNvSpPr>
              <a:spLocks noChangeArrowheads="1"/>
            </p:cNvSpPr>
            <p:nvPr/>
          </p:nvSpPr>
          <p:spPr bwMode="auto">
            <a:xfrm>
              <a:off x="12241" y="7806"/>
              <a:ext cx="561" cy="515"/>
            </a:xfrm>
            <a:prstGeom prst="rightArrow">
              <a:avLst>
                <a:gd name="adj1" fmla="val 50000"/>
                <a:gd name="adj2" fmla="val 35953"/>
              </a:avLst>
            </a:prstGeom>
            <a:solidFill>
              <a:srgbClr val="FF0000"/>
            </a:solidFill>
            <a:ln w="15875">
              <a:solidFill>
                <a:schemeClr val="tx1"/>
              </a:solidFill>
              <a:miter lim="800000"/>
              <a:headEnd/>
              <a:tailEnd/>
            </a:ln>
          </p:spPr>
          <p:txBody>
            <a:bodyPr wrap="none" anchor="ctr"/>
            <a:lstStyle/>
            <a:p>
              <a:pPr algn="ctr" eaLnBrk="0" hangingPunct="0"/>
              <a:endParaRPr lang="en-US">
                <a:solidFill>
                  <a:srgbClr val="000000"/>
                </a:solidFill>
              </a:endParaRPr>
            </a:p>
          </p:txBody>
        </p:sp>
        <p:sp>
          <p:nvSpPr>
            <p:cNvPr id="14543" name="AutoShape 37"/>
            <p:cNvSpPr>
              <a:spLocks noChangeArrowheads="1"/>
            </p:cNvSpPr>
            <p:nvPr/>
          </p:nvSpPr>
          <p:spPr bwMode="auto">
            <a:xfrm>
              <a:off x="14042" y="7852"/>
              <a:ext cx="561" cy="515"/>
            </a:xfrm>
            <a:prstGeom prst="rightArrow">
              <a:avLst>
                <a:gd name="adj1" fmla="val 50000"/>
                <a:gd name="adj2" fmla="val 35953"/>
              </a:avLst>
            </a:prstGeom>
            <a:solidFill>
              <a:srgbClr val="FF0000"/>
            </a:solidFill>
            <a:ln w="15875">
              <a:solidFill>
                <a:schemeClr val="tx1"/>
              </a:solidFill>
              <a:miter lim="800000"/>
              <a:headEnd/>
              <a:tailEnd/>
            </a:ln>
          </p:spPr>
          <p:txBody>
            <a:bodyPr wrap="none" anchor="ctr"/>
            <a:lstStyle/>
            <a:p>
              <a:pPr algn="ctr" eaLnBrk="0" hangingPunct="0"/>
              <a:endParaRPr lang="en-US">
                <a:solidFill>
                  <a:srgbClr val="000000"/>
                </a:solidFill>
              </a:endParaRPr>
            </a:p>
          </p:txBody>
        </p:sp>
      </p:grpSp>
      <p:sp>
        <p:nvSpPr>
          <p:cNvPr id="14365" name="Text Box 232"/>
          <p:cNvSpPr txBox="1">
            <a:spLocks noChangeArrowheads="1"/>
          </p:cNvSpPr>
          <p:nvPr/>
        </p:nvSpPr>
        <p:spPr bwMode="auto">
          <a:xfrm>
            <a:off x="31007050" y="3309938"/>
            <a:ext cx="6640513" cy="1006475"/>
          </a:xfrm>
          <a:prstGeom prst="rect">
            <a:avLst/>
          </a:prstGeom>
          <a:noFill/>
          <a:ln w="9525">
            <a:noFill/>
            <a:miter lim="800000"/>
            <a:headEnd/>
            <a:tailEnd/>
          </a:ln>
        </p:spPr>
        <p:txBody>
          <a:bodyPr wrap="none">
            <a:spAutoFit/>
          </a:bodyPr>
          <a:lstStyle/>
          <a:p>
            <a:r>
              <a:rPr lang="en-US" sz="6000">
                <a:solidFill>
                  <a:schemeClr val="bg1"/>
                </a:solidFill>
                <a:latin typeface="Times New Roman" pitchFamily="18" charset="0"/>
              </a:rPr>
              <a:t>SEM &amp; XRF Results</a:t>
            </a:r>
          </a:p>
        </p:txBody>
      </p:sp>
      <p:sp>
        <p:nvSpPr>
          <p:cNvPr id="14485" name="Rectangle 15"/>
          <p:cNvSpPr>
            <a:spLocks noChangeArrowheads="1"/>
          </p:cNvSpPr>
          <p:nvPr/>
        </p:nvSpPr>
        <p:spPr bwMode="auto">
          <a:xfrm>
            <a:off x="15725775" y="21056600"/>
            <a:ext cx="14817725" cy="11301413"/>
          </a:xfrm>
          <a:prstGeom prst="rect">
            <a:avLst/>
          </a:prstGeom>
          <a:solidFill>
            <a:schemeClr val="bg1"/>
          </a:solidFill>
          <a:ln w="12700" algn="ctr">
            <a:solidFill>
              <a:schemeClr val="tx1"/>
            </a:solidFill>
            <a:round/>
            <a:headEnd/>
            <a:tailEnd/>
          </a:ln>
        </p:spPr>
        <p:txBody>
          <a:bodyPr/>
          <a:lstStyle/>
          <a:p>
            <a:pPr defTabSz="4806950" eaLnBrk="0" hangingPunct="0"/>
            <a:endParaRPr lang="en-US" sz="7000">
              <a:latin typeface="Times New Roman" pitchFamily="18" charset="0"/>
            </a:endParaRPr>
          </a:p>
        </p:txBody>
      </p:sp>
      <p:sp>
        <p:nvSpPr>
          <p:cNvPr id="14486" name="Rectangle 17"/>
          <p:cNvSpPr>
            <a:spLocks noChangeArrowheads="1"/>
          </p:cNvSpPr>
          <p:nvPr/>
        </p:nvSpPr>
        <p:spPr bwMode="auto">
          <a:xfrm>
            <a:off x="15724188" y="20421600"/>
            <a:ext cx="14827250" cy="950913"/>
          </a:xfrm>
          <a:prstGeom prst="rect">
            <a:avLst/>
          </a:prstGeom>
          <a:solidFill>
            <a:srgbClr val="4B6581"/>
          </a:solidFill>
          <a:ln w="12700" algn="ctr">
            <a:solidFill>
              <a:schemeClr val="tx1"/>
            </a:solidFill>
            <a:round/>
            <a:headEnd/>
            <a:tailEnd/>
          </a:ln>
        </p:spPr>
        <p:txBody>
          <a:bodyPr/>
          <a:lstStyle/>
          <a:p>
            <a:pPr defTabSz="4806950" eaLnBrk="0" hangingPunct="0"/>
            <a:r>
              <a:rPr lang="en-US" sz="6300">
                <a:solidFill>
                  <a:schemeClr val="bg1"/>
                </a:solidFill>
                <a:latin typeface="Times New Roman" pitchFamily="18" charset="0"/>
              </a:rPr>
              <a:t> </a:t>
            </a:r>
          </a:p>
        </p:txBody>
      </p:sp>
      <p:grpSp>
        <p:nvGrpSpPr>
          <p:cNvPr id="14487" name="Group 259"/>
          <p:cNvGrpSpPr>
            <a:grpSpLocks/>
          </p:cNvGrpSpPr>
          <p:nvPr/>
        </p:nvGrpSpPr>
        <p:grpSpPr bwMode="auto">
          <a:xfrm>
            <a:off x="16171863" y="21778913"/>
            <a:ext cx="4591050" cy="4297362"/>
            <a:chOff x="10187" y="13719"/>
            <a:chExt cx="3030" cy="2707"/>
          </a:xfrm>
        </p:grpSpPr>
        <p:pic>
          <p:nvPicPr>
            <p:cNvPr id="14521" name="Picture 11" descr="A close up of rocks&#10;&#10;Description automatically generated"/>
            <p:cNvPicPr>
              <a:picLocks noChangeAspect="1"/>
            </p:cNvPicPr>
            <p:nvPr/>
          </p:nvPicPr>
          <p:blipFill>
            <a:blip r:embed="rId24">
              <a:lum contrast="6000"/>
            </a:blip>
            <a:srcRect l="25516" t="534" r="8705" b="1735"/>
            <a:stretch>
              <a:fillRect/>
            </a:stretch>
          </p:blipFill>
          <p:spPr bwMode="auto">
            <a:xfrm rot="10800000">
              <a:off x="10187" y="13719"/>
              <a:ext cx="3030" cy="2707"/>
            </a:xfrm>
            <a:prstGeom prst="rect">
              <a:avLst/>
            </a:prstGeom>
            <a:noFill/>
            <a:ln w="25400">
              <a:solidFill>
                <a:srgbClr val="4B6581"/>
              </a:solidFill>
              <a:miter lim="800000"/>
              <a:headEnd/>
              <a:tailEnd/>
            </a:ln>
          </p:spPr>
        </p:pic>
        <p:sp>
          <p:nvSpPr>
            <p:cNvPr id="14522" name="TextBox 25"/>
            <p:cNvSpPr txBox="1">
              <a:spLocks noChangeArrowheads="1"/>
            </p:cNvSpPr>
            <p:nvPr/>
          </p:nvSpPr>
          <p:spPr bwMode="auto">
            <a:xfrm>
              <a:off x="10211" y="13755"/>
              <a:ext cx="2173" cy="264"/>
            </a:xfrm>
            <a:prstGeom prst="rect">
              <a:avLst/>
            </a:prstGeom>
            <a:solidFill>
              <a:schemeClr val="bg1"/>
            </a:solidFill>
            <a:ln w="22225">
              <a:solidFill>
                <a:srgbClr val="4B6581"/>
              </a:solidFill>
              <a:miter lim="800000"/>
              <a:headEnd/>
              <a:tailEnd/>
            </a:ln>
          </p:spPr>
          <p:txBody>
            <a:bodyPr>
              <a:spAutoFit/>
            </a:bodyPr>
            <a:lstStyle/>
            <a:p>
              <a:pPr algn="ctr" eaLnBrk="0" hangingPunct="0"/>
              <a:r>
                <a:rPr lang="en-US" sz="2000" b="1">
                  <a:latin typeface="Calibri" pitchFamily="34" charset="0"/>
                  <a:cs typeface="Calibri" pitchFamily="34" charset="0"/>
                </a:rPr>
                <a:t>Geologic Particles (~70-90%)</a:t>
              </a:r>
            </a:p>
          </p:txBody>
        </p:sp>
        <p:sp>
          <p:nvSpPr>
            <p:cNvPr id="14523" name="Line 27"/>
            <p:cNvSpPr>
              <a:spLocks noChangeShapeType="1"/>
            </p:cNvSpPr>
            <p:nvPr/>
          </p:nvSpPr>
          <p:spPr bwMode="auto">
            <a:xfrm>
              <a:off x="12007" y="16292"/>
              <a:ext cx="1124" cy="1"/>
            </a:xfrm>
            <a:prstGeom prst="line">
              <a:avLst/>
            </a:prstGeom>
            <a:noFill/>
            <a:ln w="38100">
              <a:solidFill>
                <a:schemeClr val="bg1"/>
              </a:solidFill>
              <a:round/>
              <a:headEnd/>
              <a:tailEnd/>
            </a:ln>
          </p:spPr>
          <p:txBody>
            <a:bodyPr/>
            <a:lstStyle/>
            <a:p>
              <a:endParaRPr lang="en-US"/>
            </a:p>
          </p:txBody>
        </p:sp>
        <p:sp>
          <p:nvSpPr>
            <p:cNvPr id="14524" name="Text Box 28"/>
            <p:cNvSpPr txBox="1">
              <a:spLocks noChangeArrowheads="1"/>
            </p:cNvSpPr>
            <p:nvPr/>
          </p:nvSpPr>
          <p:spPr bwMode="auto">
            <a:xfrm>
              <a:off x="12720" y="16098"/>
              <a:ext cx="408" cy="212"/>
            </a:xfrm>
            <a:prstGeom prst="rect">
              <a:avLst/>
            </a:prstGeom>
            <a:noFill/>
            <a:ln w="9525">
              <a:noFill/>
              <a:miter lim="800000"/>
              <a:headEnd/>
              <a:tailEnd/>
            </a:ln>
          </p:spPr>
          <p:txBody>
            <a:bodyPr wrap="none">
              <a:spAutoFit/>
            </a:bodyPr>
            <a:lstStyle/>
            <a:p>
              <a:pPr eaLnBrk="0" hangingPunct="0"/>
              <a:r>
                <a:rPr lang="en-US" sz="1600" b="1">
                  <a:solidFill>
                    <a:schemeClr val="bg1"/>
                  </a:solidFill>
                  <a:latin typeface="Calibri" pitchFamily="34" charset="0"/>
                </a:rPr>
                <a:t>1mm</a:t>
              </a:r>
            </a:p>
          </p:txBody>
        </p:sp>
      </p:grpSp>
      <p:grpSp>
        <p:nvGrpSpPr>
          <p:cNvPr id="14598" name="Group 262"/>
          <p:cNvGrpSpPr>
            <a:grpSpLocks/>
          </p:cNvGrpSpPr>
          <p:nvPr/>
        </p:nvGrpSpPr>
        <p:grpSpPr bwMode="auto">
          <a:xfrm>
            <a:off x="25579388" y="26266775"/>
            <a:ext cx="4527550" cy="4335463"/>
            <a:chOff x="16113" y="16546"/>
            <a:chExt cx="2852" cy="2731"/>
          </a:xfrm>
        </p:grpSpPr>
        <p:pic>
          <p:nvPicPr>
            <p:cNvPr id="14517" name="Picture 15" descr="A close up of food&#10;&#10;Description automatically generated"/>
            <p:cNvPicPr>
              <a:picLocks noChangeAspect="1"/>
            </p:cNvPicPr>
            <p:nvPr/>
          </p:nvPicPr>
          <p:blipFill>
            <a:blip r:embed="rId25"/>
            <a:srcRect t="11429" r="35071"/>
            <a:stretch>
              <a:fillRect/>
            </a:stretch>
          </p:blipFill>
          <p:spPr bwMode="auto">
            <a:xfrm rot="10800000">
              <a:off x="16113" y="16546"/>
              <a:ext cx="2852" cy="2731"/>
            </a:xfrm>
            <a:prstGeom prst="rect">
              <a:avLst/>
            </a:prstGeom>
            <a:noFill/>
            <a:ln w="25400">
              <a:solidFill>
                <a:srgbClr val="4B6581"/>
              </a:solidFill>
              <a:miter lim="800000"/>
              <a:headEnd/>
              <a:tailEnd/>
            </a:ln>
          </p:spPr>
        </p:pic>
        <p:sp>
          <p:nvSpPr>
            <p:cNvPr id="14518" name="TextBox 28"/>
            <p:cNvSpPr txBox="1">
              <a:spLocks noChangeArrowheads="1"/>
            </p:cNvSpPr>
            <p:nvPr/>
          </p:nvSpPr>
          <p:spPr bwMode="auto">
            <a:xfrm>
              <a:off x="16148" y="16566"/>
              <a:ext cx="1181" cy="264"/>
            </a:xfrm>
            <a:prstGeom prst="rect">
              <a:avLst/>
            </a:prstGeom>
            <a:solidFill>
              <a:schemeClr val="bg1"/>
            </a:solidFill>
            <a:ln w="22225">
              <a:solidFill>
                <a:srgbClr val="4B6581"/>
              </a:solidFill>
              <a:miter lim="800000"/>
              <a:headEnd/>
              <a:tailEnd/>
            </a:ln>
          </p:spPr>
          <p:txBody>
            <a:bodyPr>
              <a:spAutoFit/>
            </a:bodyPr>
            <a:lstStyle/>
            <a:p>
              <a:pPr algn="ctr" eaLnBrk="0" hangingPunct="0"/>
              <a:r>
                <a:rPr lang="en-US" sz="2000" b="1">
                  <a:latin typeface="Calibri" pitchFamily="34" charset="0"/>
                  <a:cs typeface="Calibri" pitchFamily="34" charset="0"/>
                </a:rPr>
                <a:t>Other (~1%)</a:t>
              </a:r>
            </a:p>
          </p:txBody>
        </p:sp>
        <p:sp>
          <p:nvSpPr>
            <p:cNvPr id="14519" name="Line 29"/>
            <p:cNvSpPr>
              <a:spLocks noChangeShapeType="1"/>
            </p:cNvSpPr>
            <p:nvPr/>
          </p:nvSpPr>
          <p:spPr bwMode="auto">
            <a:xfrm>
              <a:off x="18273" y="19177"/>
              <a:ext cx="617" cy="0"/>
            </a:xfrm>
            <a:prstGeom prst="line">
              <a:avLst/>
            </a:prstGeom>
            <a:noFill/>
            <a:ln w="38100">
              <a:solidFill>
                <a:schemeClr val="bg1"/>
              </a:solidFill>
              <a:round/>
              <a:headEnd/>
              <a:tailEnd/>
            </a:ln>
          </p:spPr>
          <p:txBody>
            <a:bodyPr/>
            <a:lstStyle/>
            <a:p>
              <a:endParaRPr lang="en-US"/>
            </a:p>
          </p:txBody>
        </p:sp>
        <p:sp>
          <p:nvSpPr>
            <p:cNvPr id="14520" name="Text Box 30"/>
            <p:cNvSpPr txBox="1">
              <a:spLocks noChangeArrowheads="1"/>
            </p:cNvSpPr>
            <p:nvPr/>
          </p:nvSpPr>
          <p:spPr bwMode="auto">
            <a:xfrm>
              <a:off x="18425" y="18956"/>
              <a:ext cx="487" cy="212"/>
            </a:xfrm>
            <a:prstGeom prst="rect">
              <a:avLst/>
            </a:prstGeom>
            <a:noFill/>
            <a:ln w="9525">
              <a:noFill/>
              <a:miter lim="800000"/>
              <a:headEnd/>
              <a:tailEnd/>
            </a:ln>
          </p:spPr>
          <p:txBody>
            <a:bodyPr wrap="none">
              <a:spAutoFit/>
            </a:bodyPr>
            <a:lstStyle/>
            <a:p>
              <a:pPr eaLnBrk="0" hangingPunct="0"/>
              <a:r>
                <a:rPr lang="en-US" sz="1600" b="1">
                  <a:solidFill>
                    <a:schemeClr val="bg1"/>
                  </a:solidFill>
                  <a:latin typeface="Calibri" pitchFamily="34" charset="0"/>
                </a:rPr>
                <a:t>300µm</a:t>
              </a:r>
            </a:p>
          </p:txBody>
        </p:sp>
      </p:grpSp>
      <p:sp>
        <p:nvSpPr>
          <p:cNvPr id="14489" name="TextBox 2056"/>
          <p:cNvSpPr txBox="1">
            <a:spLocks noChangeArrowheads="1"/>
          </p:cNvSpPr>
          <p:nvPr/>
        </p:nvSpPr>
        <p:spPr bwMode="auto">
          <a:xfrm>
            <a:off x="16090900" y="30719713"/>
            <a:ext cx="14103350" cy="1311275"/>
          </a:xfrm>
          <a:prstGeom prst="rect">
            <a:avLst/>
          </a:prstGeom>
          <a:noFill/>
          <a:ln w="9525">
            <a:noFill/>
            <a:miter lim="800000"/>
            <a:headEnd/>
            <a:tailEnd/>
          </a:ln>
        </p:spPr>
        <p:txBody>
          <a:bodyPr>
            <a:spAutoFit/>
          </a:bodyPr>
          <a:lstStyle/>
          <a:p>
            <a:pPr eaLnBrk="0" hangingPunct="0"/>
            <a:r>
              <a:rPr lang="en-US" sz="2000" b="1">
                <a:latin typeface="Times New Roman" pitchFamily="18" charset="0"/>
                <a:cs typeface="Times New Roman" pitchFamily="18" charset="0"/>
              </a:rPr>
              <a:t>Fig. 6:</a:t>
            </a:r>
            <a:r>
              <a:rPr lang="en-US" sz="2000">
                <a:latin typeface="Times New Roman" pitchFamily="18" charset="0"/>
                <a:cs typeface="Times New Roman" pitchFamily="18" charset="0"/>
              </a:rPr>
              <a:t> General categories of particle types and the approximate proportions observed with the stereomicroscope (images are from the &gt;</a:t>
            </a:r>
            <a:r>
              <a:rPr lang="en-US" sz="2000">
                <a:solidFill>
                  <a:srgbClr val="000000"/>
                </a:solidFill>
                <a:latin typeface="Times New Roman" pitchFamily="18" charset="0"/>
                <a:cs typeface="Times New Roman" pitchFamily="18" charset="0"/>
              </a:rPr>
              <a:t>180 µm sample fraction).</a:t>
            </a:r>
            <a:r>
              <a:rPr lang="en-US" sz="2000">
                <a:latin typeface="Times New Roman" pitchFamily="18" charset="0"/>
                <a:cs typeface="Times New Roman" pitchFamily="18" charset="0"/>
              </a:rPr>
              <a:t> Broad categories are natural materials (e.g., geo and bio) or particles interpreted to be from anthropogenic sources (e.g., metal particles, road paint chips, glass spheres, and other). Geologic materials are primarily composed of quartz, feldspars, calcite, minor iron-oxides, and lithic fragments of limestone.</a:t>
            </a:r>
          </a:p>
        </p:txBody>
      </p:sp>
      <p:sp>
        <p:nvSpPr>
          <p:cNvPr id="14490" name="Text Box 236"/>
          <p:cNvSpPr txBox="1">
            <a:spLocks noChangeArrowheads="1"/>
          </p:cNvSpPr>
          <p:nvPr/>
        </p:nvSpPr>
        <p:spPr bwMode="auto">
          <a:xfrm>
            <a:off x="15825788" y="20343813"/>
            <a:ext cx="8075612" cy="1006475"/>
          </a:xfrm>
          <a:prstGeom prst="rect">
            <a:avLst/>
          </a:prstGeom>
          <a:noFill/>
          <a:ln w="9525">
            <a:noFill/>
            <a:miter lim="800000"/>
            <a:headEnd/>
            <a:tailEnd/>
          </a:ln>
        </p:spPr>
        <p:txBody>
          <a:bodyPr wrap="none">
            <a:spAutoFit/>
          </a:bodyPr>
          <a:lstStyle/>
          <a:p>
            <a:r>
              <a:rPr lang="en-US" sz="6000">
                <a:solidFill>
                  <a:schemeClr val="bg1"/>
                </a:solidFill>
                <a:latin typeface="Times New Roman" pitchFamily="18" charset="0"/>
              </a:rPr>
              <a:t>Stereomicroscope Results</a:t>
            </a:r>
          </a:p>
        </p:txBody>
      </p:sp>
      <p:grpSp>
        <p:nvGrpSpPr>
          <p:cNvPr id="14491" name="Group 257"/>
          <p:cNvGrpSpPr>
            <a:grpSpLocks/>
          </p:cNvGrpSpPr>
          <p:nvPr/>
        </p:nvGrpSpPr>
        <p:grpSpPr bwMode="auto">
          <a:xfrm>
            <a:off x="20953413" y="26265188"/>
            <a:ext cx="4425950" cy="4344987"/>
            <a:chOff x="13235" y="16329"/>
            <a:chExt cx="2645" cy="2416"/>
          </a:xfrm>
        </p:grpSpPr>
        <p:pic>
          <p:nvPicPr>
            <p:cNvPr id="14513" name="Picture 17" descr="A close up of some rocks&#10;&#10;Description automatically generated"/>
            <p:cNvPicPr>
              <a:picLocks noChangeAspect="1"/>
            </p:cNvPicPr>
            <p:nvPr/>
          </p:nvPicPr>
          <p:blipFill>
            <a:blip r:embed="rId26"/>
            <a:srcRect l="14107" t="4143" r="19928" b="5524"/>
            <a:stretch>
              <a:fillRect/>
            </a:stretch>
          </p:blipFill>
          <p:spPr bwMode="auto">
            <a:xfrm>
              <a:off x="13235" y="16329"/>
              <a:ext cx="2645" cy="2416"/>
            </a:xfrm>
            <a:prstGeom prst="rect">
              <a:avLst/>
            </a:prstGeom>
            <a:noFill/>
            <a:ln w="25400">
              <a:solidFill>
                <a:srgbClr val="4B6581"/>
              </a:solidFill>
              <a:miter lim="800000"/>
              <a:headEnd/>
              <a:tailEnd/>
            </a:ln>
          </p:spPr>
        </p:pic>
        <p:sp>
          <p:nvSpPr>
            <p:cNvPr id="14514" name="TextBox 24"/>
            <p:cNvSpPr txBox="1">
              <a:spLocks noChangeArrowheads="1"/>
            </p:cNvSpPr>
            <p:nvPr/>
          </p:nvSpPr>
          <p:spPr bwMode="auto">
            <a:xfrm>
              <a:off x="13269" y="16357"/>
              <a:ext cx="1611" cy="233"/>
            </a:xfrm>
            <a:prstGeom prst="rect">
              <a:avLst/>
            </a:prstGeom>
            <a:solidFill>
              <a:schemeClr val="bg1"/>
            </a:solidFill>
            <a:ln w="22225">
              <a:solidFill>
                <a:srgbClr val="4B6581"/>
              </a:solidFill>
              <a:miter lim="800000"/>
              <a:headEnd/>
              <a:tailEnd/>
            </a:ln>
          </p:spPr>
          <p:txBody>
            <a:bodyPr>
              <a:spAutoFit/>
            </a:bodyPr>
            <a:lstStyle/>
            <a:p>
              <a:pPr algn="ctr" eaLnBrk="0" hangingPunct="0"/>
              <a:r>
                <a:rPr lang="en-US" sz="2000" b="1">
                  <a:latin typeface="Calibri" pitchFamily="34" charset="0"/>
                  <a:cs typeface="Calibri" pitchFamily="34" charset="0"/>
                </a:rPr>
                <a:t>Glass Spheres (~1%)</a:t>
              </a:r>
            </a:p>
          </p:txBody>
        </p:sp>
        <p:sp>
          <p:nvSpPr>
            <p:cNvPr id="14515" name="Text Box 37"/>
            <p:cNvSpPr txBox="1">
              <a:spLocks noChangeArrowheads="1"/>
            </p:cNvSpPr>
            <p:nvPr/>
          </p:nvSpPr>
          <p:spPr bwMode="auto">
            <a:xfrm>
              <a:off x="15395" y="18480"/>
              <a:ext cx="462" cy="187"/>
            </a:xfrm>
            <a:prstGeom prst="rect">
              <a:avLst/>
            </a:prstGeom>
            <a:noFill/>
            <a:ln w="9525">
              <a:noFill/>
              <a:miter lim="800000"/>
              <a:headEnd/>
              <a:tailEnd/>
            </a:ln>
          </p:spPr>
          <p:txBody>
            <a:bodyPr wrap="none">
              <a:spAutoFit/>
            </a:bodyPr>
            <a:lstStyle/>
            <a:p>
              <a:pPr eaLnBrk="0" hangingPunct="0"/>
              <a:r>
                <a:rPr lang="en-US" sz="1600" b="1">
                  <a:solidFill>
                    <a:schemeClr val="bg1"/>
                  </a:solidFill>
                  <a:latin typeface="Calibri" pitchFamily="34" charset="0"/>
                </a:rPr>
                <a:t>300µm</a:t>
              </a:r>
            </a:p>
          </p:txBody>
        </p:sp>
        <p:sp>
          <p:nvSpPr>
            <p:cNvPr id="14516" name="Line 23"/>
            <p:cNvSpPr>
              <a:spLocks noChangeShapeType="1"/>
            </p:cNvSpPr>
            <p:nvPr/>
          </p:nvSpPr>
          <p:spPr bwMode="auto">
            <a:xfrm>
              <a:off x="15239" y="18681"/>
              <a:ext cx="583" cy="0"/>
            </a:xfrm>
            <a:prstGeom prst="line">
              <a:avLst/>
            </a:prstGeom>
            <a:noFill/>
            <a:ln w="38100">
              <a:solidFill>
                <a:schemeClr val="bg1"/>
              </a:solidFill>
              <a:round/>
              <a:headEnd/>
              <a:tailEnd/>
            </a:ln>
          </p:spPr>
          <p:txBody>
            <a:bodyPr/>
            <a:lstStyle/>
            <a:p>
              <a:endParaRPr lang="en-US"/>
            </a:p>
          </p:txBody>
        </p:sp>
      </p:grpSp>
      <p:grpSp>
        <p:nvGrpSpPr>
          <p:cNvPr id="14492" name="Group 249"/>
          <p:cNvGrpSpPr>
            <a:grpSpLocks/>
          </p:cNvGrpSpPr>
          <p:nvPr/>
        </p:nvGrpSpPr>
        <p:grpSpPr bwMode="auto">
          <a:xfrm>
            <a:off x="20951825" y="21772563"/>
            <a:ext cx="4435475" cy="4302125"/>
            <a:chOff x="13234" y="13805"/>
            <a:chExt cx="2642" cy="2408"/>
          </a:xfrm>
        </p:grpSpPr>
        <p:pic>
          <p:nvPicPr>
            <p:cNvPr id="14509" name="Picture 19" descr="A close up of a shell&#10;&#10;Description automatically generated"/>
            <p:cNvPicPr>
              <a:picLocks noChangeAspect="1"/>
            </p:cNvPicPr>
            <p:nvPr/>
          </p:nvPicPr>
          <p:blipFill>
            <a:blip r:embed="rId27"/>
            <a:srcRect l="20113" r="7405"/>
            <a:stretch>
              <a:fillRect/>
            </a:stretch>
          </p:blipFill>
          <p:spPr bwMode="auto">
            <a:xfrm rot="10800000">
              <a:off x="13234" y="13805"/>
              <a:ext cx="2642" cy="2408"/>
            </a:xfrm>
            <a:prstGeom prst="rect">
              <a:avLst/>
            </a:prstGeom>
            <a:noFill/>
            <a:ln w="25400">
              <a:solidFill>
                <a:srgbClr val="4B6581"/>
              </a:solidFill>
              <a:miter lim="800000"/>
              <a:headEnd/>
              <a:tailEnd/>
            </a:ln>
          </p:spPr>
        </p:pic>
        <p:sp>
          <p:nvSpPr>
            <p:cNvPr id="14510" name="TextBox 26"/>
            <p:cNvSpPr txBox="1">
              <a:spLocks noChangeArrowheads="1"/>
            </p:cNvSpPr>
            <p:nvPr/>
          </p:nvSpPr>
          <p:spPr bwMode="auto">
            <a:xfrm>
              <a:off x="13266" y="13832"/>
              <a:ext cx="1980" cy="234"/>
            </a:xfrm>
            <a:prstGeom prst="rect">
              <a:avLst/>
            </a:prstGeom>
            <a:solidFill>
              <a:schemeClr val="bg1"/>
            </a:solidFill>
            <a:ln w="22225">
              <a:solidFill>
                <a:srgbClr val="4B6581"/>
              </a:solidFill>
              <a:miter lim="800000"/>
              <a:headEnd/>
              <a:tailEnd/>
            </a:ln>
          </p:spPr>
          <p:txBody>
            <a:bodyPr>
              <a:spAutoFit/>
            </a:bodyPr>
            <a:lstStyle/>
            <a:p>
              <a:pPr algn="ctr" eaLnBrk="0" hangingPunct="0"/>
              <a:r>
                <a:rPr lang="en-US" sz="2000" b="1">
                  <a:latin typeface="Calibri" pitchFamily="34" charset="0"/>
                  <a:cs typeface="Calibri" pitchFamily="34" charset="0"/>
                </a:rPr>
                <a:t>Biologic Particles (~10-15%)</a:t>
              </a:r>
            </a:p>
          </p:txBody>
        </p:sp>
        <p:sp>
          <p:nvSpPr>
            <p:cNvPr id="14511" name="Line 27"/>
            <p:cNvSpPr>
              <a:spLocks noChangeShapeType="1"/>
            </p:cNvSpPr>
            <p:nvPr/>
          </p:nvSpPr>
          <p:spPr bwMode="auto">
            <a:xfrm>
              <a:off x="14716" y="16106"/>
              <a:ext cx="1046" cy="0"/>
            </a:xfrm>
            <a:prstGeom prst="line">
              <a:avLst/>
            </a:prstGeom>
            <a:noFill/>
            <a:ln w="38100">
              <a:solidFill>
                <a:schemeClr val="bg1"/>
              </a:solidFill>
              <a:round/>
              <a:headEnd/>
              <a:tailEnd/>
            </a:ln>
          </p:spPr>
          <p:txBody>
            <a:bodyPr/>
            <a:lstStyle/>
            <a:p>
              <a:endParaRPr lang="en-US"/>
            </a:p>
          </p:txBody>
        </p:sp>
        <p:sp>
          <p:nvSpPr>
            <p:cNvPr id="14512" name="Text Box 28"/>
            <p:cNvSpPr txBox="1">
              <a:spLocks noChangeArrowheads="1"/>
            </p:cNvSpPr>
            <p:nvPr/>
          </p:nvSpPr>
          <p:spPr bwMode="auto">
            <a:xfrm>
              <a:off x="15429" y="15912"/>
              <a:ext cx="367" cy="188"/>
            </a:xfrm>
            <a:prstGeom prst="rect">
              <a:avLst/>
            </a:prstGeom>
            <a:noFill/>
            <a:ln w="9525">
              <a:noFill/>
              <a:miter lim="800000"/>
              <a:headEnd/>
              <a:tailEnd/>
            </a:ln>
          </p:spPr>
          <p:txBody>
            <a:bodyPr wrap="none">
              <a:spAutoFit/>
            </a:bodyPr>
            <a:lstStyle/>
            <a:p>
              <a:pPr eaLnBrk="0" hangingPunct="0"/>
              <a:r>
                <a:rPr lang="en-US" sz="1600" b="1">
                  <a:solidFill>
                    <a:schemeClr val="bg1"/>
                  </a:solidFill>
                  <a:latin typeface="Calibri" pitchFamily="34" charset="0"/>
                </a:rPr>
                <a:t>1mm</a:t>
              </a:r>
            </a:p>
          </p:txBody>
        </p:sp>
      </p:grpSp>
      <p:grpSp>
        <p:nvGrpSpPr>
          <p:cNvPr id="14493" name="Group 255"/>
          <p:cNvGrpSpPr>
            <a:grpSpLocks/>
          </p:cNvGrpSpPr>
          <p:nvPr/>
        </p:nvGrpSpPr>
        <p:grpSpPr bwMode="auto">
          <a:xfrm>
            <a:off x="25576213" y="21774150"/>
            <a:ext cx="4518025" cy="4300538"/>
            <a:chOff x="15985" y="13797"/>
            <a:chExt cx="2691" cy="2407"/>
          </a:xfrm>
        </p:grpSpPr>
        <p:pic>
          <p:nvPicPr>
            <p:cNvPr id="14503" name="Picture 13" descr="A close up of a rock&#10;&#10;Description automatically generated"/>
            <p:cNvPicPr>
              <a:picLocks noChangeAspect="1"/>
            </p:cNvPicPr>
            <p:nvPr/>
          </p:nvPicPr>
          <p:blipFill>
            <a:blip r:embed="rId28"/>
            <a:srcRect r="30624"/>
            <a:stretch>
              <a:fillRect/>
            </a:stretch>
          </p:blipFill>
          <p:spPr bwMode="auto">
            <a:xfrm rot="10800000">
              <a:off x="15985" y="13797"/>
              <a:ext cx="2691" cy="2407"/>
            </a:xfrm>
            <a:prstGeom prst="rect">
              <a:avLst/>
            </a:prstGeom>
            <a:noFill/>
            <a:ln w="25400">
              <a:solidFill>
                <a:srgbClr val="4B6581"/>
              </a:solidFill>
              <a:miter lim="800000"/>
              <a:headEnd/>
              <a:tailEnd/>
            </a:ln>
          </p:spPr>
        </p:pic>
        <p:sp>
          <p:nvSpPr>
            <p:cNvPr id="14504" name="TextBox 23"/>
            <p:cNvSpPr txBox="1">
              <a:spLocks noChangeArrowheads="1"/>
            </p:cNvSpPr>
            <p:nvPr/>
          </p:nvSpPr>
          <p:spPr bwMode="auto">
            <a:xfrm>
              <a:off x="16019" y="13827"/>
              <a:ext cx="1698" cy="235"/>
            </a:xfrm>
            <a:prstGeom prst="rect">
              <a:avLst/>
            </a:prstGeom>
            <a:solidFill>
              <a:schemeClr val="bg1"/>
            </a:solidFill>
            <a:ln w="22225">
              <a:solidFill>
                <a:srgbClr val="4B6581"/>
              </a:solidFill>
              <a:miter lim="800000"/>
              <a:headEnd/>
              <a:tailEnd/>
            </a:ln>
          </p:spPr>
          <p:txBody>
            <a:bodyPr>
              <a:spAutoFit/>
            </a:bodyPr>
            <a:lstStyle/>
            <a:p>
              <a:pPr algn="ctr" eaLnBrk="0" hangingPunct="0"/>
              <a:r>
                <a:rPr lang="en-US" sz="2000" b="1">
                  <a:latin typeface="Calibri" pitchFamily="34" charset="0"/>
                  <a:cs typeface="Calibri" pitchFamily="34" charset="0"/>
                </a:rPr>
                <a:t>Metal Particles (~2-5%)</a:t>
              </a:r>
            </a:p>
          </p:txBody>
        </p:sp>
        <p:sp>
          <p:nvSpPr>
            <p:cNvPr id="14505" name="Line 23"/>
            <p:cNvSpPr>
              <a:spLocks noChangeShapeType="1"/>
            </p:cNvSpPr>
            <p:nvPr/>
          </p:nvSpPr>
          <p:spPr bwMode="auto">
            <a:xfrm>
              <a:off x="18029" y="16116"/>
              <a:ext cx="583" cy="0"/>
            </a:xfrm>
            <a:prstGeom prst="line">
              <a:avLst/>
            </a:prstGeom>
            <a:noFill/>
            <a:ln w="38100">
              <a:solidFill>
                <a:schemeClr val="bg1"/>
              </a:solidFill>
              <a:round/>
              <a:headEnd/>
              <a:tailEnd/>
            </a:ln>
          </p:spPr>
          <p:txBody>
            <a:bodyPr/>
            <a:lstStyle/>
            <a:p>
              <a:endParaRPr lang="en-US"/>
            </a:p>
          </p:txBody>
        </p:sp>
        <p:sp>
          <p:nvSpPr>
            <p:cNvPr id="14506" name="Text Box 24"/>
            <p:cNvSpPr txBox="1">
              <a:spLocks noChangeArrowheads="1"/>
            </p:cNvSpPr>
            <p:nvPr/>
          </p:nvSpPr>
          <p:spPr bwMode="auto">
            <a:xfrm>
              <a:off x="18192" y="15912"/>
              <a:ext cx="460" cy="188"/>
            </a:xfrm>
            <a:prstGeom prst="rect">
              <a:avLst/>
            </a:prstGeom>
            <a:noFill/>
            <a:ln w="9525">
              <a:noFill/>
              <a:miter lim="800000"/>
              <a:headEnd/>
              <a:tailEnd/>
            </a:ln>
          </p:spPr>
          <p:txBody>
            <a:bodyPr wrap="none">
              <a:spAutoFit/>
            </a:bodyPr>
            <a:lstStyle/>
            <a:p>
              <a:pPr eaLnBrk="0" hangingPunct="0"/>
              <a:r>
                <a:rPr lang="en-US" sz="1600" b="1">
                  <a:solidFill>
                    <a:schemeClr val="bg1"/>
                  </a:solidFill>
                  <a:latin typeface="Calibri" pitchFamily="34" charset="0"/>
                </a:rPr>
                <a:t>250µm</a:t>
              </a:r>
            </a:p>
          </p:txBody>
        </p:sp>
        <p:sp>
          <p:nvSpPr>
            <p:cNvPr id="14507" name="Text Box 246"/>
            <p:cNvSpPr txBox="1">
              <a:spLocks noChangeArrowheads="1"/>
            </p:cNvSpPr>
            <p:nvPr/>
          </p:nvSpPr>
          <p:spPr bwMode="auto">
            <a:xfrm>
              <a:off x="16926" y="14279"/>
              <a:ext cx="628" cy="359"/>
            </a:xfrm>
            <a:prstGeom prst="rect">
              <a:avLst/>
            </a:prstGeom>
            <a:noFill/>
            <a:ln w="9525">
              <a:noFill/>
              <a:miter lim="800000"/>
              <a:headEnd/>
              <a:tailEnd/>
            </a:ln>
          </p:spPr>
          <p:txBody>
            <a:bodyPr>
              <a:spAutoFit/>
            </a:bodyPr>
            <a:lstStyle/>
            <a:p>
              <a:pPr algn="ctr"/>
              <a:r>
                <a:rPr lang="en-US" sz="1800" b="1">
                  <a:latin typeface="Calibri" pitchFamily="34" charset="0"/>
                </a:rPr>
                <a:t>Metal Sphere</a:t>
              </a:r>
            </a:p>
          </p:txBody>
        </p:sp>
        <p:sp>
          <p:nvSpPr>
            <p:cNvPr id="14508" name="Line 247"/>
            <p:cNvSpPr>
              <a:spLocks noChangeShapeType="1"/>
            </p:cNvSpPr>
            <p:nvPr/>
          </p:nvSpPr>
          <p:spPr bwMode="auto">
            <a:xfrm flipH="1">
              <a:off x="17008" y="14672"/>
              <a:ext cx="160" cy="232"/>
            </a:xfrm>
            <a:prstGeom prst="line">
              <a:avLst/>
            </a:prstGeom>
            <a:noFill/>
            <a:ln w="25400">
              <a:solidFill>
                <a:schemeClr val="tx1"/>
              </a:solidFill>
              <a:round/>
              <a:headEnd/>
              <a:tailEnd type="triangle" w="med" len="med"/>
            </a:ln>
          </p:spPr>
          <p:txBody>
            <a:bodyPr/>
            <a:lstStyle/>
            <a:p>
              <a:endParaRPr lang="en-US"/>
            </a:p>
          </p:txBody>
        </p:sp>
      </p:grpSp>
      <p:grpSp>
        <p:nvGrpSpPr>
          <p:cNvPr id="14494" name="Group 256"/>
          <p:cNvGrpSpPr>
            <a:grpSpLocks/>
          </p:cNvGrpSpPr>
          <p:nvPr/>
        </p:nvGrpSpPr>
        <p:grpSpPr bwMode="auto">
          <a:xfrm>
            <a:off x="16171863" y="26276300"/>
            <a:ext cx="4595812" cy="4349750"/>
            <a:chOff x="10426" y="16325"/>
            <a:chExt cx="2695" cy="2419"/>
          </a:xfrm>
        </p:grpSpPr>
        <p:pic>
          <p:nvPicPr>
            <p:cNvPr id="14495" name="Picture 21" descr="A close up of water droplets&#10;&#10;Description automatically generated"/>
            <p:cNvPicPr>
              <a:picLocks noChangeAspect="1"/>
            </p:cNvPicPr>
            <p:nvPr/>
          </p:nvPicPr>
          <p:blipFill>
            <a:blip r:embed="rId29"/>
            <a:srcRect l="18211" r="10106"/>
            <a:stretch>
              <a:fillRect/>
            </a:stretch>
          </p:blipFill>
          <p:spPr bwMode="auto">
            <a:xfrm rot="10800000">
              <a:off x="10426" y="16325"/>
              <a:ext cx="2695" cy="2419"/>
            </a:xfrm>
            <a:prstGeom prst="rect">
              <a:avLst/>
            </a:prstGeom>
            <a:noFill/>
            <a:ln w="25400">
              <a:solidFill>
                <a:srgbClr val="4B6581"/>
              </a:solidFill>
              <a:miter lim="800000"/>
              <a:headEnd/>
              <a:tailEnd/>
            </a:ln>
          </p:spPr>
        </p:pic>
        <p:sp>
          <p:nvSpPr>
            <p:cNvPr id="14496" name="TextBox 27"/>
            <p:cNvSpPr txBox="1">
              <a:spLocks noChangeArrowheads="1"/>
            </p:cNvSpPr>
            <p:nvPr/>
          </p:nvSpPr>
          <p:spPr bwMode="auto">
            <a:xfrm>
              <a:off x="10445" y="16351"/>
              <a:ext cx="1825" cy="233"/>
            </a:xfrm>
            <a:prstGeom prst="rect">
              <a:avLst/>
            </a:prstGeom>
            <a:solidFill>
              <a:schemeClr val="bg1"/>
            </a:solidFill>
            <a:ln w="22225">
              <a:solidFill>
                <a:srgbClr val="4B6581"/>
              </a:solidFill>
              <a:miter lim="800000"/>
              <a:headEnd/>
              <a:tailEnd/>
            </a:ln>
          </p:spPr>
          <p:txBody>
            <a:bodyPr>
              <a:spAutoFit/>
            </a:bodyPr>
            <a:lstStyle/>
            <a:p>
              <a:pPr algn="ctr" eaLnBrk="0" hangingPunct="0"/>
              <a:r>
                <a:rPr lang="en-US" sz="2000" b="1">
                  <a:latin typeface="Calibri" pitchFamily="34" charset="0"/>
                  <a:cs typeface="Calibri" pitchFamily="34" charset="0"/>
                </a:rPr>
                <a:t>Road Paint Chips (~1-2%)</a:t>
              </a:r>
            </a:p>
          </p:txBody>
        </p:sp>
        <p:sp>
          <p:nvSpPr>
            <p:cNvPr id="14497" name="Line 31"/>
            <p:cNvSpPr>
              <a:spLocks noChangeShapeType="1"/>
            </p:cNvSpPr>
            <p:nvPr/>
          </p:nvSpPr>
          <p:spPr bwMode="auto">
            <a:xfrm>
              <a:off x="12484" y="18670"/>
              <a:ext cx="583" cy="0"/>
            </a:xfrm>
            <a:prstGeom prst="line">
              <a:avLst/>
            </a:prstGeom>
            <a:noFill/>
            <a:ln w="38100">
              <a:solidFill>
                <a:schemeClr val="bg1"/>
              </a:solidFill>
              <a:round/>
              <a:headEnd/>
              <a:tailEnd/>
            </a:ln>
          </p:spPr>
          <p:txBody>
            <a:bodyPr/>
            <a:lstStyle/>
            <a:p>
              <a:endParaRPr lang="en-US"/>
            </a:p>
          </p:txBody>
        </p:sp>
        <p:sp>
          <p:nvSpPr>
            <p:cNvPr id="14498" name="Text Box 32"/>
            <p:cNvSpPr txBox="1">
              <a:spLocks noChangeArrowheads="1"/>
            </p:cNvSpPr>
            <p:nvPr/>
          </p:nvSpPr>
          <p:spPr bwMode="auto">
            <a:xfrm>
              <a:off x="12623" y="18468"/>
              <a:ext cx="453" cy="187"/>
            </a:xfrm>
            <a:prstGeom prst="rect">
              <a:avLst/>
            </a:prstGeom>
            <a:noFill/>
            <a:ln w="9525">
              <a:noFill/>
              <a:miter lim="800000"/>
              <a:headEnd/>
              <a:tailEnd/>
            </a:ln>
          </p:spPr>
          <p:txBody>
            <a:bodyPr wrap="none">
              <a:spAutoFit/>
            </a:bodyPr>
            <a:lstStyle/>
            <a:p>
              <a:pPr eaLnBrk="0" hangingPunct="0"/>
              <a:r>
                <a:rPr lang="en-US" sz="1600" b="1">
                  <a:solidFill>
                    <a:schemeClr val="bg1"/>
                  </a:solidFill>
                  <a:latin typeface="Calibri" pitchFamily="34" charset="0"/>
                </a:rPr>
                <a:t>500µm</a:t>
              </a:r>
            </a:p>
          </p:txBody>
        </p:sp>
        <p:sp>
          <p:nvSpPr>
            <p:cNvPr id="14499" name="Text Box 251"/>
            <p:cNvSpPr txBox="1">
              <a:spLocks noChangeArrowheads="1"/>
            </p:cNvSpPr>
            <p:nvPr/>
          </p:nvSpPr>
          <p:spPr bwMode="auto">
            <a:xfrm>
              <a:off x="11622" y="17709"/>
              <a:ext cx="628" cy="357"/>
            </a:xfrm>
            <a:prstGeom prst="rect">
              <a:avLst/>
            </a:prstGeom>
            <a:noFill/>
            <a:ln w="9525">
              <a:noFill/>
              <a:miter lim="800000"/>
              <a:headEnd/>
              <a:tailEnd/>
            </a:ln>
          </p:spPr>
          <p:txBody>
            <a:bodyPr>
              <a:spAutoFit/>
            </a:bodyPr>
            <a:lstStyle/>
            <a:p>
              <a:pPr algn="ctr"/>
              <a:r>
                <a:rPr lang="en-US" sz="1800" b="1">
                  <a:solidFill>
                    <a:schemeClr val="bg1"/>
                  </a:solidFill>
                  <a:latin typeface="Calibri" pitchFamily="34" charset="0"/>
                </a:rPr>
                <a:t>Glass Spheres</a:t>
              </a:r>
            </a:p>
          </p:txBody>
        </p:sp>
        <p:sp>
          <p:nvSpPr>
            <p:cNvPr id="14500" name="Line 252"/>
            <p:cNvSpPr>
              <a:spLocks noChangeShapeType="1"/>
            </p:cNvSpPr>
            <p:nvPr/>
          </p:nvSpPr>
          <p:spPr bwMode="auto">
            <a:xfrm flipH="1">
              <a:off x="11648" y="18095"/>
              <a:ext cx="192" cy="353"/>
            </a:xfrm>
            <a:prstGeom prst="line">
              <a:avLst/>
            </a:prstGeom>
            <a:noFill/>
            <a:ln w="25400">
              <a:solidFill>
                <a:schemeClr val="bg1"/>
              </a:solidFill>
              <a:round/>
              <a:headEnd/>
              <a:tailEnd type="triangle" w="med" len="med"/>
            </a:ln>
          </p:spPr>
          <p:txBody>
            <a:bodyPr/>
            <a:lstStyle/>
            <a:p>
              <a:endParaRPr lang="en-US"/>
            </a:p>
          </p:txBody>
        </p:sp>
        <p:sp>
          <p:nvSpPr>
            <p:cNvPr id="14501" name="Line 253"/>
            <p:cNvSpPr>
              <a:spLocks noChangeShapeType="1"/>
            </p:cNvSpPr>
            <p:nvPr/>
          </p:nvSpPr>
          <p:spPr bwMode="auto">
            <a:xfrm flipH="1" flipV="1">
              <a:off x="11192" y="17488"/>
              <a:ext cx="537" cy="316"/>
            </a:xfrm>
            <a:prstGeom prst="line">
              <a:avLst/>
            </a:prstGeom>
            <a:noFill/>
            <a:ln w="25400">
              <a:solidFill>
                <a:schemeClr val="bg1"/>
              </a:solidFill>
              <a:round/>
              <a:headEnd/>
              <a:tailEnd type="triangle" w="med" len="med"/>
            </a:ln>
          </p:spPr>
          <p:txBody>
            <a:bodyPr/>
            <a:lstStyle/>
            <a:p>
              <a:endParaRPr lang="en-US"/>
            </a:p>
          </p:txBody>
        </p:sp>
        <p:sp>
          <p:nvSpPr>
            <p:cNvPr id="14502" name="Line 254"/>
            <p:cNvSpPr>
              <a:spLocks noChangeShapeType="1"/>
            </p:cNvSpPr>
            <p:nvPr/>
          </p:nvSpPr>
          <p:spPr bwMode="auto">
            <a:xfrm flipV="1">
              <a:off x="12019" y="17290"/>
              <a:ext cx="223" cy="453"/>
            </a:xfrm>
            <a:prstGeom prst="line">
              <a:avLst/>
            </a:prstGeom>
            <a:noFill/>
            <a:ln w="25400">
              <a:solidFill>
                <a:schemeClr val="bg1"/>
              </a:solidFill>
              <a:round/>
              <a:headEnd/>
              <a:tailEnd type="triangle" w="med" len="med"/>
            </a:ln>
          </p:spPr>
          <p:txBody>
            <a:bodyPr/>
            <a:lstStyle/>
            <a:p>
              <a:endParaRPr lang="en-US"/>
            </a:p>
          </p:txBody>
        </p:sp>
      </p:grpSp>
      <p:sp>
        <p:nvSpPr>
          <p:cNvPr id="14367" name="Rectangle 6"/>
          <p:cNvSpPr>
            <a:spLocks noChangeArrowheads="1"/>
          </p:cNvSpPr>
          <p:nvPr/>
        </p:nvSpPr>
        <p:spPr bwMode="auto">
          <a:xfrm>
            <a:off x="30814963" y="28863925"/>
            <a:ext cx="19864387" cy="2524125"/>
          </a:xfrm>
          <a:prstGeom prst="rect">
            <a:avLst/>
          </a:prstGeom>
          <a:solidFill>
            <a:schemeClr val="bg1"/>
          </a:solidFill>
          <a:ln w="12700" algn="ctr">
            <a:solidFill>
              <a:schemeClr val="tx1"/>
            </a:solidFill>
            <a:round/>
            <a:headEnd/>
            <a:tailEnd/>
          </a:ln>
        </p:spPr>
        <p:txBody>
          <a:bodyPr/>
          <a:lstStyle/>
          <a:p>
            <a:pPr defTabSz="4806950"/>
            <a:endParaRPr lang="en-US" sz="7000">
              <a:latin typeface="Times New Roman" pitchFamily="18" charset="0"/>
            </a:endParaRPr>
          </a:p>
        </p:txBody>
      </p:sp>
      <p:sp>
        <p:nvSpPr>
          <p:cNvPr id="14368" name="Rectangle 27"/>
          <p:cNvSpPr>
            <a:spLocks noChangeArrowheads="1"/>
          </p:cNvSpPr>
          <p:nvPr/>
        </p:nvSpPr>
        <p:spPr bwMode="auto">
          <a:xfrm>
            <a:off x="30814963" y="28374975"/>
            <a:ext cx="19862800" cy="950913"/>
          </a:xfrm>
          <a:prstGeom prst="rect">
            <a:avLst/>
          </a:prstGeom>
          <a:solidFill>
            <a:srgbClr val="4B6581"/>
          </a:solidFill>
          <a:ln w="12700" algn="ctr">
            <a:solidFill>
              <a:schemeClr val="tx1"/>
            </a:solidFill>
            <a:round/>
            <a:headEnd/>
            <a:tailEnd/>
          </a:ln>
        </p:spPr>
        <p:txBody>
          <a:bodyPr/>
          <a:lstStyle/>
          <a:p>
            <a:pPr defTabSz="4806950" eaLnBrk="0" hangingPunct="0"/>
            <a:endParaRPr lang="en-US" sz="6300">
              <a:solidFill>
                <a:schemeClr val="bg1"/>
              </a:solidFill>
              <a:latin typeface="Times New Roman" pitchFamily="18" charset="0"/>
            </a:endParaRPr>
          </a:p>
        </p:txBody>
      </p:sp>
      <p:sp>
        <p:nvSpPr>
          <p:cNvPr id="14369" name="Text Box 264"/>
          <p:cNvSpPr txBox="1">
            <a:spLocks noChangeArrowheads="1"/>
          </p:cNvSpPr>
          <p:nvPr/>
        </p:nvSpPr>
        <p:spPr bwMode="auto">
          <a:xfrm>
            <a:off x="31008638" y="28340050"/>
            <a:ext cx="3951287" cy="1006475"/>
          </a:xfrm>
          <a:prstGeom prst="rect">
            <a:avLst/>
          </a:prstGeom>
          <a:noFill/>
          <a:ln w="9525">
            <a:noFill/>
            <a:miter lim="800000"/>
            <a:headEnd/>
            <a:tailEnd/>
          </a:ln>
        </p:spPr>
        <p:txBody>
          <a:bodyPr wrap="none">
            <a:spAutoFit/>
          </a:bodyPr>
          <a:lstStyle/>
          <a:p>
            <a:r>
              <a:rPr lang="en-US" sz="6000">
                <a:solidFill>
                  <a:schemeClr val="bg1"/>
                </a:solidFill>
                <a:latin typeface="Times New Roman" pitchFamily="18" charset="0"/>
              </a:rPr>
              <a:t>Conclusions</a:t>
            </a:r>
          </a:p>
        </p:txBody>
      </p:sp>
      <p:sp>
        <p:nvSpPr>
          <p:cNvPr id="14370" name="TextBox 1081"/>
          <p:cNvSpPr txBox="1">
            <a:spLocks noChangeArrowheads="1"/>
          </p:cNvSpPr>
          <p:nvPr/>
        </p:nvSpPr>
        <p:spPr bwMode="auto">
          <a:xfrm>
            <a:off x="31040388" y="29332238"/>
            <a:ext cx="19394487" cy="1917700"/>
          </a:xfrm>
          <a:prstGeom prst="rect">
            <a:avLst/>
          </a:prstGeom>
          <a:noFill/>
          <a:ln w="9525">
            <a:noFill/>
            <a:miter lim="800000"/>
            <a:headEnd/>
            <a:tailEnd/>
          </a:ln>
        </p:spPr>
        <p:txBody>
          <a:bodyPr>
            <a:spAutoFit/>
          </a:bodyPr>
          <a:lstStyle/>
          <a:p>
            <a:pPr marL="285750" indent="-285750" eaLnBrk="0" hangingPunct="0">
              <a:buFont typeface="Arial" charset="0"/>
              <a:buChar char="•"/>
            </a:pPr>
            <a:r>
              <a:rPr lang="en-US" sz="2400">
                <a:latin typeface="Times New Roman" pitchFamily="18" charset="0"/>
                <a:cs typeface="Times New Roman" pitchFamily="18" charset="0"/>
              </a:rPr>
              <a:t>Street sediments can record past and present anthropogenic activity in urban environments.</a:t>
            </a:r>
          </a:p>
          <a:p>
            <a:pPr marL="285750" indent="-285750" eaLnBrk="0" hangingPunct="0">
              <a:buFont typeface="Arial" charset="0"/>
              <a:buChar char="•"/>
            </a:pPr>
            <a:r>
              <a:rPr lang="en-US" sz="2400">
                <a:latin typeface="Times New Roman" pitchFamily="18" charset="0"/>
                <a:cs typeface="Times New Roman" pitchFamily="18" charset="0"/>
              </a:rPr>
              <a:t>Using stereomicroscopy &amp; SEM, we can reliably identify particle shape, texture, and composition and relate these characteristics to potential sources. </a:t>
            </a:r>
          </a:p>
          <a:p>
            <a:pPr marL="285750" indent="-285750" eaLnBrk="0" hangingPunct="0">
              <a:buFont typeface="Arial" charset="0"/>
              <a:buChar char="•"/>
            </a:pPr>
            <a:r>
              <a:rPr lang="en-US" sz="2400">
                <a:latin typeface="Times New Roman" pitchFamily="18" charset="0"/>
                <a:cs typeface="Times New Roman" pitchFamily="18" charset="0"/>
              </a:rPr>
              <a:t>Heavy metals concentrations are elevated above natural backgrounds concentrations, suggesting a clear anthropogenic contribution.</a:t>
            </a:r>
          </a:p>
          <a:p>
            <a:pPr marL="742950" lvl="1" indent="-285750" eaLnBrk="0" hangingPunct="0">
              <a:buFont typeface="Arial" charset="0"/>
              <a:buChar char="•"/>
            </a:pPr>
            <a:r>
              <a:rPr lang="en-US" sz="2400">
                <a:latin typeface="Times New Roman" pitchFamily="18" charset="0"/>
                <a:cs typeface="Times New Roman" pitchFamily="18" charset="0"/>
              </a:rPr>
              <a:t>Lower concentrations were observed in residential areas; higher concentrations were generally observed near industry/manufacturing</a:t>
            </a:r>
          </a:p>
          <a:p>
            <a:pPr marL="285750" indent="-285750" eaLnBrk="0" hangingPunct="0">
              <a:buFont typeface="Arial" charset="0"/>
              <a:buChar char="•"/>
            </a:pPr>
            <a:r>
              <a:rPr lang="en-US" sz="2400">
                <a:latin typeface="Times New Roman" pitchFamily="18" charset="0"/>
                <a:cs typeface="Times New Roman" pitchFamily="18" charset="0"/>
              </a:rPr>
              <a:t>Continued exposure to these heavy metal particles can pose a public health risk (e.g., PbCrO</a:t>
            </a:r>
            <a:r>
              <a:rPr lang="en-US" sz="2400" baseline="-25000">
                <a:latin typeface="Times New Roman" pitchFamily="18" charset="0"/>
                <a:cs typeface="Times New Roman" pitchFamily="18" charset="0"/>
              </a:rPr>
              <a:t>4</a:t>
            </a:r>
            <a:r>
              <a:rPr lang="en-US" sz="2400">
                <a:latin typeface="Times New Roman" pitchFamily="18" charset="0"/>
                <a:cs typeface="Times New Roman" pitchFamily="18" charset="0"/>
              </a:rPr>
              <a:t> - Pb</a:t>
            </a:r>
            <a:r>
              <a:rPr lang="en-US" sz="2400" baseline="30000">
                <a:latin typeface="Times New Roman" pitchFamily="18" charset="0"/>
                <a:cs typeface="Times New Roman" pitchFamily="18" charset="0"/>
              </a:rPr>
              <a:t>+2</a:t>
            </a:r>
            <a:r>
              <a:rPr lang="en-US" sz="2400">
                <a:latin typeface="Times New Roman" pitchFamily="18" charset="0"/>
                <a:cs typeface="Times New Roman" pitchFamily="18" charset="0"/>
              </a:rPr>
              <a:t> and Cr</a:t>
            </a:r>
            <a:r>
              <a:rPr lang="en-US" sz="2400" baseline="30000">
                <a:latin typeface="Times New Roman" pitchFamily="18" charset="0"/>
                <a:cs typeface="Times New Roman" pitchFamily="18" charset="0"/>
              </a:rPr>
              <a:t>+6</a:t>
            </a:r>
            <a:r>
              <a:rPr lang="en-US" sz="2400">
                <a:latin typeface="Times New Roman" pitchFamily="18" charset="0"/>
                <a:cs typeface="Times New Roman" pitchFamily="18" charset="0"/>
              </a:rPr>
              <a:t> in water systems)</a:t>
            </a:r>
          </a:p>
        </p:txBody>
      </p:sp>
      <p:sp>
        <p:nvSpPr>
          <p:cNvPr id="14418" name="TextBox 2154"/>
          <p:cNvSpPr txBox="1">
            <a:spLocks noChangeArrowheads="1"/>
          </p:cNvSpPr>
          <p:nvPr/>
        </p:nvSpPr>
        <p:spPr bwMode="auto">
          <a:xfrm>
            <a:off x="31054675" y="11585575"/>
            <a:ext cx="9563100" cy="1006475"/>
          </a:xfrm>
          <a:prstGeom prst="rect">
            <a:avLst/>
          </a:prstGeom>
          <a:noFill/>
          <a:ln w="9525">
            <a:noFill/>
            <a:miter lim="800000"/>
            <a:headEnd/>
            <a:tailEnd/>
          </a:ln>
        </p:spPr>
        <p:txBody>
          <a:bodyPr>
            <a:spAutoFit/>
          </a:bodyPr>
          <a:lstStyle/>
          <a:p>
            <a:pPr algn="just" eaLnBrk="0" hangingPunct="0"/>
            <a:r>
              <a:rPr lang="en-US" sz="2000" b="1">
                <a:latin typeface="Times New Roman" pitchFamily="18" charset="0"/>
                <a:cs typeface="Times New Roman" pitchFamily="18" charset="0"/>
              </a:rPr>
              <a:t>Fig. 7:</a:t>
            </a:r>
            <a:r>
              <a:rPr lang="en-US" sz="2000">
                <a:latin typeface="Times New Roman" pitchFamily="18" charset="0"/>
                <a:cs typeface="Times New Roman" pitchFamily="18" charset="0"/>
              </a:rPr>
              <a:t> Backscattered electron (BSE) images showing an example of reoccurring particles with a spherical shape. Many of these particle are around 10-50 </a:t>
            </a:r>
            <a:r>
              <a:rPr lang="en-US" sz="2000">
                <a:solidFill>
                  <a:srgbClr val="000000"/>
                </a:solidFill>
                <a:latin typeface="Times New Roman" pitchFamily="18" charset="0"/>
                <a:cs typeface="Times New Roman" pitchFamily="18" charset="0"/>
              </a:rPr>
              <a:t>µm. EDS analysis indicates iron-rich compositions. We interpret these to be technogenic spheres.</a:t>
            </a:r>
            <a:endParaRPr lang="en-US" sz="2000">
              <a:latin typeface="Times New Roman" pitchFamily="18" charset="0"/>
              <a:cs typeface="Times New Roman" pitchFamily="18" charset="0"/>
            </a:endParaRPr>
          </a:p>
        </p:txBody>
      </p:sp>
      <p:sp>
        <p:nvSpPr>
          <p:cNvPr id="14419" name="TextBox 2157"/>
          <p:cNvSpPr txBox="1">
            <a:spLocks noChangeArrowheads="1"/>
          </p:cNvSpPr>
          <p:nvPr/>
        </p:nvSpPr>
        <p:spPr bwMode="auto">
          <a:xfrm>
            <a:off x="40859075" y="11576050"/>
            <a:ext cx="9444038" cy="1311275"/>
          </a:xfrm>
          <a:prstGeom prst="rect">
            <a:avLst/>
          </a:prstGeom>
          <a:noFill/>
          <a:ln w="9525">
            <a:noFill/>
            <a:miter lim="800000"/>
            <a:headEnd/>
            <a:tailEnd/>
          </a:ln>
        </p:spPr>
        <p:txBody>
          <a:bodyPr>
            <a:spAutoFit/>
          </a:bodyPr>
          <a:lstStyle/>
          <a:p>
            <a:pPr algn="just" eaLnBrk="0" hangingPunct="0"/>
            <a:r>
              <a:rPr lang="en-US" sz="2000" b="1">
                <a:latin typeface="Times New Roman" pitchFamily="18" charset="0"/>
                <a:cs typeface="Times New Roman" pitchFamily="18" charset="0"/>
              </a:rPr>
              <a:t>Fig. 8:</a:t>
            </a:r>
            <a:r>
              <a:rPr lang="en-US" sz="2000">
                <a:latin typeface="Times New Roman" pitchFamily="18" charset="0"/>
                <a:cs typeface="Times New Roman" pitchFamily="18" charset="0"/>
              </a:rPr>
              <a:t> BSE image and EDS analysis confirm that the glassy spheres embedded in road paint are silica-rich glass. Frequent irregular, small particles high in lead and chromium are also present in the road paint. We interpret these to be Crocoite (PbCrO</a:t>
            </a:r>
            <a:r>
              <a:rPr lang="en-US" sz="2000" baseline="-25000">
                <a:latin typeface="Times New Roman" pitchFamily="18" charset="0"/>
                <a:cs typeface="Times New Roman" pitchFamily="18" charset="0"/>
              </a:rPr>
              <a:t>4</a:t>
            </a:r>
            <a:r>
              <a:rPr lang="en-US" sz="2000">
                <a:latin typeface="Times New Roman" pitchFamily="18" charset="0"/>
                <a:cs typeface="Times New Roman" pitchFamily="18" charset="0"/>
              </a:rPr>
              <a:t>).</a:t>
            </a:r>
          </a:p>
          <a:p>
            <a:pPr eaLnBrk="0" hangingPunct="0"/>
            <a:endParaRPr lang="en-US" sz="2000">
              <a:latin typeface="Times New Roman" pitchFamily="18" charset="0"/>
              <a:cs typeface="Times New Roman" pitchFamily="18" charset="0"/>
            </a:endParaRPr>
          </a:p>
        </p:txBody>
      </p:sp>
      <p:grpSp>
        <p:nvGrpSpPr>
          <p:cNvPr id="14599" name="Group 263"/>
          <p:cNvGrpSpPr>
            <a:grpSpLocks/>
          </p:cNvGrpSpPr>
          <p:nvPr/>
        </p:nvGrpSpPr>
        <p:grpSpPr bwMode="auto">
          <a:xfrm>
            <a:off x="31167388" y="5003800"/>
            <a:ext cx="9455150" cy="6538913"/>
            <a:chOff x="19633" y="3152"/>
            <a:chExt cx="5956" cy="4119"/>
          </a:xfrm>
        </p:grpSpPr>
        <p:pic>
          <p:nvPicPr>
            <p:cNvPr id="14399" name="Picture 10" descr="G3S4 Street Sediment_ 15 kV_BSE_HighVac_x2"/>
            <p:cNvPicPr>
              <a:picLocks noChangeAspect="1" noChangeArrowheads="1"/>
            </p:cNvPicPr>
            <p:nvPr/>
          </p:nvPicPr>
          <p:blipFill>
            <a:blip r:embed="rId30"/>
            <a:srcRect r="19350" b="6900"/>
            <a:stretch>
              <a:fillRect/>
            </a:stretch>
          </p:blipFill>
          <p:spPr bwMode="auto">
            <a:xfrm>
              <a:off x="19634" y="3160"/>
              <a:ext cx="2474" cy="2122"/>
            </a:xfrm>
            <a:prstGeom prst="rect">
              <a:avLst/>
            </a:prstGeom>
            <a:noFill/>
            <a:ln w="34925">
              <a:solidFill>
                <a:srgbClr val="4B6581"/>
              </a:solidFill>
              <a:miter lim="800000"/>
              <a:headEnd/>
              <a:tailEnd/>
            </a:ln>
          </p:spPr>
        </p:pic>
        <p:sp>
          <p:nvSpPr>
            <p:cNvPr id="14400" name="Line 12"/>
            <p:cNvSpPr>
              <a:spLocks noChangeShapeType="1"/>
            </p:cNvSpPr>
            <p:nvPr/>
          </p:nvSpPr>
          <p:spPr bwMode="auto">
            <a:xfrm>
              <a:off x="21502" y="5167"/>
              <a:ext cx="509" cy="0"/>
            </a:xfrm>
            <a:prstGeom prst="line">
              <a:avLst/>
            </a:prstGeom>
            <a:noFill/>
            <a:ln w="47625">
              <a:solidFill>
                <a:schemeClr val="bg1"/>
              </a:solidFill>
              <a:round/>
              <a:headEnd/>
              <a:tailEnd/>
            </a:ln>
          </p:spPr>
          <p:txBody>
            <a:bodyPr/>
            <a:lstStyle/>
            <a:p>
              <a:endParaRPr lang="en-US"/>
            </a:p>
          </p:txBody>
        </p:sp>
        <p:sp>
          <p:nvSpPr>
            <p:cNvPr id="14401" name="Text Box 15"/>
            <p:cNvSpPr txBox="1">
              <a:spLocks noChangeArrowheads="1"/>
            </p:cNvSpPr>
            <p:nvPr/>
          </p:nvSpPr>
          <p:spPr bwMode="auto">
            <a:xfrm>
              <a:off x="21549" y="4956"/>
              <a:ext cx="594" cy="212"/>
            </a:xfrm>
            <a:prstGeom prst="rect">
              <a:avLst/>
            </a:prstGeom>
            <a:noFill/>
            <a:ln w="9525">
              <a:noFill/>
              <a:miter lim="800000"/>
              <a:headEnd/>
              <a:tailEnd/>
            </a:ln>
          </p:spPr>
          <p:txBody>
            <a:bodyPr>
              <a:spAutoFit/>
            </a:bodyPr>
            <a:lstStyle/>
            <a:p>
              <a:pPr eaLnBrk="0" hangingPunct="0"/>
              <a:r>
                <a:rPr lang="en-US" sz="1600" b="1">
                  <a:solidFill>
                    <a:schemeClr val="bg1"/>
                  </a:solidFill>
                  <a:latin typeface="Calibri" pitchFamily="34" charset="0"/>
                </a:rPr>
                <a:t>50 µm</a:t>
              </a:r>
            </a:p>
          </p:txBody>
        </p:sp>
        <p:sp>
          <p:nvSpPr>
            <p:cNvPr id="14402" name="Text Box 17"/>
            <p:cNvSpPr txBox="1">
              <a:spLocks noChangeArrowheads="1"/>
            </p:cNvSpPr>
            <p:nvPr/>
          </p:nvSpPr>
          <p:spPr bwMode="auto">
            <a:xfrm>
              <a:off x="19662" y="3181"/>
              <a:ext cx="775" cy="241"/>
            </a:xfrm>
            <a:prstGeom prst="rect">
              <a:avLst/>
            </a:prstGeom>
            <a:solidFill>
              <a:schemeClr val="bg1"/>
            </a:solidFill>
            <a:ln w="15875">
              <a:solidFill>
                <a:srgbClr val="7DAB8F"/>
              </a:solidFill>
              <a:miter lim="800000"/>
              <a:headEnd/>
              <a:tailEnd/>
            </a:ln>
          </p:spPr>
          <p:txBody>
            <a:bodyPr>
              <a:spAutoFit/>
            </a:bodyPr>
            <a:lstStyle/>
            <a:p>
              <a:pPr algn="ctr" eaLnBrk="0" hangingPunct="0"/>
              <a:r>
                <a:rPr lang="en-US" sz="1800" b="1">
                  <a:latin typeface="Calibri" pitchFamily="34" charset="0"/>
                </a:rPr>
                <a:t>BSE Image</a:t>
              </a:r>
            </a:p>
          </p:txBody>
        </p:sp>
        <p:pic>
          <p:nvPicPr>
            <p:cNvPr id="14403" name="Picture 19"/>
            <p:cNvPicPr>
              <a:picLocks noChangeAspect="1" noChangeArrowheads="1"/>
            </p:cNvPicPr>
            <p:nvPr/>
          </p:nvPicPr>
          <p:blipFill>
            <a:blip r:embed="rId31"/>
            <a:srcRect t="4353"/>
            <a:stretch>
              <a:fillRect/>
            </a:stretch>
          </p:blipFill>
          <p:spPr bwMode="auto">
            <a:xfrm>
              <a:off x="22267" y="3257"/>
              <a:ext cx="3280" cy="1968"/>
            </a:xfrm>
            <a:prstGeom prst="rect">
              <a:avLst/>
            </a:prstGeom>
            <a:noFill/>
            <a:ln w="9525">
              <a:noFill/>
              <a:miter lim="800000"/>
              <a:headEnd/>
              <a:tailEnd/>
            </a:ln>
          </p:spPr>
        </p:pic>
        <p:sp>
          <p:nvSpPr>
            <p:cNvPr id="14404" name="Rectangle 20"/>
            <p:cNvSpPr>
              <a:spLocks noChangeArrowheads="1"/>
            </p:cNvSpPr>
            <p:nvPr/>
          </p:nvSpPr>
          <p:spPr bwMode="auto">
            <a:xfrm>
              <a:off x="22124" y="3152"/>
              <a:ext cx="3465" cy="2142"/>
            </a:xfrm>
            <a:prstGeom prst="rect">
              <a:avLst/>
            </a:prstGeom>
            <a:noFill/>
            <a:ln w="34925">
              <a:solidFill>
                <a:srgbClr val="4B6581"/>
              </a:solidFill>
              <a:miter lim="800000"/>
              <a:headEnd/>
              <a:tailEnd/>
            </a:ln>
          </p:spPr>
          <p:txBody>
            <a:bodyPr wrap="none" anchor="ctr"/>
            <a:lstStyle/>
            <a:p>
              <a:pPr eaLnBrk="0" hangingPunct="0"/>
              <a:endParaRPr lang="en-US"/>
            </a:p>
          </p:txBody>
        </p:sp>
        <p:sp>
          <p:nvSpPr>
            <p:cNvPr id="14405" name="Text Box 21"/>
            <p:cNvSpPr txBox="1">
              <a:spLocks noChangeArrowheads="1"/>
            </p:cNvSpPr>
            <p:nvPr/>
          </p:nvSpPr>
          <p:spPr bwMode="auto">
            <a:xfrm>
              <a:off x="22467" y="3278"/>
              <a:ext cx="685" cy="231"/>
            </a:xfrm>
            <a:prstGeom prst="rect">
              <a:avLst/>
            </a:prstGeom>
            <a:noFill/>
            <a:ln w="9525">
              <a:noFill/>
              <a:miter lim="800000"/>
              <a:headEnd/>
              <a:tailEnd/>
            </a:ln>
          </p:spPr>
          <p:txBody>
            <a:bodyPr>
              <a:spAutoFit/>
            </a:bodyPr>
            <a:lstStyle/>
            <a:p>
              <a:pPr eaLnBrk="0" hangingPunct="0"/>
              <a:r>
                <a:rPr lang="en-US" sz="1800" b="1">
                  <a:latin typeface="Calibri" pitchFamily="34" charset="0"/>
                </a:rPr>
                <a:t>Spot #1</a:t>
              </a:r>
            </a:p>
          </p:txBody>
        </p:sp>
        <p:sp>
          <p:nvSpPr>
            <p:cNvPr id="14406" name="Text Box 22"/>
            <p:cNvSpPr txBox="1">
              <a:spLocks noChangeArrowheads="1"/>
            </p:cNvSpPr>
            <p:nvPr/>
          </p:nvSpPr>
          <p:spPr bwMode="auto">
            <a:xfrm>
              <a:off x="22462" y="3458"/>
              <a:ext cx="624" cy="192"/>
            </a:xfrm>
            <a:prstGeom prst="rect">
              <a:avLst/>
            </a:prstGeom>
            <a:noFill/>
            <a:ln w="9525">
              <a:noFill/>
              <a:miter lim="800000"/>
              <a:headEnd/>
              <a:tailEnd/>
            </a:ln>
          </p:spPr>
          <p:txBody>
            <a:bodyPr>
              <a:spAutoFit/>
            </a:bodyPr>
            <a:lstStyle/>
            <a:p>
              <a:pPr eaLnBrk="0" hangingPunct="0"/>
              <a:r>
                <a:rPr lang="en-US" sz="1400">
                  <a:latin typeface="Calibri" pitchFamily="34" charset="0"/>
                </a:rPr>
                <a:t>No coating</a:t>
              </a:r>
            </a:p>
          </p:txBody>
        </p:sp>
        <p:sp>
          <p:nvSpPr>
            <p:cNvPr id="14407" name="Text Box 24"/>
            <p:cNvSpPr txBox="1">
              <a:spLocks noChangeArrowheads="1"/>
            </p:cNvSpPr>
            <p:nvPr/>
          </p:nvSpPr>
          <p:spPr bwMode="auto">
            <a:xfrm>
              <a:off x="24704" y="3240"/>
              <a:ext cx="259" cy="212"/>
            </a:xfrm>
            <a:prstGeom prst="rect">
              <a:avLst/>
            </a:prstGeom>
            <a:noFill/>
            <a:ln w="9525">
              <a:noFill/>
              <a:miter lim="800000"/>
              <a:headEnd/>
              <a:tailEnd/>
            </a:ln>
          </p:spPr>
          <p:txBody>
            <a:bodyPr>
              <a:spAutoFit/>
            </a:bodyPr>
            <a:lstStyle/>
            <a:p>
              <a:pPr eaLnBrk="0" hangingPunct="0"/>
              <a:r>
                <a:rPr lang="en-US" sz="1600" b="1">
                  <a:latin typeface="Calibri" pitchFamily="34" charset="0"/>
                </a:rPr>
                <a:t>Fe</a:t>
              </a:r>
            </a:p>
          </p:txBody>
        </p:sp>
        <p:sp>
          <p:nvSpPr>
            <p:cNvPr id="14408" name="Text Box 25"/>
            <p:cNvSpPr txBox="1">
              <a:spLocks noChangeArrowheads="1"/>
            </p:cNvSpPr>
            <p:nvPr/>
          </p:nvSpPr>
          <p:spPr bwMode="auto">
            <a:xfrm>
              <a:off x="22539" y="4588"/>
              <a:ext cx="223" cy="212"/>
            </a:xfrm>
            <a:prstGeom prst="rect">
              <a:avLst/>
            </a:prstGeom>
            <a:noFill/>
            <a:ln w="9525">
              <a:noFill/>
              <a:miter lim="800000"/>
              <a:headEnd/>
              <a:tailEnd/>
            </a:ln>
          </p:spPr>
          <p:txBody>
            <a:bodyPr>
              <a:spAutoFit/>
            </a:bodyPr>
            <a:lstStyle/>
            <a:p>
              <a:pPr eaLnBrk="0" hangingPunct="0"/>
              <a:r>
                <a:rPr lang="en-US" sz="1600" b="1">
                  <a:latin typeface="Calibri" pitchFamily="34" charset="0"/>
                </a:rPr>
                <a:t>O</a:t>
              </a:r>
            </a:p>
          </p:txBody>
        </p:sp>
        <p:sp>
          <p:nvSpPr>
            <p:cNvPr id="14409" name="Text Box 26"/>
            <p:cNvSpPr txBox="1">
              <a:spLocks noChangeArrowheads="1"/>
            </p:cNvSpPr>
            <p:nvPr/>
          </p:nvSpPr>
          <p:spPr bwMode="auto">
            <a:xfrm>
              <a:off x="22993" y="4680"/>
              <a:ext cx="229" cy="212"/>
            </a:xfrm>
            <a:prstGeom prst="rect">
              <a:avLst/>
            </a:prstGeom>
            <a:noFill/>
            <a:ln w="9525">
              <a:noFill/>
              <a:miter lim="800000"/>
              <a:headEnd/>
              <a:tailEnd/>
            </a:ln>
          </p:spPr>
          <p:txBody>
            <a:bodyPr>
              <a:spAutoFit/>
            </a:bodyPr>
            <a:lstStyle/>
            <a:p>
              <a:pPr eaLnBrk="0" hangingPunct="0"/>
              <a:r>
                <a:rPr lang="en-US" sz="1600" b="1">
                  <a:latin typeface="Calibri" pitchFamily="34" charset="0"/>
                </a:rPr>
                <a:t>Si</a:t>
              </a:r>
            </a:p>
          </p:txBody>
        </p:sp>
        <p:sp>
          <p:nvSpPr>
            <p:cNvPr id="14410" name="Text Box 28"/>
            <p:cNvSpPr txBox="1">
              <a:spLocks noChangeArrowheads="1"/>
            </p:cNvSpPr>
            <p:nvPr/>
          </p:nvSpPr>
          <p:spPr bwMode="auto">
            <a:xfrm>
              <a:off x="22881" y="4728"/>
              <a:ext cx="246" cy="212"/>
            </a:xfrm>
            <a:prstGeom prst="rect">
              <a:avLst/>
            </a:prstGeom>
            <a:noFill/>
            <a:ln w="9525">
              <a:noFill/>
              <a:miter lim="800000"/>
              <a:headEnd/>
              <a:tailEnd/>
            </a:ln>
          </p:spPr>
          <p:txBody>
            <a:bodyPr>
              <a:spAutoFit/>
            </a:bodyPr>
            <a:lstStyle/>
            <a:p>
              <a:pPr eaLnBrk="0" hangingPunct="0"/>
              <a:r>
                <a:rPr lang="en-US" sz="1600" b="1">
                  <a:latin typeface="Calibri" pitchFamily="34" charset="0"/>
                </a:rPr>
                <a:t>Al</a:t>
              </a:r>
            </a:p>
          </p:txBody>
        </p:sp>
        <p:sp>
          <p:nvSpPr>
            <p:cNvPr id="14411" name="Line 30"/>
            <p:cNvSpPr>
              <a:spLocks noChangeShapeType="1"/>
            </p:cNvSpPr>
            <p:nvPr/>
          </p:nvSpPr>
          <p:spPr bwMode="auto">
            <a:xfrm flipH="1" flipV="1">
              <a:off x="24825" y="3504"/>
              <a:ext cx="7" cy="1457"/>
            </a:xfrm>
            <a:prstGeom prst="line">
              <a:avLst/>
            </a:prstGeom>
            <a:noFill/>
            <a:ln w="22225">
              <a:solidFill>
                <a:srgbClr val="00FF00"/>
              </a:solidFill>
              <a:round/>
              <a:headEnd/>
              <a:tailEnd/>
            </a:ln>
          </p:spPr>
          <p:txBody>
            <a:bodyPr/>
            <a:lstStyle/>
            <a:p>
              <a:endParaRPr lang="en-US"/>
            </a:p>
          </p:txBody>
        </p:sp>
        <p:sp>
          <p:nvSpPr>
            <p:cNvPr id="14412" name="Text Box 32"/>
            <p:cNvSpPr txBox="1">
              <a:spLocks noChangeArrowheads="1"/>
            </p:cNvSpPr>
            <p:nvPr/>
          </p:nvSpPr>
          <p:spPr bwMode="auto">
            <a:xfrm rot="-5400000">
              <a:off x="22002" y="4042"/>
              <a:ext cx="441" cy="173"/>
            </a:xfrm>
            <a:prstGeom prst="rect">
              <a:avLst/>
            </a:prstGeom>
            <a:noFill/>
            <a:ln w="9525">
              <a:noFill/>
              <a:miter lim="800000"/>
              <a:headEnd/>
              <a:tailEnd/>
            </a:ln>
          </p:spPr>
          <p:txBody>
            <a:bodyPr>
              <a:spAutoFit/>
            </a:bodyPr>
            <a:lstStyle/>
            <a:p>
              <a:pPr eaLnBrk="0" hangingPunct="0"/>
              <a:r>
                <a:rPr lang="en-US" sz="1200">
                  <a:latin typeface="Calibri" pitchFamily="34" charset="0"/>
                </a:rPr>
                <a:t>cps/eV</a:t>
              </a:r>
            </a:p>
          </p:txBody>
        </p:sp>
        <p:sp>
          <p:nvSpPr>
            <p:cNvPr id="14413" name="Oval 33"/>
            <p:cNvSpPr>
              <a:spLocks noChangeArrowheads="1"/>
            </p:cNvSpPr>
            <p:nvPr/>
          </p:nvSpPr>
          <p:spPr bwMode="auto">
            <a:xfrm>
              <a:off x="21185" y="4360"/>
              <a:ext cx="65" cy="65"/>
            </a:xfrm>
            <a:prstGeom prst="ellipse">
              <a:avLst/>
            </a:prstGeom>
            <a:solidFill>
              <a:srgbClr val="FFFF00"/>
            </a:solidFill>
            <a:ln w="9525">
              <a:solidFill>
                <a:schemeClr val="tx1"/>
              </a:solidFill>
              <a:round/>
              <a:headEnd/>
              <a:tailEnd/>
            </a:ln>
          </p:spPr>
          <p:txBody>
            <a:bodyPr wrap="none" anchor="ctr"/>
            <a:lstStyle/>
            <a:p>
              <a:pPr eaLnBrk="0" hangingPunct="0"/>
              <a:endParaRPr lang="en-US"/>
            </a:p>
          </p:txBody>
        </p:sp>
        <p:sp>
          <p:nvSpPr>
            <p:cNvPr id="14414" name="Text Box 34"/>
            <p:cNvSpPr txBox="1">
              <a:spLocks noChangeArrowheads="1"/>
            </p:cNvSpPr>
            <p:nvPr/>
          </p:nvSpPr>
          <p:spPr bwMode="auto">
            <a:xfrm>
              <a:off x="20567" y="4255"/>
              <a:ext cx="748" cy="250"/>
            </a:xfrm>
            <a:prstGeom prst="rect">
              <a:avLst/>
            </a:prstGeom>
            <a:noFill/>
            <a:ln w="9525">
              <a:noFill/>
              <a:miter lim="800000"/>
              <a:headEnd/>
              <a:tailEnd/>
            </a:ln>
          </p:spPr>
          <p:txBody>
            <a:bodyPr>
              <a:spAutoFit/>
            </a:bodyPr>
            <a:lstStyle/>
            <a:p>
              <a:pPr eaLnBrk="0" hangingPunct="0"/>
              <a:r>
                <a:rPr lang="en-US" sz="2000" b="1">
                  <a:solidFill>
                    <a:srgbClr val="FFFF00"/>
                  </a:solidFill>
                  <a:latin typeface="Calibri" pitchFamily="34" charset="0"/>
                </a:rPr>
                <a:t>Spot #1</a:t>
              </a:r>
            </a:p>
          </p:txBody>
        </p:sp>
        <p:sp>
          <p:nvSpPr>
            <p:cNvPr id="14415" name="Line 35"/>
            <p:cNvSpPr>
              <a:spLocks noChangeShapeType="1"/>
            </p:cNvSpPr>
            <p:nvPr/>
          </p:nvSpPr>
          <p:spPr bwMode="auto">
            <a:xfrm flipH="1" flipV="1">
              <a:off x="25061" y="4663"/>
              <a:ext cx="7" cy="298"/>
            </a:xfrm>
            <a:prstGeom prst="line">
              <a:avLst/>
            </a:prstGeom>
            <a:noFill/>
            <a:ln w="22225">
              <a:solidFill>
                <a:srgbClr val="00FF00"/>
              </a:solidFill>
              <a:round/>
              <a:headEnd/>
              <a:tailEnd/>
            </a:ln>
          </p:spPr>
          <p:txBody>
            <a:bodyPr/>
            <a:lstStyle/>
            <a:p>
              <a:endParaRPr lang="en-US"/>
            </a:p>
          </p:txBody>
        </p:sp>
        <p:sp>
          <p:nvSpPr>
            <p:cNvPr id="14416" name="Text Box 36"/>
            <p:cNvSpPr txBox="1">
              <a:spLocks noChangeArrowheads="1"/>
            </p:cNvSpPr>
            <p:nvPr/>
          </p:nvSpPr>
          <p:spPr bwMode="auto">
            <a:xfrm>
              <a:off x="22442" y="4720"/>
              <a:ext cx="203" cy="212"/>
            </a:xfrm>
            <a:prstGeom prst="rect">
              <a:avLst/>
            </a:prstGeom>
            <a:noFill/>
            <a:ln w="9525">
              <a:noFill/>
              <a:miter lim="800000"/>
              <a:headEnd/>
              <a:tailEnd/>
            </a:ln>
          </p:spPr>
          <p:txBody>
            <a:bodyPr>
              <a:spAutoFit/>
            </a:bodyPr>
            <a:lstStyle/>
            <a:p>
              <a:pPr eaLnBrk="0" hangingPunct="0"/>
              <a:r>
                <a:rPr lang="en-US" sz="1600" b="1">
                  <a:latin typeface="Calibri" pitchFamily="34" charset="0"/>
                </a:rPr>
                <a:t>C</a:t>
              </a:r>
            </a:p>
          </p:txBody>
        </p:sp>
        <p:sp>
          <p:nvSpPr>
            <p:cNvPr id="14417" name="Text Box 37"/>
            <p:cNvSpPr txBox="1">
              <a:spLocks noChangeArrowheads="1"/>
            </p:cNvSpPr>
            <p:nvPr/>
          </p:nvSpPr>
          <p:spPr bwMode="auto">
            <a:xfrm>
              <a:off x="23692" y="4749"/>
              <a:ext cx="266" cy="191"/>
            </a:xfrm>
            <a:prstGeom prst="rect">
              <a:avLst/>
            </a:prstGeom>
            <a:noFill/>
            <a:ln w="9525">
              <a:noFill/>
              <a:miter lim="800000"/>
              <a:headEnd/>
              <a:tailEnd/>
            </a:ln>
          </p:spPr>
          <p:txBody>
            <a:bodyPr>
              <a:spAutoFit/>
            </a:bodyPr>
            <a:lstStyle/>
            <a:p>
              <a:pPr eaLnBrk="0" hangingPunct="0"/>
              <a:r>
                <a:rPr lang="en-US" sz="1400" b="1">
                  <a:latin typeface="Calibri" pitchFamily="34" charset="0"/>
                </a:rPr>
                <a:t>Ca</a:t>
              </a:r>
            </a:p>
          </p:txBody>
        </p:sp>
        <p:sp>
          <p:nvSpPr>
            <p:cNvPr id="14467" name="Rectangle 38"/>
            <p:cNvSpPr>
              <a:spLocks noChangeArrowheads="1"/>
            </p:cNvSpPr>
            <p:nvPr/>
          </p:nvSpPr>
          <p:spPr bwMode="auto">
            <a:xfrm>
              <a:off x="22115" y="5385"/>
              <a:ext cx="3465" cy="1886"/>
            </a:xfrm>
            <a:prstGeom prst="rect">
              <a:avLst/>
            </a:prstGeom>
            <a:noFill/>
            <a:ln w="34925">
              <a:solidFill>
                <a:srgbClr val="4B6581"/>
              </a:solidFill>
              <a:miter lim="800000"/>
              <a:headEnd/>
              <a:tailEnd/>
            </a:ln>
          </p:spPr>
          <p:txBody>
            <a:bodyPr wrap="none" anchor="ctr"/>
            <a:lstStyle/>
            <a:p>
              <a:pPr eaLnBrk="0" hangingPunct="0"/>
              <a:endParaRPr lang="en-US"/>
            </a:p>
          </p:txBody>
        </p:sp>
        <p:pic>
          <p:nvPicPr>
            <p:cNvPr id="14468" name="Picture 40" descr="G3S4 Street Sediment_ 15 kV_BSE_HighVac_x650 __24"/>
            <p:cNvPicPr>
              <a:picLocks noChangeAspect="1" noChangeArrowheads="1"/>
            </p:cNvPicPr>
            <p:nvPr/>
          </p:nvPicPr>
          <p:blipFill>
            <a:blip r:embed="rId32"/>
            <a:srcRect r="6525" b="7300"/>
            <a:stretch>
              <a:fillRect/>
            </a:stretch>
          </p:blipFill>
          <p:spPr bwMode="auto">
            <a:xfrm>
              <a:off x="19633" y="5400"/>
              <a:ext cx="2471" cy="1858"/>
            </a:xfrm>
            <a:prstGeom prst="rect">
              <a:avLst/>
            </a:prstGeom>
            <a:noFill/>
            <a:ln w="34925">
              <a:solidFill>
                <a:srgbClr val="4B6581"/>
              </a:solidFill>
              <a:miter lim="800000"/>
              <a:headEnd/>
              <a:tailEnd/>
            </a:ln>
          </p:spPr>
        </p:pic>
        <p:sp>
          <p:nvSpPr>
            <p:cNvPr id="14469" name="Line 41"/>
            <p:cNvSpPr>
              <a:spLocks noChangeShapeType="1"/>
            </p:cNvSpPr>
            <p:nvPr/>
          </p:nvSpPr>
          <p:spPr bwMode="auto">
            <a:xfrm flipV="1">
              <a:off x="21581" y="7155"/>
              <a:ext cx="468" cy="0"/>
            </a:xfrm>
            <a:prstGeom prst="line">
              <a:avLst/>
            </a:prstGeom>
            <a:noFill/>
            <a:ln w="47625">
              <a:solidFill>
                <a:schemeClr val="bg1"/>
              </a:solidFill>
              <a:round/>
              <a:headEnd/>
              <a:tailEnd/>
            </a:ln>
          </p:spPr>
          <p:txBody>
            <a:bodyPr/>
            <a:lstStyle/>
            <a:p>
              <a:endParaRPr lang="en-US"/>
            </a:p>
          </p:txBody>
        </p:sp>
        <p:sp>
          <p:nvSpPr>
            <p:cNvPr id="14470" name="Text Box 42"/>
            <p:cNvSpPr txBox="1">
              <a:spLocks noChangeArrowheads="1"/>
            </p:cNvSpPr>
            <p:nvPr/>
          </p:nvSpPr>
          <p:spPr bwMode="auto">
            <a:xfrm>
              <a:off x="21591" y="6945"/>
              <a:ext cx="451" cy="212"/>
            </a:xfrm>
            <a:prstGeom prst="rect">
              <a:avLst/>
            </a:prstGeom>
            <a:noFill/>
            <a:ln w="9525">
              <a:noFill/>
              <a:miter lim="800000"/>
              <a:headEnd/>
              <a:tailEnd/>
            </a:ln>
          </p:spPr>
          <p:txBody>
            <a:bodyPr wrap="none">
              <a:spAutoFit/>
            </a:bodyPr>
            <a:lstStyle/>
            <a:p>
              <a:pPr eaLnBrk="0" hangingPunct="0"/>
              <a:r>
                <a:rPr lang="en-US" sz="1600" b="1">
                  <a:solidFill>
                    <a:schemeClr val="bg1"/>
                  </a:solidFill>
                  <a:latin typeface="Calibri" pitchFamily="34" charset="0"/>
                </a:rPr>
                <a:t>50 µm</a:t>
              </a:r>
            </a:p>
          </p:txBody>
        </p:sp>
        <p:sp>
          <p:nvSpPr>
            <p:cNvPr id="14471" name="Text Box 43"/>
            <p:cNvSpPr txBox="1">
              <a:spLocks noChangeArrowheads="1"/>
            </p:cNvSpPr>
            <p:nvPr/>
          </p:nvSpPr>
          <p:spPr bwMode="auto">
            <a:xfrm>
              <a:off x="19661" y="5430"/>
              <a:ext cx="744" cy="241"/>
            </a:xfrm>
            <a:prstGeom prst="rect">
              <a:avLst/>
            </a:prstGeom>
            <a:solidFill>
              <a:schemeClr val="bg1"/>
            </a:solidFill>
            <a:ln w="15875">
              <a:solidFill>
                <a:srgbClr val="7DAB8F"/>
              </a:solidFill>
              <a:miter lim="800000"/>
              <a:headEnd/>
              <a:tailEnd/>
            </a:ln>
          </p:spPr>
          <p:txBody>
            <a:bodyPr wrap="none">
              <a:spAutoFit/>
            </a:bodyPr>
            <a:lstStyle/>
            <a:p>
              <a:pPr algn="ctr" eaLnBrk="0" hangingPunct="0"/>
              <a:r>
                <a:rPr lang="en-US" sz="1800" b="1">
                  <a:latin typeface="Calibri" pitchFamily="34" charset="0"/>
                </a:rPr>
                <a:t>BSE Image</a:t>
              </a:r>
            </a:p>
          </p:txBody>
        </p:sp>
        <p:pic>
          <p:nvPicPr>
            <p:cNvPr id="14472" name="Picture 45"/>
            <p:cNvPicPr>
              <a:picLocks noChangeAspect="1" noChangeArrowheads="1"/>
            </p:cNvPicPr>
            <p:nvPr/>
          </p:nvPicPr>
          <p:blipFill>
            <a:blip r:embed="rId33">
              <a:clrChange>
                <a:clrFrom>
                  <a:srgbClr val="FFFFFF"/>
                </a:clrFrom>
                <a:clrTo>
                  <a:srgbClr val="FFFFFF">
                    <a:alpha val="0"/>
                  </a:srgbClr>
                </a:clrTo>
              </a:clrChange>
            </a:blip>
            <a:srcRect t="5942"/>
            <a:stretch>
              <a:fillRect/>
            </a:stretch>
          </p:blipFill>
          <p:spPr bwMode="auto">
            <a:xfrm>
              <a:off x="22298" y="5431"/>
              <a:ext cx="3128" cy="1785"/>
            </a:xfrm>
            <a:prstGeom prst="rect">
              <a:avLst/>
            </a:prstGeom>
            <a:noFill/>
            <a:ln w="9525">
              <a:noFill/>
              <a:miter lim="800000"/>
              <a:headEnd/>
              <a:tailEnd/>
            </a:ln>
          </p:spPr>
        </p:pic>
        <p:sp>
          <p:nvSpPr>
            <p:cNvPr id="14473" name="Text Box 46"/>
            <p:cNvSpPr txBox="1">
              <a:spLocks noChangeArrowheads="1"/>
            </p:cNvSpPr>
            <p:nvPr/>
          </p:nvSpPr>
          <p:spPr bwMode="auto">
            <a:xfrm rot="-5400000">
              <a:off x="21905" y="6139"/>
              <a:ext cx="668" cy="173"/>
            </a:xfrm>
            <a:prstGeom prst="rect">
              <a:avLst/>
            </a:prstGeom>
            <a:noFill/>
            <a:ln w="9525">
              <a:noFill/>
              <a:miter lim="800000"/>
              <a:headEnd/>
              <a:tailEnd/>
            </a:ln>
          </p:spPr>
          <p:txBody>
            <a:bodyPr wrap="none">
              <a:spAutoFit/>
            </a:bodyPr>
            <a:lstStyle/>
            <a:p>
              <a:pPr eaLnBrk="0" hangingPunct="0"/>
              <a:r>
                <a:rPr lang="en-US" sz="1200">
                  <a:latin typeface="Calibri" pitchFamily="34" charset="0"/>
                </a:rPr>
                <a:t>x0.001 cps/eV</a:t>
              </a:r>
            </a:p>
          </p:txBody>
        </p:sp>
        <p:sp>
          <p:nvSpPr>
            <p:cNvPr id="14474" name="Text Box 49"/>
            <p:cNvSpPr txBox="1">
              <a:spLocks noChangeArrowheads="1"/>
            </p:cNvSpPr>
            <p:nvPr/>
          </p:nvSpPr>
          <p:spPr bwMode="auto">
            <a:xfrm>
              <a:off x="24645" y="5881"/>
              <a:ext cx="239" cy="212"/>
            </a:xfrm>
            <a:prstGeom prst="rect">
              <a:avLst/>
            </a:prstGeom>
            <a:noFill/>
            <a:ln w="9525">
              <a:noFill/>
              <a:miter lim="800000"/>
              <a:headEnd/>
              <a:tailEnd/>
            </a:ln>
          </p:spPr>
          <p:txBody>
            <a:bodyPr wrap="none">
              <a:spAutoFit/>
            </a:bodyPr>
            <a:lstStyle/>
            <a:p>
              <a:pPr eaLnBrk="0" hangingPunct="0"/>
              <a:r>
                <a:rPr lang="en-US" sz="1600" b="1">
                  <a:latin typeface="Calibri" pitchFamily="34" charset="0"/>
                </a:rPr>
                <a:t>Fe</a:t>
              </a:r>
            </a:p>
          </p:txBody>
        </p:sp>
        <p:sp>
          <p:nvSpPr>
            <p:cNvPr id="14475" name="Text Box 50"/>
            <p:cNvSpPr txBox="1">
              <a:spLocks noChangeArrowheads="1"/>
            </p:cNvSpPr>
            <p:nvPr/>
          </p:nvSpPr>
          <p:spPr bwMode="auto">
            <a:xfrm>
              <a:off x="22562" y="6602"/>
              <a:ext cx="203" cy="212"/>
            </a:xfrm>
            <a:prstGeom prst="rect">
              <a:avLst/>
            </a:prstGeom>
            <a:noFill/>
            <a:ln w="9525">
              <a:noFill/>
              <a:miter lim="800000"/>
              <a:headEnd/>
              <a:tailEnd/>
            </a:ln>
          </p:spPr>
          <p:txBody>
            <a:bodyPr wrap="none">
              <a:spAutoFit/>
            </a:bodyPr>
            <a:lstStyle/>
            <a:p>
              <a:pPr eaLnBrk="0" hangingPunct="0"/>
              <a:r>
                <a:rPr lang="en-US" sz="1600" b="1">
                  <a:latin typeface="Calibri" pitchFamily="34" charset="0"/>
                </a:rPr>
                <a:t>O</a:t>
              </a:r>
            </a:p>
          </p:txBody>
        </p:sp>
        <p:sp>
          <p:nvSpPr>
            <p:cNvPr id="14476" name="Text Box 51"/>
            <p:cNvSpPr txBox="1">
              <a:spLocks noChangeArrowheads="1"/>
            </p:cNvSpPr>
            <p:nvPr/>
          </p:nvSpPr>
          <p:spPr bwMode="auto">
            <a:xfrm>
              <a:off x="23010" y="6692"/>
              <a:ext cx="208" cy="212"/>
            </a:xfrm>
            <a:prstGeom prst="rect">
              <a:avLst/>
            </a:prstGeom>
            <a:noFill/>
            <a:ln w="9525">
              <a:noFill/>
              <a:miter lim="800000"/>
              <a:headEnd/>
              <a:tailEnd/>
            </a:ln>
          </p:spPr>
          <p:txBody>
            <a:bodyPr wrap="none">
              <a:spAutoFit/>
            </a:bodyPr>
            <a:lstStyle/>
            <a:p>
              <a:pPr eaLnBrk="0" hangingPunct="0"/>
              <a:r>
                <a:rPr lang="en-US" sz="1600" b="1">
                  <a:latin typeface="Calibri" pitchFamily="34" charset="0"/>
                </a:rPr>
                <a:t>Si</a:t>
              </a:r>
            </a:p>
          </p:txBody>
        </p:sp>
        <p:sp>
          <p:nvSpPr>
            <p:cNvPr id="14477" name="Text Box 52"/>
            <p:cNvSpPr txBox="1">
              <a:spLocks noChangeArrowheads="1"/>
            </p:cNvSpPr>
            <p:nvPr/>
          </p:nvSpPr>
          <p:spPr bwMode="auto">
            <a:xfrm>
              <a:off x="22884" y="6736"/>
              <a:ext cx="225" cy="212"/>
            </a:xfrm>
            <a:prstGeom prst="rect">
              <a:avLst/>
            </a:prstGeom>
            <a:noFill/>
            <a:ln w="9525">
              <a:noFill/>
              <a:miter lim="800000"/>
              <a:headEnd/>
              <a:tailEnd/>
            </a:ln>
          </p:spPr>
          <p:txBody>
            <a:bodyPr wrap="none">
              <a:spAutoFit/>
            </a:bodyPr>
            <a:lstStyle/>
            <a:p>
              <a:pPr eaLnBrk="0" hangingPunct="0"/>
              <a:r>
                <a:rPr lang="en-US" sz="1600" b="1">
                  <a:latin typeface="Calibri" pitchFamily="34" charset="0"/>
                </a:rPr>
                <a:t>Al</a:t>
              </a:r>
            </a:p>
          </p:txBody>
        </p:sp>
        <p:sp>
          <p:nvSpPr>
            <p:cNvPr id="14478" name="Line 53"/>
            <p:cNvSpPr>
              <a:spLocks noChangeShapeType="1"/>
            </p:cNvSpPr>
            <p:nvPr/>
          </p:nvSpPr>
          <p:spPr bwMode="auto">
            <a:xfrm flipH="1" flipV="1">
              <a:off x="24756" y="6089"/>
              <a:ext cx="7" cy="945"/>
            </a:xfrm>
            <a:prstGeom prst="line">
              <a:avLst/>
            </a:prstGeom>
            <a:noFill/>
            <a:ln w="25400">
              <a:solidFill>
                <a:srgbClr val="00FF00"/>
              </a:solidFill>
              <a:round/>
              <a:headEnd/>
              <a:tailEnd/>
            </a:ln>
          </p:spPr>
          <p:txBody>
            <a:bodyPr/>
            <a:lstStyle/>
            <a:p>
              <a:endParaRPr lang="en-US"/>
            </a:p>
          </p:txBody>
        </p:sp>
        <p:sp>
          <p:nvSpPr>
            <p:cNvPr id="14479" name="Line 54"/>
            <p:cNvSpPr>
              <a:spLocks noChangeShapeType="1"/>
            </p:cNvSpPr>
            <p:nvPr/>
          </p:nvSpPr>
          <p:spPr bwMode="auto">
            <a:xfrm flipH="1" flipV="1">
              <a:off x="24993" y="6726"/>
              <a:ext cx="7" cy="304"/>
            </a:xfrm>
            <a:prstGeom prst="line">
              <a:avLst/>
            </a:prstGeom>
            <a:noFill/>
            <a:ln w="25400">
              <a:solidFill>
                <a:srgbClr val="00FF00"/>
              </a:solidFill>
              <a:round/>
              <a:headEnd/>
              <a:tailEnd/>
            </a:ln>
          </p:spPr>
          <p:txBody>
            <a:bodyPr/>
            <a:lstStyle/>
            <a:p>
              <a:endParaRPr lang="en-US"/>
            </a:p>
          </p:txBody>
        </p:sp>
        <p:sp>
          <p:nvSpPr>
            <p:cNvPr id="14480" name="Text Box 55"/>
            <p:cNvSpPr txBox="1">
              <a:spLocks noChangeArrowheads="1"/>
            </p:cNvSpPr>
            <p:nvPr/>
          </p:nvSpPr>
          <p:spPr bwMode="auto">
            <a:xfrm>
              <a:off x="22483" y="6739"/>
              <a:ext cx="184" cy="212"/>
            </a:xfrm>
            <a:prstGeom prst="rect">
              <a:avLst/>
            </a:prstGeom>
            <a:noFill/>
            <a:ln w="9525">
              <a:noFill/>
              <a:miter lim="800000"/>
              <a:headEnd/>
              <a:tailEnd/>
            </a:ln>
          </p:spPr>
          <p:txBody>
            <a:bodyPr wrap="none">
              <a:spAutoFit/>
            </a:bodyPr>
            <a:lstStyle/>
            <a:p>
              <a:pPr eaLnBrk="0" hangingPunct="0"/>
              <a:r>
                <a:rPr lang="en-US" sz="1600" b="1">
                  <a:latin typeface="Calibri" pitchFamily="34" charset="0"/>
                </a:rPr>
                <a:t>C</a:t>
              </a:r>
            </a:p>
          </p:txBody>
        </p:sp>
        <p:sp>
          <p:nvSpPr>
            <p:cNvPr id="14481" name="Oval 57"/>
            <p:cNvSpPr>
              <a:spLocks noChangeArrowheads="1"/>
            </p:cNvSpPr>
            <p:nvPr/>
          </p:nvSpPr>
          <p:spPr bwMode="auto">
            <a:xfrm>
              <a:off x="20718" y="5658"/>
              <a:ext cx="65" cy="66"/>
            </a:xfrm>
            <a:prstGeom prst="ellipse">
              <a:avLst/>
            </a:prstGeom>
            <a:solidFill>
              <a:srgbClr val="FFFF00"/>
            </a:solidFill>
            <a:ln w="9525">
              <a:solidFill>
                <a:schemeClr val="tx1"/>
              </a:solidFill>
              <a:round/>
              <a:headEnd/>
              <a:tailEnd/>
            </a:ln>
          </p:spPr>
          <p:txBody>
            <a:bodyPr wrap="none" anchor="ctr"/>
            <a:lstStyle/>
            <a:p>
              <a:pPr eaLnBrk="0" hangingPunct="0"/>
              <a:endParaRPr lang="en-US"/>
            </a:p>
          </p:txBody>
        </p:sp>
        <p:sp>
          <p:nvSpPr>
            <p:cNvPr id="14482" name="Text Box 58"/>
            <p:cNvSpPr txBox="1">
              <a:spLocks noChangeArrowheads="1"/>
            </p:cNvSpPr>
            <p:nvPr/>
          </p:nvSpPr>
          <p:spPr bwMode="auto">
            <a:xfrm>
              <a:off x="20778" y="5560"/>
              <a:ext cx="616" cy="250"/>
            </a:xfrm>
            <a:prstGeom prst="rect">
              <a:avLst/>
            </a:prstGeom>
            <a:noFill/>
            <a:ln w="9525">
              <a:noFill/>
              <a:miter lim="800000"/>
              <a:headEnd/>
              <a:tailEnd/>
            </a:ln>
          </p:spPr>
          <p:txBody>
            <a:bodyPr wrap="none">
              <a:spAutoFit/>
            </a:bodyPr>
            <a:lstStyle/>
            <a:p>
              <a:pPr eaLnBrk="0" hangingPunct="0"/>
              <a:r>
                <a:rPr lang="en-US" sz="2000" b="1">
                  <a:solidFill>
                    <a:srgbClr val="FFFF00"/>
                  </a:solidFill>
                  <a:latin typeface="Calibri" pitchFamily="34" charset="0"/>
                </a:rPr>
                <a:t>Spot #2</a:t>
              </a:r>
            </a:p>
          </p:txBody>
        </p:sp>
        <p:sp>
          <p:nvSpPr>
            <p:cNvPr id="14483" name="Text Box 21"/>
            <p:cNvSpPr txBox="1">
              <a:spLocks noChangeArrowheads="1"/>
            </p:cNvSpPr>
            <p:nvPr/>
          </p:nvSpPr>
          <p:spPr bwMode="auto">
            <a:xfrm>
              <a:off x="22527" y="5470"/>
              <a:ext cx="637" cy="250"/>
            </a:xfrm>
            <a:prstGeom prst="rect">
              <a:avLst/>
            </a:prstGeom>
            <a:noFill/>
            <a:ln w="9525">
              <a:noFill/>
              <a:miter lim="800000"/>
              <a:headEnd/>
              <a:tailEnd/>
            </a:ln>
          </p:spPr>
          <p:txBody>
            <a:bodyPr>
              <a:spAutoFit/>
            </a:bodyPr>
            <a:lstStyle/>
            <a:p>
              <a:pPr eaLnBrk="0" hangingPunct="0"/>
              <a:r>
                <a:rPr lang="en-US" sz="2000" b="1">
                  <a:latin typeface="Calibri" pitchFamily="34" charset="0"/>
                </a:rPr>
                <a:t>Spot #2</a:t>
              </a:r>
            </a:p>
          </p:txBody>
        </p:sp>
        <p:sp>
          <p:nvSpPr>
            <p:cNvPr id="14484" name="Text Box 22"/>
            <p:cNvSpPr txBox="1">
              <a:spLocks noChangeArrowheads="1"/>
            </p:cNvSpPr>
            <p:nvPr/>
          </p:nvSpPr>
          <p:spPr bwMode="auto">
            <a:xfrm>
              <a:off x="22530" y="5637"/>
              <a:ext cx="624" cy="192"/>
            </a:xfrm>
            <a:prstGeom prst="rect">
              <a:avLst/>
            </a:prstGeom>
            <a:noFill/>
            <a:ln w="9525">
              <a:noFill/>
              <a:miter lim="800000"/>
              <a:headEnd/>
              <a:tailEnd/>
            </a:ln>
          </p:spPr>
          <p:txBody>
            <a:bodyPr>
              <a:spAutoFit/>
            </a:bodyPr>
            <a:lstStyle/>
            <a:p>
              <a:pPr eaLnBrk="0" hangingPunct="0"/>
              <a:r>
                <a:rPr lang="en-US" sz="1400">
                  <a:latin typeface="Calibri" pitchFamily="34" charset="0"/>
                </a:rPr>
                <a:t>No coating</a:t>
              </a:r>
            </a:p>
          </p:txBody>
        </p:sp>
      </p:grpSp>
      <p:grpSp>
        <p:nvGrpSpPr>
          <p:cNvPr id="14600" name="Group 264"/>
          <p:cNvGrpSpPr>
            <a:grpSpLocks/>
          </p:cNvGrpSpPr>
          <p:nvPr/>
        </p:nvGrpSpPr>
        <p:grpSpPr bwMode="auto">
          <a:xfrm>
            <a:off x="40901938" y="5018088"/>
            <a:ext cx="9480550" cy="6518275"/>
            <a:chOff x="25765" y="3161"/>
            <a:chExt cx="5972" cy="4106"/>
          </a:xfrm>
        </p:grpSpPr>
        <p:sp>
          <p:nvSpPr>
            <p:cNvPr id="14423" name="Rectangle 27"/>
            <p:cNvSpPr>
              <a:spLocks noChangeArrowheads="1"/>
            </p:cNvSpPr>
            <p:nvPr/>
          </p:nvSpPr>
          <p:spPr bwMode="auto">
            <a:xfrm>
              <a:off x="28742" y="5662"/>
              <a:ext cx="2961" cy="1605"/>
            </a:xfrm>
            <a:prstGeom prst="rect">
              <a:avLst/>
            </a:prstGeom>
            <a:noFill/>
            <a:ln w="34925">
              <a:solidFill>
                <a:srgbClr val="4B6581"/>
              </a:solidFill>
              <a:miter lim="800000"/>
              <a:headEnd/>
              <a:tailEnd/>
            </a:ln>
          </p:spPr>
          <p:txBody>
            <a:bodyPr wrap="none" anchor="ctr"/>
            <a:lstStyle/>
            <a:p>
              <a:pPr eaLnBrk="0" hangingPunct="0"/>
              <a:endParaRPr lang="en-US"/>
            </a:p>
          </p:txBody>
        </p:sp>
        <p:pic>
          <p:nvPicPr>
            <p:cNvPr id="14424" name="Picture 49"/>
            <p:cNvPicPr>
              <a:picLocks noChangeAspect="1" noChangeArrowheads="1"/>
            </p:cNvPicPr>
            <p:nvPr/>
          </p:nvPicPr>
          <p:blipFill>
            <a:blip r:embed="rId34"/>
            <a:srcRect t="5309"/>
            <a:stretch>
              <a:fillRect/>
            </a:stretch>
          </p:blipFill>
          <p:spPr bwMode="auto">
            <a:xfrm>
              <a:off x="28919" y="5718"/>
              <a:ext cx="2714" cy="1536"/>
            </a:xfrm>
            <a:prstGeom prst="rect">
              <a:avLst/>
            </a:prstGeom>
            <a:noFill/>
            <a:ln w="9525">
              <a:noFill/>
              <a:miter lim="800000"/>
              <a:headEnd/>
              <a:tailEnd/>
            </a:ln>
          </p:spPr>
        </p:pic>
        <p:pic>
          <p:nvPicPr>
            <p:cNvPr id="14425" name="Picture 11" descr="G5S2 Street Sediment_ 15 kV_BSE_HighVac_x200 __8"/>
            <p:cNvPicPr>
              <a:picLocks noChangeAspect="1" noChangeArrowheads="1"/>
            </p:cNvPicPr>
            <p:nvPr/>
          </p:nvPicPr>
          <p:blipFill>
            <a:blip r:embed="rId35"/>
            <a:srcRect l="13875" t="5000" r="15675" b="19000"/>
            <a:stretch>
              <a:fillRect/>
            </a:stretch>
          </p:blipFill>
          <p:spPr bwMode="auto">
            <a:xfrm>
              <a:off x="25793" y="3161"/>
              <a:ext cx="3173" cy="2491"/>
            </a:xfrm>
            <a:prstGeom prst="rect">
              <a:avLst/>
            </a:prstGeom>
            <a:noFill/>
            <a:ln w="34925">
              <a:solidFill>
                <a:srgbClr val="4B6581"/>
              </a:solidFill>
              <a:miter lim="800000"/>
              <a:headEnd/>
              <a:tailEnd/>
            </a:ln>
          </p:spPr>
        </p:pic>
        <p:sp>
          <p:nvSpPr>
            <p:cNvPr id="14426" name="Line 12"/>
            <p:cNvSpPr>
              <a:spLocks noChangeShapeType="1"/>
            </p:cNvSpPr>
            <p:nvPr/>
          </p:nvSpPr>
          <p:spPr bwMode="auto">
            <a:xfrm>
              <a:off x="27998" y="5514"/>
              <a:ext cx="617" cy="0"/>
            </a:xfrm>
            <a:prstGeom prst="line">
              <a:avLst/>
            </a:prstGeom>
            <a:noFill/>
            <a:ln w="47625">
              <a:solidFill>
                <a:schemeClr val="bg1"/>
              </a:solidFill>
              <a:round/>
              <a:headEnd/>
              <a:tailEnd/>
            </a:ln>
          </p:spPr>
          <p:txBody>
            <a:bodyPr/>
            <a:lstStyle/>
            <a:p>
              <a:endParaRPr lang="en-US"/>
            </a:p>
          </p:txBody>
        </p:sp>
        <p:pic>
          <p:nvPicPr>
            <p:cNvPr id="14427" name="Picture 13"/>
            <p:cNvPicPr>
              <a:picLocks noChangeAspect="1" noChangeArrowheads="1"/>
            </p:cNvPicPr>
            <p:nvPr/>
          </p:nvPicPr>
          <p:blipFill>
            <a:blip r:embed="rId36"/>
            <a:srcRect r="21046" b="6911"/>
            <a:stretch>
              <a:fillRect/>
            </a:stretch>
          </p:blipFill>
          <p:spPr bwMode="auto">
            <a:xfrm>
              <a:off x="28764" y="3162"/>
              <a:ext cx="2926" cy="2492"/>
            </a:xfrm>
            <a:prstGeom prst="rect">
              <a:avLst/>
            </a:prstGeom>
            <a:noFill/>
            <a:ln w="34925">
              <a:solidFill>
                <a:srgbClr val="4B6581"/>
              </a:solidFill>
              <a:miter lim="800000"/>
              <a:headEnd/>
              <a:tailEnd/>
            </a:ln>
          </p:spPr>
        </p:pic>
        <p:sp>
          <p:nvSpPr>
            <p:cNvPr id="14428" name="Line 14"/>
            <p:cNvSpPr>
              <a:spLocks noChangeShapeType="1"/>
            </p:cNvSpPr>
            <p:nvPr/>
          </p:nvSpPr>
          <p:spPr bwMode="auto">
            <a:xfrm>
              <a:off x="30874" y="5545"/>
              <a:ext cx="746" cy="0"/>
            </a:xfrm>
            <a:prstGeom prst="line">
              <a:avLst/>
            </a:prstGeom>
            <a:noFill/>
            <a:ln w="47625">
              <a:solidFill>
                <a:schemeClr val="bg1"/>
              </a:solidFill>
              <a:round/>
              <a:headEnd/>
              <a:tailEnd/>
            </a:ln>
          </p:spPr>
          <p:txBody>
            <a:bodyPr/>
            <a:lstStyle/>
            <a:p>
              <a:endParaRPr lang="en-US"/>
            </a:p>
          </p:txBody>
        </p:sp>
        <p:sp>
          <p:nvSpPr>
            <p:cNvPr id="14429" name="Text Box 15"/>
            <p:cNvSpPr txBox="1">
              <a:spLocks noChangeArrowheads="1"/>
            </p:cNvSpPr>
            <p:nvPr/>
          </p:nvSpPr>
          <p:spPr bwMode="auto">
            <a:xfrm>
              <a:off x="28157" y="5295"/>
              <a:ext cx="577" cy="212"/>
            </a:xfrm>
            <a:prstGeom prst="rect">
              <a:avLst/>
            </a:prstGeom>
            <a:noFill/>
            <a:ln w="9525">
              <a:noFill/>
              <a:miter lim="800000"/>
              <a:headEnd/>
              <a:tailEnd/>
            </a:ln>
          </p:spPr>
          <p:txBody>
            <a:bodyPr>
              <a:spAutoFit/>
            </a:bodyPr>
            <a:lstStyle/>
            <a:p>
              <a:pPr eaLnBrk="0" hangingPunct="0"/>
              <a:r>
                <a:rPr lang="en-US" sz="1600" b="1">
                  <a:solidFill>
                    <a:schemeClr val="bg1"/>
                  </a:solidFill>
                  <a:latin typeface="Calibri" pitchFamily="34" charset="0"/>
                </a:rPr>
                <a:t>150 µm</a:t>
              </a:r>
            </a:p>
          </p:txBody>
        </p:sp>
        <p:sp>
          <p:nvSpPr>
            <p:cNvPr id="14430" name="Text Box 16"/>
            <p:cNvSpPr txBox="1">
              <a:spLocks noChangeArrowheads="1"/>
            </p:cNvSpPr>
            <p:nvPr/>
          </p:nvSpPr>
          <p:spPr bwMode="auto">
            <a:xfrm>
              <a:off x="31155" y="5335"/>
              <a:ext cx="582" cy="211"/>
            </a:xfrm>
            <a:prstGeom prst="rect">
              <a:avLst/>
            </a:prstGeom>
            <a:noFill/>
            <a:ln w="9525">
              <a:noFill/>
              <a:miter lim="800000"/>
              <a:headEnd/>
              <a:tailEnd/>
            </a:ln>
          </p:spPr>
          <p:txBody>
            <a:bodyPr>
              <a:spAutoFit/>
            </a:bodyPr>
            <a:lstStyle/>
            <a:p>
              <a:pPr eaLnBrk="0" hangingPunct="0"/>
              <a:r>
                <a:rPr lang="en-US" sz="1600" b="1">
                  <a:solidFill>
                    <a:schemeClr val="bg1"/>
                  </a:solidFill>
                  <a:latin typeface="Calibri" pitchFamily="34" charset="0"/>
                </a:rPr>
                <a:t>200 µm</a:t>
              </a:r>
            </a:p>
          </p:txBody>
        </p:sp>
        <p:sp>
          <p:nvSpPr>
            <p:cNvPr id="14431" name="Text Box 20"/>
            <p:cNvSpPr txBox="1">
              <a:spLocks noChangeArrowheads="1"/>
            </p:cNvSpPr>
            <p:nvPr/>
          </p:nvSpPr>
          <p:spPr bwMode="auto">
            <a:xfrm>
              <a:off x="25828" y="3186"/>
              <a:ext cx="818" cy="241"/>
            </a:xfrm>
            <a:prstGeom prst="rect">
              <a:avLst/>
            </a:prstGeom>
            <a:solidFill>
              <a:schemeClr val="bg1"/>
            </a:solidFill>
            <a:ln w="15875">
              <a:solidFill>
                <a:srgbClr val="7DAB8F"/>
              </a:solidFill>
              <a:miter lim="800000"/>
              <a:headEnd/>
              <a:tailEnd/>
            </a:ln>
          </p:spPr>
          <p:txBody>
            <a:bodyPr>
              <a:spAutoFit/>
            </a:bodyPr>
            <a:lstStyle/>
            <a:p>
              <a:pPr algn="ctr" eaLnBrk="0" hangingPunct="0"/>
              <a:r>
                <a:rPr lang="en-US" sz="1800" b="1">
                  <a:latin typeface="Calibri" pitchFamily="34" charset="0"/>
                </a:rPr>
                <a:t>BSE Image</a:t>
              </a:r>
            </a:p>
          </p:txBody>
        </p:sp>
        <p:sp>
          <p:nvSpPr>
            <p:cNvPr id="14432" name="Text Box 21"/>
            <p:cNvSpPr txBox="1">
              <a:spLocks noChangeArrowheads="1"/>
            </p:cNvSpPr>
            <p:nvPr/>
          </p:nvSpPr>
          <p:spPr bwMode="auto">
            <a:xfrm>
              <a:off x="28804" y="3188"/>
              <a:ext cx="1380" cy="241"/>
            </a:xfrm>
            <a:prstGeom prst="rect">
              <a:avLst/>
            </a:prstGeom>
            <a:solidFill>
              <a:schemeClr val="bg1"/>
            </a:solidFill>
            <a:ln w="15875">
              <a:solidFill>
                <a:srgbClr val="7DAB8F"/>
              </a:solidFill>
              <a:miter lim="800000"/>
              <a:headEnd/>
              <a:tailEnd/>
            </a:ln>
          </p:spPr>
          <p:txBody>
            <a:bodyPr>
              <a:spAutoFit/>
            </a:bodyPr>
            <a:lstStyle/>
            <a:p>
              <a:pPr algn="ctr" eaLnBrk="0" hangingPunct="0"/>
              <a:r>
                <a:rPr lang="en-US" sz="1800" b="1">
                  <a:latin typeface="Calibri" pitchFamily="34" charset="0"/>
                </a:rPr>
                <a:t>EDS False Color Map</a:t>
              </a:r>
            </a:p>
          </p:txBody>
        </p:sp>
        <p:sp>
          <p:nvSpPr>
            <p:cNvPr id="14433" name="Oval 22"/>
            <p:cNvSpPr>
              <a:spLocks noChangeArrowheads="1"/>
            </p:cNvSpPr>
            <p:nvPr/>
          </p:nvSpPr>
          <p:spPr bwMode="auto">
            <a:xfrm>
              <a:off x="27451" y="4369"/>
              <a:ext cx="63" cy="61"/>
            </a:xfrm>
            <a:prstGeom prst="ellipse">
              <a:avLst/>
            </a:prstGeom>
            <a:solidFill>
              <a:srgbClr val="FFFF00"/>
            </a:solidFill>
            <a:ln w="9525">
              <a:solidFill>
                <a:schemeClr val="tx1"/>
              </a:solidFill>
              <a:round/>
              <a:headEnd/>
              <a:tailEnd/>
            </a:ln>
          </p:spPr>
          <p:txBody>
            <a:bodyPr wrap="none" anchor="ctr"/>
            <a:lstStyle/>
            <a:p>
              <a:pPr eaLnBrk="0" hangingPunct="0"/>
              <a:endParaRPr lang="en-US"/>
            </a:p>
          </p:txBody>
        </p:sp>
        <p:sp>
          <p:nvSpPr>
            <p:cNvPr id="14434" name="Oval 23"/>
            <p:cNvSpPr>
              <a:spLocks noChangeArrowheads="1"/>
            </p:cNvSpPr>
            <p:nvPr/>
          </p:nvSpPr>
          <p:spPr bwMode="auto">
            <a:xfrm>
              <a:off x="28150" y="4501"/>
              <a:ext cx="64" cy="61"/>
            </a:xfrm>
            <a:prstGeom prst="ellipse">
              <a:avLst/>
            </a:prstGeom>
            <a:solidFill>
              <a:srgbClr val="FFFF00"/>
            </a:solidFill>
            <a:ln w="9525">
              <a:solidFill>
                <a:schemeClr val="tx1"/>
              </a:solidFill>
              <a:round/>
              <a:headEnd/>
              <a:tailEnd/>
            </a:ln>
          </p:spPr>
          <p:txBody>
            <a:bodyPr wrap="none" anchor="ctr"/>
            <a:lstStyle/>
            <a:p>
              <a:pPr eaLnBrk="0" hangingPunct="0"/>
              <a:endParaRPr lang="en-US"/>
            </a:p>
          </p:txBody>
        </p:sp>
        <p:sp>
          <p:nvSpPr>
            <p:cNvPr id="14435" name="Rectangle 28"/>
            <p:cNvSpPr>
              <a:spLocks noChangeArrowheads="1"/>
            </p:cNvSpPr>
            <p:nvPr/>
          </p:nvSpPr>
          <p:spPr bwMode="auto">
            <a:xfrm>
              <a:off x="25781" y="5662"/>
              <a:ext cx="2961" cy="1605"/>
            </a:xfrm>
            <a:prstGeom prst="rect">
              <a:avLst/>
            </a:prstGeom>
            <a:noFill/>
            <a:ln w="34925">
              <a:solidFill>
                <a:srgbClr val="4B6581"/>
              </a:solidFill>
              <a:miter lim="800000"/>
              <a:headEnd/>
              <a:tailEnd/>
            </a:ln>
          </p:spPr>
          <p:txBody>
            <a:bodyPr wrap="none" anchor="ctr"/>
            <a:lstStyle/>
            <a:p>
              <a:pPr eaLnBrk="0" hangingPunct="0"/>
              <a:endParaRPr lang="en-US"/>
            </a:p>
          </p:txBody>
        </p:sp>
        <p:pic>
          <p:nvPicPr>
            <p:cNvPr id="14436" name="Picture 29"/>
            <p:cNvPicPr>
              <a:picLocks noChangeAspect="1" noChangeArrowheads="1"/>
            </p:cNvPicPr>
            <p:nvPr/>
          </p:nvPicPr>
          <p:blipFill>
            <a:blip r:embed="rId37"/>
            <a:srcRect t="5202"/>
            <a:stretch>
              <a:fillRect/>
            </a:stretch>
          </p:blipFill>
          <p:spPr bwMode="auto">
            <a:xfrm>
              <a:off x="25978" y="5717"/>
              <a:ext cx="2676" cy="1515"/>
            </a:xfrm>
            <a:prstGeom prst="rect">
              <a:avLst/>
            </a:prstGeom>
            <a:noFill/>
            <a:ln w="9525">
              <a:noFill/>
              <a:miter lim="800000"/>
              <a:headEnd/>
              <a:tailEnd/>
            </a:ln>
          </p:spPr>
        </p:pic>
        <p:sp>
          <p:nvSpPr>
            <p:cNvPr id="14437" name="Text Box 31"/>
            <p:cNvSpPr txBox="1">
              <a:spLocks noChangeArrowheads="1"/>
            </p:cNvSpPr>
            <p:nvPr/>
          </p:nvSpPr>
          <p:spPr bwMode="auto">
            <a:xfrm>
              <a:off x="27224" y="4162"/>
              <a:ext cx="566" cy="231"/>
            </a:xfrm>
            <a:prstGeom prst="rect">
              <a:avLst/>
            </a:prstGeom>
            <a:noFill/>
            <a:ln w="9525">
              <a:noFill/>
              <a:miter lim="800000"/>
              <a:headEnd/>
              <a:tailEnd/>
            </a:ln>
          </p:spPr>
          <p:txBody>
            <a:bodyPr wrap="none">
              <a:spAutoFit/>
            </a:bodyPr>
            <a:lstStyle/>
            <a:p>
              <a:pPr eaLnBrk="0" hangingPunct="0"/>
              <a:r>
                <a:rPr lang="en-US" sz="1800" b="1">
                  <a:solidFill>
                    <a:srgbClr val="FFFF00"/>
                  </a:solidFill>
                  <a:latin typeface="Calibri" pitchFamily="34" charset="0"/>
                </a:rPr>
                <a:t>Spot #3</a:t>
              </a:r>
            </a:p>
          </p:txBody>
        </p:sp>
        <p:sp>
          <p:nvSpPr>
            <p:cNvPr id="14438" name="Text Box 32"/>
            <p:cNvSpPr txBox="1">
              <a:spLocks noChangeArrowheads="1"/>
            </p:cNvSpPr>
            <p:nvPr/>
          </p:nvSpPr>
          <p:spPr bwMode="auto">
            <a:xfrm>
              <a:off x="27880" y="4267"/>
              <a:ext cx="566" cy="230"/>
            </a:xfrm>
            <a:prstGeom prst="rect">
              <a:avLst/>
            </a:prstGeom>
            <a:noFill/>
            <a:ln w="9525">
              <a:noFill/>
              <a:miter lim="800000"/>
              <a:headEnd/>
              <a:tailEnd/>
            </a:ln>
          </p:spPr>
          <p:txBody>
            <a:bodyPr wrap="none">
              <a:spAutoFit/>
            </a:bodyPr>
            <a:lstStyle/>
            <a:p>
              <a:pPr eaLnBrk="0" hangingPunct="0"/>
              <a:r>
                <a:rPr lang="en-US" sz="1800" b="1">
                  <a:solidFill>
                    <a:srgbClr val="FFFF00"/>
                  </a:solidFill>
                  <a:latin typeface="Calibri" pitchFamily="34" charset="0"/>
                </a:rPr>
                <a:t>Spot #4</a:t>
              </a:r>
            </a:p>
          </p:txBody>
        </p:sp>
        <p:sp>
          <p:nvSpPr>
            <p:cNvPr id="14439" name="Text Box 33"/>
            <p:cNvSpPr txBox="1">
              <a:spLocks noChangeArrowheads="1"/>
            </p:cNvSpPr>
            <p:nvPr/>
          </p:nvSpPr>
          <p:spPr bwMode="auto">
            <a:xfrm>
              <a:off x="28034" y="5713"/>
              <a:ext cx="616" cy="250"/>
            </a:xfrm>
            <a:prstGeom prst="rect">
              <a:avLst/>
            </a:prstGeom>
            <a:noFill/>
            <a:ln w="9525">
              <a:noFill/>
              <a:miter lim="800000"/>
              <a:headEnd/>
              <a:tailEnd/>
            </a:ln>
          </p:spPr>
          <p:txBody>
            <a:bodyPr wrap="none">
              <a:spAutoFit/>
            </a:bodyPr>
            <a:lstStyle/>
            <a:p>
              <a:pPr eaLnBrk="0" hangingPunct="0"/>
              <a:r>
                <a:rPr lang="en-US" sz="2000" b="1">
                  <a:latin typeface="Calibri" pitchFamily="34" charset="0"/>
                </a:rPr>
                <a:t>Spot #3</a:t>
              </a:r>
            </a:p>
          </p:txBody>
        </p:sp>
        <p:sp>
          <p:nvSpPr>
            <p:cNvPr id="14440" name="Text Box 35"/>
            <p:cNvSpPr txBox="1">
              <a:spLocks noChangeArrowheads="1"/>
            </p:cNvSpPr>
            <p:nvPr/>
          </p:nvSpPr>
          <p:spPr bwMode="auto">
            <a:xfrm>
              <a:off x="27463" y="6790"/>
              <a:ext cx="230" cy="192"/>
            </a:xfrm>
            <a:prstGeom prst="rect">
              <a:avLst/>
            </a:prstGeom>
            <a:noFill/>
            <a:ln w="9525">
              <a:noFill/>
              <a:miter lim="800000"/>
              <a:headEnd/>
              <a:tailEnd/>
            </a:ln>
          </p:spPr>
          <p:txBody>
            <a:bodyPr wrap="none">
              <a:spAutoFit/>
            </a:bodyPr>
            <a:lstStyle/>
            <a:p>
              <a:pPr eaLnBrk="0" hangingPunct="0"/>
              <a:r>
                <a:rPr lang="en-US" sz="1400" b="1">
                  <a:latin typeface="Calibri" pitchFamily="34" charset="0"/>
                </a:rPr>
                <a:t>Ca</a:t>
              </a:r>
            </a:p>
          </p:txBody>
        </p:sp>
        <p:sp>
          <p:nvSpPr>
            <p:cNvPr id="14441" name="Text Box 36"/>
            <p:cNvSpPr txBox="1">
              <a:spLocks noChangeArrowheads="1"/>
            </p:cNvSpPr>
            <p:nvPr/>
          </p:nvSpPr>
          <p:spPr bwMode="auto">
            <a:xfrm>
              <a:off x="26771" y="5704"/>
              <a:ext cx="197" cy="192"/>
            </a:xfrm>
            <a:prstGeom prst="rect">
              <a:avLst/>
            </a:prstGeom>
            <a:noFill/>
            <a:ln w="9525">
              <a:noFill/>
              <a:miter lim="800000"/>
              <a:headEnd/>
              <a:tailEnd/>
            </a:ln>
          </p:spPr>
          <p:txBody>
            <a:bodyPr wrap="none">
              <a:spAutoFit/>
            </a:bodyPr>
            <a:lstStyle/>
            <a:p>
              <a:pPr eaLnBrk="0" hangingPunct="0"/>
              <a:r>
                <a:rPr lang="en-US" sz="1400" b="1">
                  <a:latin typeface="Calibri" pitchFamily="34" charset="0"/>
                </a:rPr>
                <a:t>Si</a:t>
              </a:r>
            </a:p>
          </p:txBody>
        </p:sp>
        <p:sp>
          <p:nvSpPr>
            <p:cNvPr id="14442" name="Text Box 37"/>
            <p:cNvSpPr txBox="1">
              <a:spLocks noChangeArrowheads="1"/>
            </p:cNvSpPr>
            <p:nvPr/>
          </p:nvSpPr>
          <p:spPr bwMode="auto">
            <a:xfrm>
              <a:off x="26203" y="5887"/>
              <a:ext cx="192" cy="192"/>
            </a:xfrm>
            <a:prstGeom prst="rect">
              <a:avLst/>
            </a:prstGeom>
            <a:noFill/>
            <a:ln w="9525">
              <a:noFill/>
              <a:miter lim="800000"/>
              <a:headEnd/>
              <a:tailEnd/>
            </a:ln>
          </p:spPr>
          <p:txBody>
            <a:bodyPr wrap="none">
              <a:spAutoFit/>
            </a:bodyPr>
            <a:lstStyle/>
            <a:p>
              <a:pPr eaLnBrk="0" hangingPunct="0"/>
              <a:r>
                <a:rPr lang="en-US" sz="1400" b="1">
                  <a:latin typeface="Calibri" pitchFamily="34" charset="0"/>
                </a:rPr>
                <a:t>O</a:t>
              </a:r>
            </a:p>
          </p:txBody>
        </p:sp>
        <p:sp>
          <p:nvSpPr>
            <p:cNvPr id="14443" name="Text Box 38"/>
            <p:cNvSpPr txBox="1">
              <a:spLocks noChangeArrowheads="1"/>
            </p:cNvSpPr>
            <p:nvPr/>
          </p:nvSpPr>
          <p:spPr bwMode="auto">
            <a:xfrm>
              <a:off x="26393" y="6538"/>
              <a:ext cx="245" cy="192"/>
            </a:xfrm>
            <a:prstGeom prst="rect">
              <a:avLst/>
            </a:prstGeom>
            <a:noFill/>
            <a:ln w="9525">
              <a:noFill/>
              <a:miter lim="800000"/>
              <a:headEnd/>
              <a:tailEnd/>
            </a:ln>
          </p:spPr>
          <p:txBody>
            <a:bodyPr wrap="none">
              <a:spAutoFit/>
            </a:bodyPr>
            <a:lstStyle/>
            <a:p>
              <a:pPr eaLnBrk="0" hangingPunct="0"/>
              <a:r>
                <a:rPr lang="en-US" sz="1400" b="1">
                  <a:latin typeface="Calibri" pitchFamily="34" charset="0"/>
                </a:rPr>
                <a:t>Na</a:t>
              </a:r>
            </a:p>
          </p:txBody>
        </p:sp>
        <p:sp>
          <p:nvSpPr>
            <p:cNvPr id="14444" name="Text Box 39"/>
            <p:cNvSpPr txBox="1">
              <a:spLocks noChangeArrowheads="1"/>
            </p:cNvSpPr>
            <p:nvPr/>
          </p:nvSpPr>
          <p:spPr bwMode="auto">
            <a:xfrm>
              <a:off x="26491" y="6747"/>
              <a:ext cx="267" cy="192"/>
            </a:xfrm>
            <a:prstGeom prst="rect">
              <a:avLst/>
            </a:prstGeom>
            <a:noFill/>
            <a:ln w="9525">
              <a:noFill/>
              <a:miter lim="800000"/>
              <a:headEnd/>
              <a:tailEnd/>
            </a:ln>
          </p:spPr>
          <p:txBody>
            <a:bodyPr wrap="none">
              <a:spAutoFit/>
            </a:bodyPr>
            <a:lstStyle/>
            <a:p>
              <a:pPr eaLnBrk="0" hangingPunct="0"/>
              <a:r>
                <a:rPr lang="en-US" sz="1400" b="1">
                  <a:latin typeface="Calibri" pitchFamily="34" charset="0"/>
                </a:rPr>
                <a:t>Mg</a:t>
              </a:r>
            </a:p>
          </p:txBody>
        </p:sp>
        <p:sp>
          <p:nvSpPr>
            <p:cNvPr id="14445" name="Text Box 40"/>
            <p:cNvSpPr txBox="1">
              <a:spLocks noChangeArrowheads="1"/>
            </p:cNvSpPr>
            <p:nvPr/>
          </p:nvSpPr>
          <p:spPr bwMode="auto">
            <a:xfrm>
              <a:off x="26114" y="6773"/>
              <a:ext cx="175" cy="192"/>
            </a:xfrm>
            <a:prstGeom prst="rect">
              <a:avLst/>
            </a:prstGeom>
            <a:noFill/>
            <a:ln w="9525">
              <a:noFill/>
              <a:miter lim="800000"/>
              <a:headEnd/>
              <a:tailEnd/>
            </a:ln>
          </p:spPr>
          <p:txBody>
            <a:bodyPr wrap="none">
              <a:spAutoFit/>
            </a:bodyPr>
            <a:lstStyle/>
            <a:p>
              <a:pPr eaLnBrk="0" hangingPunct="0"/>
              <a:r>
                <a:rPr lang="en-US" sz="1400" b="1">
                  <a:latin typeface="Calibri" pitchFamily="34" charset="0"/>
                </a:rPr>
                <a:t>C</a:t>
              </a:r>
            </a:p>
          </p:txBody>
        </p:sp>
        <p:sp>
          <p:nvSpPr>
            <p:cNvPr id="14446" name="Text Box 41"/>
            <p:cNvSpPr txBox="1">
              <a:spLocks noChangeArrowheads="1"/>
            </p:cNvSpPr>
            <p:nvPr/>
          </p:nvSpPr>
          <p:spPr bwMode="auto">
            <a:xfrm>
              <a:off x="30264" y="6791"/>
              <a:ext cx="230" cy="192"/>
            </a:xfrm>
            <a:prstGeom prst="rect">
              <a:avLst/>
            </a:prstGeom>
            <a:noFill/>
            <a:ln w="9525">
              <a:noFill/>
              <a:miter lim="800000"/>
              <a:headEnd/>
              <a:tailEnd/>
            </a:ln>
          </p:spPr>
          <p:txBody>
            <a:bodyPr wrap="none">
              <a:spAutoFit/>
            </a:bodyPr>
            <a:lstStyle/>
            <a:p>
              <a:pPr eaLnBrk="0" hangingPunct="0"/>
              <a:r>
                <a:rPr lang="en-US" sz="1400" b="1">
                  <a:latin typeface="Calibri" pitchFamily="34" charset="0"/>
                </a:rPr>
                <a:t>Ca</a:t>
              </a:r>
            </a:p>
          </p:txBody>
        </p:sp>
        <p:sp>
          <p:nvSpPr>
            <p:cNvPr id="14447" name="Text Box 42"/>
            <p:cNvSpPr txBox="1">
              <a:spLocks noChangeArrowheads="1"/>
            </p:cNvSpPr>
            <p:nvPr/>
          </p:nvSpPr>
          <p:spPr bwMode="auto">
            <a:xfrm>
              <a:off x="29572" y="6081"/>
              <a:ext cx="197" cy="192"/>
            </a:xfrm>
            <a:prstGeom prst="rect">
              <a:avLst/>
            </a:prstGeom>
            <a:noFill/>
            <a:ln w="9525">
              <a:noFill/>
              <a:miter lim="800000"/>
              <a:headEnd/>
              <a:tailEnd/>
            </a:ln>
          </p:spPr>
          <p:txBody>
            <a:bodyPr wrap="none">
              <a:spAutoFit/>
            </a:bodyPr>
            <a:lstStyle/>
            <a:p>
              <a:pPr eaLnBrk="0" hangingPunct="0"/>
              <a:r>
                <a:rPr lang="en-US" sz="1400" b="1">
                  <a:latin typeface="Calibri" pitchFamily="34" charset="0"/>
                </a:rPr>
                <a:t>Si</a:t>
              </a:r>
            </a:p>
          </p:txBody>
        </p:sp>
        <p:sp>
          <p:nvSpPr>
            <p:cNvPr id="14448" name="Text Box 43"/>
            <p:cNvSpPr txBox="1">
              <a:spLocks noChangeArrowheads="1"/>
            </p:cNvSpPr>
            <p:nvPr/>
          </p:nvSpPr>
          <p:spPr bwMode="auto">
            <a:xfrm>
              <a:off x="29134" y="6043"/>
              <a:ext cx="192" cy="192"/>
            </a:xfrm>
            <a:prstGeom prst="rect">
              <a:avLst/>
            </a:prstGeom>
            <a:noFill/>
            <a:ln w="9525">
              <a:noFill/>
              <a:miter lim="800000"/>
              <a:headEnd/>
              <a:tailEnd/>
            </a:ln>
          </p:spPr>
          <p:txBody>
            <a:bodyPr wrap="none">
              <a:spAutoFit/>
            </a:bodyPr>
            <a:lstStyle/>
            <a:p>
              <a:pPr eaLnBrk="0" hangingPunct="0"/>
              <a:r>
                <a:rPr lang="en-US" sz="1400" b="1">
                  <a:latin typeface="Calibri" pitchFamily="34" charset="0"/>
                </a:rPr>
                <a:t>O</a:t>
              </a:r>
            </a:p>
          </p:txBody>
        </p:sp>
        <p:sp>
          <p:nvSpPr>
            <p:cNvPr id="14449" name="Text Box 44"/>
            <p:cNvSpPr txBox="1">
              <a:spLocks noChangeArrowheads="1"/>
            </p:cNvSpPr>
            <p:nvPr/>
          </p:nvSpPr>
          <p:spPr bwMode="auto">
            <a:xfrm>
              <a:off x="29053" y="5905"/>
              <a:ext cx="175" cy="192"/>
            </a:xfrm>
            <a:prstGeom prst="rect">
              <a:avLst/>
            </a:prstGeom>
            <a:noFill/>
            <a:ln w="9525">
              <a:noFill/>
              <a:miter lim="800000"/>
              <a:headEnd/>
              <a:tailEnd/>
            </a:ln>
          </p:spPr>
          <p:txBody>
            <a:bodyPr wrap="none">
              <a:spAutoFit/>
            </a:bodyPr>
            <a:lstStyle/>
            <a:p>
              <a:pPr eaLnBrk="0" hangingPunct="0"/>
              <a:r>
                <a:rPr lang="en-US" sz="1400" b="1">
                  <a:latin typeface="Calibri" pitchFamily="34" charset="0"/>
                </a:rPr>
                <a:t>C</a:t>
              </a:r>
            </a:p>
          </p:txBody>
        </p:sp>
        <p:sp>
          <p:nvSpPr>
            <p:cNvPr id="14450" name="Text Box 45"/>
            <p:cNvSpPr txBox="1">
              <a:spLocks noChangeArrowheads="1"/>
            </p:cNvSpPr>
            <p:nvPr/>
          </p:nvSpPr>
          <p:spPr bwMode="auto">
            <a:xfrm>
              <a:off x="29770" y="5761"/>
              <a:ext cx="236" cy="192"/>
            </a:xfrm>
            <a:prstGeom prst="rect">
              <a:avLst/>
            </a:prstGeom>
            <a:noFill/>
            <a:ln w="9525">
              <a:noFill/>
              <a:miter lim="800000"/>
              <a:headEnd/>
              <a:tailEnd/>
            </a:ln>
          </p:spPr>
          <p:txBody>
            <a:bodyPr wrap="none">
              <a:spAutoFit/>
            </a:bodyPr>
            <a:lstStyle/>
            <a:p>
              <a:pPr eaLnBrk="0" hangingPunct="0"/>
              <a:r>
                <a:rPr lang="en-US" sz="1400" b="1">
                  <a:latin typeface="Calibri" pitchFamily="34" charset="0"/>
                </a:rPr>
                <a:t>Pb</a:t>
              </a:r>
            </a:p>
          </p:txBody>
        </p:sp>
        <p:sp>
          <p:nvSpPr>
            <p:cNvPr id="14451" name="Text Box 47"/>
            <p:cNvSpPr txBox="1">
              <a:spLocks noChangeArrowheads="1"/>
            </p:cNvSpPr>
            <p:nvPr/>
          </p:nvSpPr>
          <p:spPr bwMode="auto">
            <a:xfrm>
              <a:off x="30892" y="6660"/>
              <a:ext cx="215" cy="192"/>
            </a:xfrm>
            <a:prstGeom prst="rect">
              <a:avLst/>
            </a:prstGeom>
            <a:noFill/>
            <a:ln w="9525">
              <a:noFill/>
              <a:miter lim="800000"/>
              <a:headEnd/>
              <a:tailEnd/>
            </a:ln>
          </p:spPr>
          <p:txBody>
            <a:bodyPr wrap="none">
              <a:spAutoFit/>
            </a:bodyPr>
            <a:lstStyle/>
            <a:p>
              <a:pPr eaLnBrk="0" hangingPunct="0"/>
              <a:r>
                <a:rPr lang="en-US" sz="1400" b="1">
                  <a:latin typeface="Calibri" pitchFamily="34" charset="0"/>
                </a:rPr>
                <a:t>Cr</a:t>
              </a:r>
            </a:p>
          </p:txBody>
        </p:sp>
        <p:sp>
          <p:nvSpPr>
            <p:cNvPr id="14452" name="Text Box 48"/>
            <p:cNvSpPr txBox="1">
              <a:spLocks noChangeArrowheads="1"/>
            </p:cNvSpPr>
            <p:nvPr/>
          </p:nvSpPr>
          <p:spPr bwMode="auto">
            <a:xfrm>
              <a:off x="29467" y="6670"/>
              <a:ext cx="212" cy="192"/>
            </a:xfrm>
            <a:prstGeom prst="rect">
              <a:avLst/>
            </a:prstGeom>
            <a:noFill/>
            <a:ln w="9525">
              <a:noFill/>
              <a:miter lim="800000"/>
              <a:headEnd/>
              <a:tailEnd/>
            </a:ln>
          </p:spPr>
          <p:txBody>
            <a:bodyPr wrap="none">
              <a:spAutoFit/>
            </a:bodyPr>
            <a:lstStyle/>
            <a:p>
              <a:pPr eaLnBrk="0" hangingPunct="0"/>
              <a:r>
                <a:rPr lang="en-US" sz="1400" b="1">
                  <a:latin typeface="Calibri" pitchFamily="34" charset="0"/>
                </a:rPr>
                <a:t>Al</a:t>
              </a:r>
            </a:p>
          </p:txBody>
        </p:sp>
        <p:sp>
          <p:nvSpPr>
            <p:cNvPr id="14453" name="Text Box 50"/>
            <p:cNvSpPr txBox="1">
              <a:spLocks noChangeArrowheads="1"/>
            </p:cNvSpPr>
            <p:nvPr/>
          </p:nvSpPr>
          <p:spPr bwMode="auto">
            <a:xfrm>
              <a:off x="29682" y="6497"/>
              <a:ext cx="215" cy="192"/>
            </a:xfrm>
            <a:prstGeom prst="rect">
              <a:avLst/>
            </a:prstGeom>
            <a:noFill/>
            <a:ln w="9525">
              <a:noFill/>
              <a:miter lim="800000"/>
              <a:headEnd/>
              <a:tailEnd/>
            </a:ln>
          </p:spPr>
          <p:txBody>
            <a:bodyPr wrap="none">
              <a:spAutoFit/>
            </a:bodyPr>
            <a:lstStyle/>
            <a:p>
              <a:pPr eaLnBrk="0" hangingPunct="0"/>
              <a:r>
                <a:rPr lang="en-US" sz="1400" b="1">
                  <a:latin typeface="Calibri" pitchFamily="34" charset="0"/>
                </a:rPr>
                <a:t>Pt</a:t>
              </a:r>
            </a:p>
          </p:txBody>
        </p:sp>
        <p:sp>
          <p:nvSpPr>
            <p:cNvPr id="14454" name="Text Box 52"/>
            <p:cNvSpPr txBox="1">
              <a:spLocks noChangeArrowheads="1"/>
            </p:cNvSpPr>
            <p:nvPr/>
          </p:nvSpPr>
          <p:spPr bwMode="auto">
            <a:xfrm>
              <a:off x="28077" y="5907"/>
              <a:ext cx="550" cy="192"/>
            </a:xfrm>
            <a:prstGeom prst="rect">
              <a:avLst/>
            </a:prstGeom>
            <a:noFill/>
            <a:ln w="9525">
              <a:noFill/>
              <a:miter lim="800000"/>
              <a:headEnd/>
              <a:tailEnd/>
            </a:ln>
          </p:spPr>
          <p:txBody>
            <a:bodyPr wrap="none">
              <a:spAutoFit/>
            </a:bodyPr>
            <a:lstStyle/>
            <a:p>
              <a:pPr eaLnBrk="0" hangingPunct="0"/>
              <a:r>
                <a:rPr lang="en-US" sz="1400">
                  <a:latin typeface="Calibri" pitchFamily="34" charset="0"/>
                </a:rPr>
                <a:t>Pt coated</a:t>
              </a:r>
            </a:p>
          </p:txBody>
        </p:sp>
        <p:sp>
          <p:nvSpPr>
            <p:cNvPr id="14455" name="Text Box 53"/>
            <p:cNvSpPr txBox="1">
              <a:spLocks noChangeArrowheads="1"/>
            </p:cNvSpPr>
            <p:nvPr/>
          </p:nvSpPr>
          <p:spPr bwMode="auto">
            <a:xfrm>
              <a:off x="26590" y="6862"/>
              <a:ext cx="215" cy="191"/>
            </a:xfrm>
            <a:prstGeom prst="rect">
              <a:avLst/>
            </a:prstGeom>
            <a:noFill/>
            <a:ln w="9525">
              <a:noFill/>
              <a:miter lim="800000"/>
              <a:headEnd/>
              <a:tailEnd/>
            </a:ln>
          </p:spPr>
          <p:txBody>
            <a:bodyPr wrap="none">
              <a:spAutoFit/>
            </a:bodyPr>
            <a:lstStyle/>
            <a:p>
              <a:pPr eaLnBrk="0" hangingPunct="0"/>
              <a:r>
                <a:rPr lang="en-US" sz="1400" b="1">
                  <a:latin typeface="Calibri" pitchFamily="34" charset="0"/>
                </a:rPr>
                <a:t>Pt</a:t>
              </a:r>
            </a:p>
          </p:txBody>
        </p:sp>
        <p:sp>
          <p:nvSpPr>
            <p:cNvPr id="14456" name="Line 54"/>
            <p:cNvSpPr>
              <a:spLocks noChangeShapeType="1"/>
            </p:cNvSpPr>
            <p:nvPr/>
          </p:nvSpPr>
          <p:spPr bwMode="auto">
            <a:xfrm flipV="1">
              <a:off x="26306" y="6104"/>
              <a:ext cx="0" cy="953"/>
            </a:xfrm>
            <a:prstGeom prst="line">
              <a:avLst/>
            </a:prstGeom>
            <a:noFill/>
            <a:ln w="25400">
              <a:solidFill>
                <a:srgbClr val="339966"/>
              </a:solidFill>
              <a:round/>
              <a:headEnd/>
              <a:tailEnd/>
            </a:ln>
          </p:spPr>
          <p:txBody>
            <a:bodyPr/>
            <a:lstStyle/>
            <a:p>
              <a:endParaRPr lang="en-US"/>
            </a:p>
          </p:txBody>
        </p:sp>
        <p:sp>
          <p:nvSpPr>
            <p:cNvPr id="14457" name="Line 55"/>
            <p:cNvSpPr>
              <a:spLocks noChangeShapeType="1"/>
            </p:cNvSpPr>
            <p:nvPr/>
          </p:nvSpPr>
          <p:spPr bwMode="auto">
            <a:xfrm flipV="1">
              <a:off x="26799" y="5762"/>
              <a:ext cx="0" cy="1291"/>
            </a:xfrm>
            <a:prstGeom prst="line">
              <a:avLst/>
            </a:prstGeom>
            <a:noFill/>
            <a:ln w="25400">
              <a:solidFill>
                <a:srgbClr val="00CCFF"/>
              </a:solidFill>
              <a:round/>
              <a:headEnd/>
              <a:tailEnd/>
            </a:ln>
          </p:spPr>
          <p:txBody>
            <a:bodyPr/>
            <a:lstStyle/>
            <a:p>
              <a:endParaRPr lang="en-US"/>
            </a:p>
          </p:txBody>
        </p:sp>
        <p:sp>
          <p:nvSpPr>
            <p:cNvPr id="14458" name="Line 56"/>
            <p:cNvSpPr>
              <a:spLocks noChangeShapeType="1"/>
            </p:cNvSpPr>
            <p:nvPr/>
          </p:nvSpPr>
          <p:spPr bwMode="auto">
            <a:xfrm flipV="1">
              <a:off x="29233" y="6234"/>
              <a:ext cx="0" cy="819"/>
            </a:xfrm>
            <a:prstGeom prst="line">
              <a:avLst/>
            </a:prstGeom>
            <a:noFill/>
            <a:ln w="25400">
              <a:solidFill>
                <a:srgbClr val="339966"/>
              </a:solidFill>
              <a:round/>
              <a:headEnd/>
              <a:tailEnd/>
            </a:ln>
          </p:spPr>
          <p:txBody>
            <a:bodyPr/>
            <a:lstStyle/>
            <a:p>
              <a:endParaRPr lang="en-US"/>
            </a:p>
          </p:txBody>
        </p:sp>
        <p:sp>
          <p:nvSpPr>
            <p:cNvPr id="14459" name="Line 57"/>
            <p:cNvSpPr>
              <a:spLocks noChangeShapeType="1"/>
            </p:cNvSpPr>
            <p:nvPr/>
          </p:nvSpPr>
          <p:spPr bwMode="auto">
            <a:xfrm flipV="1">
              <a:off x="29900" y="5940"/>
              <a:ext cx="0" cy="1103"/>
            </a:xfrm>
            <a:prstGeom prst="line">
              <a:avLst/>
            </a:prstGeom>
            <a:noFill/>
            <a:ln w="25400">
              <a:solidFill>
                <a:srgbClr val="FFFF00"/>
              </a:solidFill>
              <a:round/>
              <a:headEnd/>
              <a:tailEnd/>
            </a:ln>
          </p:spPr>
          <p:txBody>
            <a:bodyPr/>
            <a:lstStyle/>
            <a:p>
              <a:endParaRPr lang="en-US"/>
            </a:p>
          </p:txBody>
        </p:sp>
        <p:sp>
          <p:nvSpPr>
            <p:cNvPr id="14460" name="Line 58"/>
            <p:cNvSpPr>
              <a:spLocks noChangeShapeType="1"/>
            </p:cNvSpPr>
            <p:nvPr/>
          </p:nvSpPr>
          <p:spPr bwMode="auto">
            <a:xfrm flipV="1">
              <a:off x="31025" y="6816"/>
              <a:ext cx="0" cy="252"/>
            </a:xfrm>
            <a:prstGeom prst="line">
              <a:avLst/>
            </a:prstGeom>
            <a:noFill/>
            <a:ln w="25400">
              <a:solidFill>
                <a:srgbClr val="FF0000"/>
              </a:solidFill>
              <a:round/>
              <a:headEnd/>
              <a:tailEnd/>
            </a:ln>
          </p:spPr>
          <p:txBody>
            <a:bodyPr/>
            <a:lstStyle/>
            <a:p>
              <a:endParaRPr lang="en-US"/>
            </a:p>
          </p:txBody>
        </p:sp>
        <p:sp>
          <p:nvSpPr>
            <p:cNvPr id="14461" name="Line 59"/>
            <p:cNvSpPr>
              <a:spLocks noChangeShapeType="1"/>
            </p:cNvSpPr>
            <p:nvPr/>
          </p:nvSpPr>
          <p:spPr bwMode="auto">
            <a:xfrm flipH="1" flipV="1">
              <a:off x="31216" y="6996"/>
              <a:ext cx="0" cy="63"/>
            </a:xfrm>
            <a:prstGeom prst="line">
              <a:avLst/>
            </a:prstGeom>
            <a:noFill/>
            <a:ln w="25400">
              <a:solidFill>
                <a:srgbClr val="FF0000"/>
              </a:solidFill>
              <a:round/>
              <a:headEnd/>
              <a:tailEnd/>
            </a:ln>
          </p:spPr>
          <p:txBody>
            <a:bodyPr/>
            <a:lstStyle/>
            <a:p>
              <a:endParaRPr lang="en-US"/>
            </a:p>
          </p:txBody>
        </p:sp>
        <p:sp>
          <p:nvSpPr>
            <p:cNvPr id="14462" name="Line 60"/>
            <p:cNvSpPr>
              <a:spLocks noChangeShapeType="1"/>
            </p:cNvSpPr>
            <p:nvPr/>
          </p:nvSpPr>
          <p:spPr bwMode="auto">
            <a:xfrm flipV="1">
              <a:off x="29927" y="6264"/>
              <a:ext cx="0" cy="787"/>
            </a:xfrm>
            <a:prstGeom prst="line">
              <a:avLst/>
            </a:prstGeom>
            <a:noFill/>
            <a:ln w="25400">
              <a:solidFill>
                <a:srgbClr val="FFFF00"/>
              </a:solidFill>
              <a:round/>
              <a:headEnd/>
              <a:tailEnd/>
            </a:ln>
          </p:spPr>
          <p:txBody>
            <a:bodyPr/>
            <a:lstStyle/>
            <a:p>
              <a:endParaRPr lang="en-US"/>
            </a:p>
          </p:txBody>
        </p:sp>
        <p:sp>
          <p:nvSpPr>
            <p:cNvPr id="14463" name="Text Box 61"/>
            <p:cNvSpPr txBox="1">
              <a:spLocks noChangeArrowheads="1"/>
            </p:cNvSpPr>
            <p:nvPr/>
          </p:nvSpPr>
          <p:spPr bwMode="auto">
            <a:xfrm rot="-5400000">
              <a:off x="25647" y="6346"/>
              <a:ext cx="428" cy="192"/>
            </a:xfrm>
            <a:prstGeom prst="rect">
              <a:avLst/>
            </a:prstGeom>
            <a:noFill/>
            <a:ln w="9525">
              <a:noFill/>
              <a:miter lim="800000"/>
              <a:headEnd/>
              <a:tailEnd/>
            </a:ln>
          </p:spPr>
          <p:txBody>
            <a:bodyPr wrap="none">
              <a:spAutoFit/>
            </a:bodyPr>
            <a:lstStyle/>
            <a:p>
              <a:pPr eaLnBrk="0" hangingPunct="0"/>
              <a:r>
                <a:rPr lang="en-US" sz="1400">
                  <a:latin typeface="Calibri" pitchFamily="34" charset="0"/>
                </a:rPr>
                <a:t>cps/eV</a:t>
              </a:r>
            </a:p>
          </p:txBody>
        </p:sp>
        <p:sp>
          <p:nvSpPr>
            <p:cNvPr id="14464" name="Text Box 62"/>
            <p:cNvSpPr txBox="1">
              <a:spLocks noChangeArrowheads="1"/>
            </p:cNvSpPr>
            <p:nvPr/>
          </p:nvSpPr>
          <p:spPr bwMode="auto">
            <a:xfrm rot="-5400000">
              <a:off x="28646" y="6258"/>
              <a:ext cx="428" cy="192"/>
            </a:xfrm>
            <a:prstGeom prst="rect">
              <a:avLst/>
            </a:prstGeom>
            <a:noFill/>
            <a:ln w="9525">
              <a:noFill/>
              <a:miter lim="800000"/>
              <a:headEnd/>
              <a:tailEnd/>
            </a:ln>
          </p:spPr>
          <p:txBody>
            <a:bodyPr wrap="none">
              <a:spAutoFit/>
            </a:bodyPr>
            <a:lstStyle/>
            <a:p>
              <a:pPr eaLnBrk="0" hangingPunct="0"/>
              <a:r>
                <a:rPr lang="en-US" sz="1400">
                  <a:latin typeface="Calibri" pitchFamily="34" charset="0"/>
                </a:rPr>
                <a:t>cps/eV</a:t>
              </a:r>
            </a:p>
          </p:txBody>
        </p:sp>
        <p:sp>
          <p:nvSpPr>
            <p:cNvPr id="14465" name="Text Box 33"/>
            <p:cNvSpPr txBox="1">
              <a:spLocks noChangeArrowheads="1"/>
            </p:cNvSpPr>
            <p:nvPr/>
          </p:nvSpPr>
          <p:spPr bwMode="auto">
            <a:xfrm>
              <a:off x="30999" y="5726"/>
              <a:ext cx="616" cy="250"/>
            </a:xfrm>
            <a:prstGeom prst="rect">
              <a:avLst/>
            </a:prstGeom>
            <a:noFill/>
            <a:ln w="9525">
              <a:noFill/>
              <a:miter lim="800000"/>
              <a:headEnd/>
              <a:tailEnd/>
            </a:ln>
          </p:spPr>
          <p:txBody>
            <a:bodyPr wrap="none">
              <a:spAutoFit/>
            </a:bodyPr>
            <a:lstStyle/>
            <a:p>
              <a:pPr eaLnBrk="0" hangingPunct="0"/>
              <a:r>
                <a:rPr lang="en-US" sz="2000" b="1">
                  <a:latin typeface="Calibri" pitchFamily="34" charset="0"/>
                </a:rPr>
                <a:t>Spot #4</a:t>
              </a:r>
            </a:p>
          </p:txBody>
        </p:sp>
        <p:sp>
          <p:nvSpPr>
            <p:cNvPr id="14466" name="Text Box 52"/>
            <p:cNvSpPr txBox="1">
              <a:spLocks noChangeArrowheads="1"/>
            </p:cNvSpPr>
            <p:nvPr/>
          </p:nvSpPr>
          <p:spPr bwMode="auto">
            <a:xfrm>
              <a:off x="31042" y="5919"/>
              <a:ext cx="550" cy="192"/>
            </a:xfrm>
            <a:prstGeom prst="rect">
              <a:avLst/>
            </a:prstGeom>
            <a:noFill/>
            <a:ln w="9525">
              <a:noFill/>
              <a:miter lim="800000"/>
              <a:headEnd/>
              <a:tailEnd/>
            </a:ln>
          </p:spPr>
          <p:txBody>
            <a:bodyPr wrap="none">
              <a:spAutoFit/>
            </a:bodyPr>
            <a:lstStyle/>
            <a:p>
              <a:pPr eaLnBrk="0" hangingPunct="0"/>
              <a:r>
                <a:rPr lang="en-US" sz="1400">
                  <a:latin typeface="Calibri" pitchFamily="34" charset="0"/>
                </a:rPr>
                <a:t>Pt coated</a:t>
              </a:r>
            </a:p>
          </p:txBody>
        </p:sp>
      </p:grpSp>
      <p:sp>
        <p:nvSpPr>
          <p:cNvPr id="14422" name="Text Box 316"/>
          <p:cNvSpPr txBox="1">
            <a:spLocks noChangeArrowheads="1"/>
          </p:cNvSpPr>
          <p:nvPr/>
        </p:nvSpPr>
        <p:spPr bwMode="auto">
          <a:xfrm>
            <a:off x="31054675" y="4491038"/>
            <a:ext cx="2119313" cy="488950"/>
          </a:xfrm>
          <a:prstGeom prst="rect">
            <a:avLst/>
          </a:prstGeom>
          <a:noFill/>
          <a:ln w="9525">
            <a:noFill/>
            <a:miter lim="800000"/>
            <a:headEnd/>
            <a:tailEnd/>
          </a:ln>
        </p:spPr>
        <p:txBody>
          <a:bodyPr wrap="none">
            <a:spAutoFit/>
          </a:bodyPr>
          <a:lstStyle/>
          <a:p>
            <a:r>
              <a:rPr lang="en-US" sz="2600" b="1" u="sng">
                <a:latin typeface="Times New Roman" pitchFamily="18" charset="0"/>
              </a:rPr>
              <a:t>SEM Results</a:t>
            </a:r>
            <a:r>
              <a:rPr lang="en-US" sz="2600" b="1">
                <a:latin typeface="Times New Roman" pitchFamily="18" charset="0"/>
              </a:rPr>
              <a:t>:</a:t>
            </a:r>
          </a:p>
        </p:txBody>
      </p:sp>
      <p:grpSp>
        <p:nvGrpSpPr>
          <p:cNvPr id="14602" name="Group 266"/>
          <p:cNvGrpSpPr>
            <a:grpSpLocks/>
          </p:cNvGrpSpPr>
          <p:nvPr/>
        </p:nvGrpSpPr>
        <p:grpSpPr bwMode="auto">
          <a:xfrm>
            <a:off x="31092775" y="12936538"/>
            <a:ext cx="19240500" cy="3937000"/>
            <a:chOff x="19586" y="8149"/>
            <a:chExt cx="12120" cy="2480"/>
          </a:xfrm>
        </p:grpSpPr>
        <p:grpSp>
          <p:nvGrpSpPr>
            <p:cNvPr id="14373" name="Group 310"/>
            <p:cNvGrpSpPr>
              <a:grpSpLocks/>
            </p:cNvGrpSpPr>
            <p:nvPr/>
          </p:nvGrpSpPr>
          <p:grpSpPr bwMode="auto">
            <a:xfrm>
              <a:off x="19652" y="8485"/>
              <a:ext cx="2864" cy="1906"/>
              <a:chOff x="19640" y="7887"/>
              <a:chExt cx="2928" cy="1906"/>
            </a:xfrm>
          </p:grpSpPr>
          <p:pic>
            <p:nvPicPr>
              <p:cNvPr id="14394" name="Picture 284" descr="Picture1"/>
              <p:cNvPicPr>
                <a:picLocks noChangeAspect="1" noChangeArrowheads="1"/>
              </p:cNvPicPr>
              <p:nvPr/>
            </p:nvPicPr>
            <p:blipFill>
              <a:blip r:embed="rId38"/>
              <a:srcRect l="1962" t="2917" r="1784" b="3978"/>
              <a:stretch>
                <a:fillRect/>
              </a:stretch>
            </p:blipFill>
            <p:spPr bwMode="auto">
              <a:xfrm>
                <a:off x="19640" y="7887"/>
                <a:ext cx="2928" cy="1906"/>
              </a:xfrm>
              <a:prstGeom prst="rect">
                <a:avLst/>
              </a:prstGeom>
              <a:noFill/>
              <a:ln w="9525">
                <a:solidFill>
                  <a:schemeClr val="tx1"/>
                </a:solidFill>
                <a:miter lim="800000"/>
                <a:headEnd/>
                <a:tailEnd/>
              </a:ln>
            </p:spPr>
          </p:pic>
          <p:sp>
            <p:nvSpPr>
              <p:cNvPr id="14395" name="Line 291"/>
              <p:cNvSpPr>
                <a:spLocks noChangeShapeType="1"/>
              </p:cNvSpPr>
              <p:nvPr/>
            </p:nvSpPr>
            <p:spPr bwMode="auto">
              <a:xfrm>
                <a:off x="20238" y="8904"/>
                <a:ext cx="2298" cy="0"/>
              </a:xfrm>
              <a:prstGeom prst="line">
                <a:avLst/>
              </a:prstGeom>
              <a:noFill/>
              <a:ln w="25400">
                <a:solidFill>
                  <a:srgbClr val="FF9900"/>
                </a:solidFill>
                <a:round/>
                <a:headEnd/>
                <a:tailEnd/>
              </a:ln>
            </p:spPr>
            <p:txBody>
              <a:bodyPr/>
              <a:lstStyle/>
              <a:p>
                <a:endParaRPr lang="en-US"/>
              </a:p>
            </p:txBody>
          </p:sp>
          <p:sp>
            <p:nvSpPr>
              <p:cNvPr id="14396" name="Rectangle 295"/>
              <p:cNvSpPr>
                <a:spLocks noChangeArrowheads="1"/>
              </p:cNvSpPr>
              <p:nvPr/>
            </p:nvSpPr>
            <p:spPr bwMode="auto">
              <a:xfrm>
                <a:off x="22485" y="9463"/>
                <a:ext cx="83" cy="119"/>
              </a:xfrm>
              <a:prstGeom prst="rect">
                <a:avLst/>
              </a:prstGeom>
              <a:solidFill>
                <a:schemeClr val="bg1"/>
              </a:solidFill>
              <a:ln w="9525">
                <a:noFill/>
                <a:miter lim="800000"/>
                <a:headEnd/>
                <a:tailEnd/>
              </a:ln>
            </p:spPr>
            <p:txBody>
              <a:bodyPr wrap="none" anchor="ctr"/>
              <a:lstStyle/>
              <a:p>
                <a:endParaRPr lang="en-US"/>
              </a:p>
            </p:txBody>
          </p:sp>
          <p:sp>
            <p:nvSpPr>
              <p:cNvPr id="14397" name="Rectangle 296"/>
              <p:cNvSpPr>
                <a:spLocks noChangeArrowheads="1"/>
              </p:cNvSpPr>
              <p:nvPr/>
            </p:nvSpPr>
            <p:spPr bwMode="auto">
              <a:xfrm>
                <a:off x="20205" y="9457"/>
                <a:ext cx="83" cy="119"/>
              </a:xfrm>
              <a:prstGeom prst="rect">
                <a:avLst/>
              </a:prstGeom>
              <a:solidFill>
                <a:schemeClr val="bg1"/>
              </a:solidFill>
              <a:ln w="9525">
                <a:noFill/>
                <a:miter lim="800000"/>
                <a:headEnd/>
                <a:tailEnd/>
              </a:ln>
            </p:spPr>
            <p:txBody>
              <a:bodyPr wrap="none" anchor="ctr"/>
              <a:lstStyle/>
              <a:p>
                <a:endParaRPr lang="en-US"/>
              </a:p>
            </p:txBody>
          </p:sp>
          <p:sp>
            <p:nvSpPr>
              <p:cNvPr id="14398" name="Text Box 303"/>
              <p:cNvSpPr txBox="1">
                <a:spLocks noChangeArrowheads="1"/>
              </p:cNvSpPr>
              <p:nvPr/>
            </p:nvSpPr>
            <p:spPr bwMode="auto">
              <a:xfrm>
                <a:off x="20213" y="8877"/>
                <a:ext cx="810" cy="192"/>
              </a:xfrm>
              <a:prstGeom prst="rect">
                <a:avLst/>
              </a:prstGeom>
              <a:noFill/>
              <a:ln w="9525">
                <a:noFill/>
                <a:miter lim="800000"/>
                <a:headEnd/>
                <a:tailEnd/>
              </a:ln>
            </p:spPr>
            <p:txBody>
              <a:bodyPr wrap="none">
                <a:spAutoFit/>
              </a:bodyPr>
              <a:lstStyle/>
              <a:p>
                <a:r>
                  <a:rPr lang="en-US" sz="1400" b="1">
                    <a:solidFill>
                      <a:srgbClr val="FF9900"/>
                    </a:solidFill>
                    <a:latin typeface="Calibri" pitchFamily="34" charset="0"/>
                  </a:rPr>
                  <a:t>WVS = 13ppm </a:t>
                </a:r>
              </a:p>
            </p:txBody>
          </p:sp>
        </p:grpSp>
        <p:grpSp>
          <p:nvGrpSpPr>
            <p:cNvPr id="14374" name="Group 311"/>
            <p:cNvGrpSpPr>
              <a:grpSpLocks/>
            </p:cNvGrpSpPr>
            <p:nvPr/>
          </p:nvGrpSpPr>
          <p:grpSpPr bwMode="auto">
            <a:xfrm>
              <a:off x="22694" y="8482"/>
              <a:ext cx="2914" cy="1909"/>
              <a:chOff x="22682" y="7884"/>
              <a:chExt cx="2914" cy="1909"/>
            </a:xfrm>
          </p:grpSpPr>
          <p:pic>
            <p:nvPicPr>
              <p:cNvPr id="14389" name="Picture 288" descr="Picture2"/>
              <p:cNvPicPr>
                <a:picLocks noChangeAspect="1" noChangeArrowheads="1"/>
              </p:cNvPicPr>
              <p:nvPr/>
            </p:nvPicPr>
            <p:blipFill>
              <a:blip r:embed="rId39"/>
              <a:srcRect l="2672" t="2644" r="1604" b="5289"/>
              <a:stretch>
                <a:fillRect/>
              </a:stretch>
            </p:blipFill>
            <p:spPr bwMode="auto">
              <a:xfrm>
                <a:off x="22682" y="7884"/>
                <a:ext cx="2913" cy="1909"/>
              </a:xfrm>
              <a:prstGeom prst="rect">
                <a:avLst/>
              </a:prstGeom>
              <a:noFill/>
              <a:ln w="9525">
                <a:solidFill>
                  <a:schemeClr val="tx1"/>
                </a:solidFill>
                <a:miter lim="800000"/>
                <a:headEnd/>
                <a:tailEnd/>
              </a:ln>
            </p:spPr>
          </p:pic>
          <p:sp>
            <p:nvSpPr>
              <p:cNvPr id="14390" name="Line 292"/>
              <p:cNvSpPr>
                <a:spLocks noChangeShapeType="1"/>
              </p:cNvSpPr>
              <p:nvPr/>
            </p:nvSpPr>
            <p:spPr bwMode="auto">
              <a:xfrm>
                <a:off x="23252" y="8922"/>
                <a:ext cx="2307" cy="0"/>
              </a:xfrm>
              <a:prstGeom prst="line">
                <a:avLst/>
              </a:prstGeom>
              <a:noFill/>
              <a:ln w="25400">
                <a:solidFill>
                  <a:srgbClr val="969696"/>
                </a:solidFill>
                <a:round/>
                <a:headEnd/>
                <a:tailEnd/>
              </a:ln>
            </p:spPr>
            <p:txBody>
              <a:bodyPr/>
              <a:lstStyle/>
              <a:p>
                <a:endParaRPr lang="en-US"/>
              </a:p>
            </p:txBody>
          </p:sp>
          <p:sp>
            <p:nvSpPr>
              <p:cNvPr id="14391" name="Rectangle 298"/>
              <p:cNvSpPr>
                <a:spLocks noChangeArrowheads="1"/>
              </p:cNvSpPr>
              <p:nvPr/>
            </p:nvSpPr>
            <p:spPr bwMode="auto">
              <a:xfrm>
                <a:off x="23211" y="9487"/>
                <a:ext cx="81" cy="119"/>
              </a:xfrm>
              <a:prstGeom prst="rect">
                <a:avLst/>
              </a:prstGeom>
              <a:solidFill>
                <a:schemeClr val="bg1"/>
              </a:solidFill>
              <a:ln w="9525">
                <a:noFill/>
                <a:miter lim="800000"/>
                <a:headEnd/>
                <a:tailEnd/>
              </a:ln>
            </p:spPr>
            <p:txBody>
              <a:bodyPr wrap="none" anchor="ctr"/>
              <a:lstStyle/>
              <a:p>
                <a:endParaRPr lang="en-US"/>
              </a:p>
            </p:txBody>
          </p:sp>
          <p:sp>
            <p:nvSpPr>
              <p:cNvPr id="14392" name="Text Box 304"/>
              <p:cNvSpPr txBox="1">
                <a:spLocks noChangeArrowheads="1"/>
              </p:cNvSpPr>
              <p:nvPr/>
            </p:nvSpPr>
            <p:spPr bwMode="auto">
              <a:xfrm>
                <a:off x="23225" y="8910"/>
                <a:ext cx="793" cy="192"/>
              </a:xfrm>
              <a:prstGeom prst="rect">
                <a:avLst/>
              </a:prstGeom>
              <a:noFill/>
              <a:ln w="9525">
                <a:noFill/>
                <a:miter lim="800000"/>
                <a:headEnd/>
                <a:tailEnd/>
              </a:ln>
            </p:spPr>
            <p:txBody>
              <a:bodyPr wrap="none">
                <a:spAutoFit/>
              </a:bodyPr>
              <a:lstStyle/>
              <a:p>
                <a:r>
                  <a:rPr lang="en-US" sz="1400" b="1">
                    <a:solidFill>
                      <a:srgbClr val="5F5F5F"/>
                    </a:solidFill>
                    <a:latin typeface="Calibri" pitchFamily="34" charset="0"/>
                  </a:rPr>
                  <a:t>WVS = 24ppm</a:t>
                </a:r>
                <a:r>
                  <a:rPr lang="en-US" sz="1400" b="1">
                    <a:solidFill>
                      <a:srgbClr val="969696"/>
                    </a:solidFill>
                    <a:latin typeface="Calibri" pitchFamily="34" charset="0"/>
                  </a:rPr>
                  <a:t> </a:t>
                </a:r>
              </a:p>
            </p:txBody>
          </p:sp>
          <p:sp>
            <p:nvSpPr>
              <p:cNvPr id="14393" name="Rectangle 297"/>
              <p:cNvSpPr>
                <a:spLocks noChangeArrowheads="1"/>
              </p:cNvSpPr>
              <p:nvPr/>
            </p:nvSpPr>
            <p:spPr bwMode="auto">
              <a:xfrm>
                <a:off x="25515" y="9493"/>
                <a:ext cx="81" cy="119"/>
              </a:xfrm>
              <a:prstGeom prst="rect">
                <a:avLst/>
              </a:prstGeom>
              <a:solidFill>
                <a:schemeClr val="bg1"/>
              </a:solidFill>
              <a:ln w="9525">
                <a:noFill/>
                <a:miter lim="800000"/>
                <a:headEnd/>
                <a:tailEnd/>
              </a:ln>
            </p:spPr>
            <p:txBody>
              <a:bodyPr wrap="none" anchor="ctr"/>
              <a:lstStyle/>
              <a:p>
                <a:endParaRPr lang="en-US"/>
              </a:p>
            </p:txBody>
          </p:sp>
        </p:grpSp>
        <p:grpSp>
          <p:nvGrpSpPr>
            <p:cNvPr id="14601" name="Group 265"/>
            <p:cNvGrpSpPr>
              <a:grpSpLocks/>
            </p:cNvGrpSpPr>
            <p:nvPr/>
          </p:nvGrpSpPr>
          <p:grpSpPr bwMode="auto">
            <a:xfrm>
              <a:off x="25770" y="8468"/>
              <a:ext cx="2899" cy="1931"/>
              <a:chOff x="25770" y="8468"/>
              <a:chExt cx="2899" cy="1931"/>
            </a:xfrm>
          </p:grpSpPr>
          <p:pic>
            <p:nvPicPr>
              <p:cNvPr id="14384" name="Picture 290" descr="Picture4"/>
              <p:cNvPicPr>
                <a:picLocks noChangeAspect="1" noChangeArrowheads="1"/>
              </p:cNvPicPr>
              <p:nvPr/>
            </p:nvPicPr>
            <p:blipFill>
              <a:blip r:embed="rId40"/>
              <a:srcRect l="2855" t="2644" r="1250" b="4761"/>
              <a:stretch>
                <a:fillRect/>
              </a:stretch>
            </p:blipFill>
            <p:spPr bwMode="auto">
              <a:xfrm>
                <a:off x="25770" y="8468"/>
                <a:ext cx="2899" cy="1931"/>
              </a:xfrm>
              <a:prstGeom prst="rect">
                <a:avLst/>
              </a:prstGeom>
              <a:noFill/>
              <a:ln w="9525">
                <a:solidFill>
                  <a:schemeClr val="tx1"/>
                </a:solidFill>
                <a:miter lim="800000"/>
                <a:headEnd/>
                <a:tailEnd/>
              </a:ln>
            </p:spPr>
          </p:pic>
          <p:sp>
            <p:nvSpPr>
              <p:cNvPr id="14385" name="Line 293"/>
              <p:cNvSpPr>
                <a:spLocks noChangeShapeType="1"/>
              </p:cNvSpPr>
              <p:nvPr/>
            </p:nvSpPr>
            <p:spPr bwMode="auto">
              <a:xfrm>
                <a:off x="26318" y="9514"/>
                <a:ext cx="2307" cy="0"/>
              </a:xfrm>
              <a:prstGeom prst="line">
                <a:avLst/>
              </a:prstGeom>
              <a:noFill/>
              <a:ln w="25400">
                <a:solidFill>
                  <a:srgbClr val="800000"/>
                </a:solidFill>
                <a:round/>
                <a:headEnd/>
                <a:tailEnd/>
              </a:ln>
            </p:spPr>
            <p:txBody>
              <a:bodyPr/>
              <a:lstStyle/>
              <a:p>
                <a:endParaRPr lang="en-US"/>
              </a:p>
            </p:txBody>
          </p:sp>
          <p:sp>
            <p:nvSpPr>
              <p:cNvPr id="14386" name="Rectangle 299"/>
              <p:cNvSpPr>
                <a:spLocks noChangeArrowheads="1"/>
              </p:cNvSpPr>
              <p:nvPr/>
            </p:nvSpPr>
            <p:spPr bwMode="auto">
              <a:xfrm>
                <a:off x="28580" y="10088"/>
                <a:ext cx="81" cy="119"/>
              </a:xfrm>
              <a:prstGeom prst="rect">
                <a:avLst/>
              </a:prstGeom>
              <a:solidFill>
                <a:schemeClr val="bg1"/>
              </a:solidFill>
              <a:ln w="9525">
                <a:noFill/>
                <a:miter lim="800000"/>
                <a:headEnd/>
                <a:tailEnd/>
              </a:ln>
            </p:spPr>
            <p:txBody>
              <a:bodyPr wrap="none" anchor="ctr"/>
              <a:lstStyle/>
              <a:p>
                <a:endParaRPr lang="en-US"/>
              </a:p>
            </p:txBody>
          </p:sp>
          <p:sp>
            <p:nvSpPr>
              <p:cNvPr id="14387" name="Rectangle 300"/>
              <p:cNvSpPr>
                <a:spLocks noChangeArrowheads="1"/>
              </p:cNvSpPr>
              <p:nvPr/>
            </p:nvSpPr>
            <p:spPr bwMode="auto">
              <a:xfrm>
                <a:off x="26289" y="10082"/>
                <a:ext cx="81" cy="119"/>
              </a:xfrm>
              <a:prstGeom prst="rect">
                <a:avLst/>
              </a:prstGeom>
              <a:solidFill>
                <a:schemeClr val="bg1"/>
              </a:solidFill>
              <a:ln w="9525">
                <a:noFill/>
                <a:miter lim="800000"/>
                <a:headEnd/>
                <a:tailEnd/>
              </a:ln>
            </p:spPr>
            <p:txBody>
              <a:bodyPr wrap="none" anchor="ctr"/>
              <a:lstStyle/>
              <a:p>
                <a:endParaRPr lang="en-US"/>
              </a:p>
            </p:txBody>
          </p:sp>
          <p:sp>
            <p:nvSpPr>
              <p:cNvPr id="14388" name="Text Box 305"/>
              <p:cNvSpPr txBox="1">
                <a:spLocks noChangeArrowheads="1"/>
              </p:cNvSpPr>
              <p:nvPr/>
            </p:nvSpPr>
            <p:spPr bwMode="auto">
              <a:xfrm>
                <a:off x="26303" y="9492"/>
                <a:ext cx="793" cy="192"/>
              </a:xfrm>
              <a:prstGeom prst="rect">
                <a:avLst/>
              </a:prstGeom>
              <a:noFill/>
              <a:ln w="9525">
                <a:noFill/>
                <a:miter lim="800000"/>
                <a:headEnd/>
                <a:tailEnd/>
              </a:ln>
            </p:spPr>
            <p:txBody>
              <a:bodyPr wrap="none">
                <a:spAutoFit/>
              </a:bodyPr>
              <a:lstStyle/>
              <a:p>
                <a:r>
                  <a:rPr lang="en-US" sz="1400" b="1">
                    <a:solidFill>
                      <a:srgbClr val="800000"/>
                    </a:solidFill>
                    <a:latin typeface="Calibri" pitchFamily="34" charset="0"/>
                  </a:rPr>
                  <a:t>WVS = 63ppm </a:t>
                </a:r>
              </a:p>
            </p:txBody>
          </p:sp>
        </p:grpSp>
        <p:grpSp>
          <p:nvGrpSpPr>
            <p:cNvPr id="14376" name="Group 307"/>
            <p:cNvGrpSpPr>
              <a:grpSpLocks/>
            </p:cNvGrpSpPr>
            <p:nvPr/>
          </p:nvGrpSpPr>
          <p:grpSpPr bwMode="auto">
            <a:xfrm>
              <a:off x="28827" y="8473"/>
              <a:ext cx="2859" cy="1914"/>
              <a:chOff x="28743" y="7875"/>
              <a:chExt cx="2923" cy="1914"/>
            </a:xfrm>
          </p:grpSpPr>
          <p:pic>
            <p:nvPicPr>
              <p:cNvPr id="14379" name="Picture 289" descr="Picture3"/>
              <p:cNvPicPr>
                <a:picLocks noChangeAspect="1" noChangeArrowheads="1"/>
              </p:cNvPicPr>
              <p:nvPr/>
            </p:nvPicPr>
            <p:blipFill>
              <a:blip r:embed="rId41"/>
              <a:srcRect l="3040" t="2386" r="1608" b="5038"/>
              <a:stretch>
                <a:fillRect/>
              </a:stretch>
            </p:blipFill>
            <p:spPr bwMode="auto">
              <a:xfrm>
                <a:off x="28743" y="7875"/>
                <a:ext cx="2923" cy="1914"/>
              </a:xfrm>
              <a:prstGeom prst="rect">
                <a:avLst/>
              </a:prstGeom>
              <a:noFill/>
              <a:ln w="9525">
                <a:solidFill>
                  <a:schemeClr val="tx1"/>
                </a:solidFill>
                <a:miter lim="800000"/>
                <a:headEnd/>
                <a:tailEnd/>
              </a:ln>
            </p:spPr>
          </p:pic>
          <p:sp>
            <p:nvSpPr>
              <p:cNvPr id="14380" name="Line 294"/>
              <p:cNvSpPr>
                <a:spLocks noChangeShapeType="1"/>
              </p:cNvSpPr>
              <p:nvPr/>
            </p:nvSpPr>
            <p:spPr bwMode="auto">
              <a:xfrm>
                <a:off x="29239" y="8688"/>
                <a:ext cx="2387" cy="0"/>
              </a:xfrm>
              <a:prstGeom prst="line">
                <a:avLst/>
              </a:prstGeom>
              <a:noFill/>
              <a:ln w="25400">
                <a:solidFill>
                  <a:srgbClr val="99CC00"/>
                </a:solidFill>
                <a:round/>
                <a:headEnd/>
                <a:tailEnd/>
              </a:ln>
            </p:spPr>
            <p:txBody>
              <a:bodyPr/>
              <a:lstStyle/>
              <a:p>
                <a:endParaRPr lang="en-US"/>
              </a:p>
            </p:txBody>
          </p:sp>
          <p:sp>
            <p:nvSpPr>
              <p:cNvPr id="14381" name="Rectangle 301"/>
              <p:cNvSpPr>
                <a:spLocks noChangeArrowheads="1"/>
              </p:cNvSpPr>
              <p:nvPr/>
            </p:nvSpPr>
            <p:spPr bwMode="auto">
              <a:xfrm>
                <a:off x="31581" y="9493"/>
                <a:ext cx="83" cy="119"/>
              </a:xfrm>
              <a:prstGeom prst="rect">
                <a:avLst/>
              </a:prstGeom>
              <a:solidFill>
                <a:schemeClr val="bg1"/>
              </a:solidFill>
              <a:ln w="9525">
                <a:noFill/>
                <a:miter lim="800000"/>
                <a:headEnd/>
                <a:tailEnd/>
              </a:ln>
            </p:spPr>
            <p:txBody>
              <a:bodyPr wrap="none" anchor="ctr"/>
              <a:lstStyle/>
              <a:p>
                <a:endParaRPr lang="en-US"/>
              </a:p>
            </p:txBody>
          </p:sp>
          <p:sp>
            <p:nvSpPr>
              <p:cNvPr id="14382" name="Rectangle 302"/>
              <p:cNvSpPr>
                <a:spLocks noChangeArrowheads="1"/>
              </p:cNvSpPr>
              <p:nvPr/>
            </p:nvSpPr>
            <p:spPr bwMode="auto">
              <a:xfrm>
                <a:off x="29199" y="9487"/>
                <a:ext cx="83" cy="119"/>
              </a:xfrm>
              <a:prstGeom prst="rect">
                <a:avLst/>
              </a:prstGeom>
              <a:solidFill>
                <a:schemeClr val="bg1"/>
              </a:solidFill>
              <a:ln w="9525">
                <a:noFill/>
                <a:miter lim="800000"/>
                <a:headEnd/>
                <a:tailEnd/>
              </a:ln>
            </p:spPr>
            <p:txBody>
              <a:bodyPr wrap="none" anchor="ctr"/>
              <a:lstStyle/>
              <a:p>
                <a:endParaRPr lang="en-US"/>
              </a:p>
            </p:txBody>
          </p:sp>
          <p:sp>
            <p:nvSpPr>
              <p:cNvPr id="14383" name="Text Box 306"/>
              <p:cNvSpPr txBox="1">
                <a:spLocks noChangeArrowheads="1"/>
              </p:cNvSpPr>
              <p:nvPr/>
            </p:nvSpPr>
            <p:spPr bwMode="auto">
              <a:xfrm>
                <a:off x="29222" y="8667"/>
                <a:ext cx="753" cy="192"/>
              </a:xfrm>
              <a:prstGeom prst="rect">
                <a:avLst/>
              </a:prstGeom>
              <a:noFill/>
              <a:ln w="9525">
                <a:noFill/>
                <a:miter lim="800000"/>
                <a:headEnd/>
                <a:tailEnd/>
              </a:ln>
            </p:spPr>
            <p:txBody>
              <a:bodyPr wrap="none">
                <a:spAutoFit/>
              </a:bodyPr>
              <a:lstStyle/>
              <a:p>
                <a:r>
                  <a:rPr lang="en-US" sz="1400" b="1">
                    <a:solidFill>
                      <a:srgbClr val="8BC606"/>
                    </a:solidFill>
                    <a:latin typeface="Calibri" pitchFamily="34" charset="0"/>
                  </a:rPr>
                  <a:t>WVS = 8ppm </a:t>
                </a:r>
              </a:p>
            </p:txBody>
          </p:sp>
        </p:grpSp>
        <p:sp>
          <p:nvSpPr>
            <p:cNvPr id="14377" name="TextBox 2154"/>
            <p:cNvSpPr txBox="1">
              <a:spLocks noChangeArrowheads="1"/>
            </p:cNvSpPr>
            <p:nvPr/>
          </p:nvSpPr>
          <p:spPr bwMode="auto">
            <a:xfrm>
              <a:off x="19586" y="10379"/>
              <a:ext cx="12120" cy="250"/>
            </a:xfrm>
            <a:prstGeom prst="rect">
              <a:avLst/>
            </a:prstGeom>
            <a:noFill/>
            <a:ln w="9525">
              <a:noFill/>
              <a:miter lim="800000"/>
              <a:headEnd/>
              <a:tailEnd/>
            </a:ln>
          </p:spPr>
          <p:txBody>
            <a:bodyPr>
              <a:spAutoFit/>
            </a:bodyPr>
            <a:lstStyle/>
            <a:p>
              <a:pPr algn="just" eaLnBrk="0" hangingPunct="0"/>
              <a:r>
                <a:rPr lang="en-US" sz="2000" b="1">
                  <a:latin typeface="Times New Roman" pitchFamily="18" charset="0"/>
                  <a:cs typeface="Times New Roman" pitchFamily="18" charset="0"/>
                </a:rPr>
                <a:t>Fig. 9:</a:t>
              </a:r>
              <a:r>
                <a:rPr lang="en-US" sz="2000">
                  <a:latin typeface="Times New Roman" pitchFamily="18" charset="0"/>
                  <a:cs typeface="Times New Roman" pitchFamily="18" charset="0"/>
                </a:rPr>
                <a:t> Normalized log plots for bulk street sediment concentrations, showing Cu, Pb, Zn, and As. Samples are normalized to average Wabash Valley Soil (WVS) (Smith et al., 2013).</a:t>
              </a:r>
            </a:p>
          </p:txBody>
        </p:sp>
        <p:sp>
          <p:nvSpPr>
            <p:cNvPr id="14378" name="Text Box 317"/>
            <p:cNvSpPr txBox="1">
              <a:spLocks noChangeArrowheads="1"/>
            </p:cNvSpPr>
            <p:nvPr/>
          </p:nvSpPr>
          <p:spPr bwMode="auto">
            <a:xfrm>
              <a:off x="19589" y="8149"/>
              <a:ext cx="1311" cy="308"/>
            </a:xfrm>
            <a:prstGeom prst="rect">
              <a:avLst/>
            </a:prstGeom>
            <a:noFill/>
            <a:ln w="9525">
              <a:noFill/>
              <a:miter lim="800000"/>
              <a:headEnd/>
              <a:tailEnd/>
            </a:ln>
          </p:spPr>
          <p:txBody>
            <a:bodyPr wrap="none">
              <a:spAutoFit/>
            </a:bodyPr>
            <a:lstStyle/>
            <a:p>
              <a:r>
                <a:rPr lang="en-US" sz="2600" b="1" u="sng">
                  <a:latin typeface="Times New Roman" pitchFamily="18" charset="0"/>
                </a:rPr>
                <a:t>XRF Results:</a:t>
              </a:r>
            </a:p>
          </p:txBody>
        </p:sp>
      </p:grpSp>
      <p:grpSp>
        <p:nvGrpSpPr>
          <p:cNvPr id="14606" name="Group 270"/>
          <p:cNvGrpSpPr>
            <a:grpSpLocks/>
          </p:cNvGrpSpPr>
          <p:nvPr/>
        </p:nvGrpSpPr>
        <p:grpSpPr bwMode="auto">
          <a:xfrm>
            <a:off x="48469550" y="344488"/>
            <a:ext cx="2217738" cy="2384425"/>
            <a:chOff x="29308" y="233"/>
            <a:chExt cx="1397" cy="1502"/>
          </a:xfrm>
        </p:grpSpPr>
        <p:sp>
          <p:nvSpPr>
            <p:cNvPr id="14597" name="Rectangle 201"/>
            <p:cNvSpPr>
              <a:spLocks noChangeArrowheads="1"/>
            </p:cNvSpPr>
            <p:nvPr/>
          </p:nvSpPr>
          <p:spPr bwMode="auto">
            <a:xfrm>
              <a:off x="29545" y="233"/>
              <a:ext cx="913" cy="1071"/>
            </a:xfrm>
            <a:prstGeom prst="rect">
              <a:avLst/>
            </a:prstGeom>
            <a:solidFill>
              <a:schemeClr val="bg1"/>
            </a:solidFill>
            <a:ln w="12700">
              <a:solidFill>
                <a:schemeClr val="tx1"/>
              </a:solidFill>
              <a:miter lim="800000"/>
              <a:headEnd/>
              <a:tailEnd/>
            </a:ln>
          </p:spPr>
          <p:txBody>
            <a:bodyPr wrap="none" anchor="ctr"/>
            <a:lstStyle/>
            <a:p>
              <a:pPr defTabSz="457200" eaLnBrk="0" hangingPunct="0"/>
              <a:endParaRPr lang="en-US" altLang="en-US" sz="1800">
                <a:latin typeface="Calibri" pitchFamily="34" charset="0"/>
                <a:sym typeface="Arial" charset="0"/>
              </a:endParaRPr>
            </a:p>
          </p:txBody>
        </p:sp>
        <p:pic>
          <p:nvPicPr>
            <p:cNvPr id="14594" name="Picture 203" descr="Depauw-University-music"/>
            <p:cNvPicPr>
              <a:picLocks noChangeAspect="1" noChangeArrowheads="1"/>
            </p:cNvPicPr>
            <p:nvPr/>
          </p:nvPicPr>
          <p:blipFill>
            <a:blip r:embed="rId42">
              <a:lum bright="100000" contrast="100000"/>
            </a:blip>
            <a:srcRect l="20004" t="46707" b="14000"/>
            <a:stretch>
              <a:fillRect/>
            </a:stretch>
          </p:blipFill>
          <p:spPr bwMode="auto">
            <a:xfrm>
              <a:off x="29308" y="1510"/>
              <a:ext cx="1397" cy="225"/>
            </a:xfrm>
            <a:prstGeom prst="rect">
              <a:avLst/>
            </a:prstGeom>
            <a:noFill/>
            <a:ln w="9525">
              <a:noFill/>
              <a:miter lim="800000"/>
              <a:headEnd/>
              <a:tailEnd/>
            </a:ln>
          </p:spPr>
        </p:pic>
        <p:pic>
          <p:nvPicPr>
            <p:cNvPr id="14595" name="Picture 208" descr="Depauw-University-music"/>
            <p:cNvPicPr>
              <a:picLocks noChangeAspect="1" noChangeArrowheads="1"/>
            </p:cNvPicPr>
            <p:nvPr/>
          </p:nvPicPr>
          <p:blipFill>
            <a:blip r:embed="rId42">
              <a:lum bright="100000" contrast="100000"/>
            </a:blip>
            <a:srcRect l="20004" t="14000" r="21817" b="53293"/>
            <a:stretch>
              <a:fillRect/>
            </a:stretch>
          </p:blipFill>
          <p:spPr bwMode="auto">
            <a:xfrm>
              <a:off x="29514" y="1342"/>
              <a:ext cx="1009" cy="189"/>
            </a:xfrm>
            <a:prstGeom prst="rect">
              <a:avLst/>
            </a:prstGeom>
            <a:noFill/>
            <a:ln w="9525">
              <a:noFill/>
              <a:miter lim="800000"/>
              <a:headEnd/>
              <a:tailEnd/>
            </a:ln>
          </p:spPr>
        </p:pic>
        <p:pic>
          <p:nvPicPr>
            <p:cNvPr id="14596" name="Picture 200" descr="lNeECpLu_400x400"/>
            <p:cNvPicPr>
              <a:picLocks noChangeAspect="1" noChangeArrowheads="1"/>
            </p:cNvPicPr>
            <p:nvPr/>
          </p:nvPicPr>
          <p:blipFill>
            <a:blip r:embed="rId43"/>
            <a:srcRect r="13440"/>
            <a:stretch>
              <a:fillRect/>
            </a:stretch>
          </p:blipFill>
          <p:spPr bwMode="auto">
            <a:xfrm>
              <a:off x="29575" y="262"/>
              <a:ext cx="841" cy="1001"/>
            </a:xfrm>
            <a:prstGeom prst="rect">
              <a:avLst/>
            </a:prstGeom>
            <a:solidFill>
              <a:schemeClr val="bg1"/>
            </a:solidFill>
            <a:ln w="12700">
              <a:solidFill>
                <a:srgbClr val="000000"/>
              </a:solidFill>
              <a:miter lim="800000"/>
              <a:headEnd/>
              <a:tailEnd/>
            </a:ln>
          </p:spPr>
        </p:pic>
      </p:gr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806950" rtl="0" eaLnBrk="1" fontAlgn="base" latinLnBrk="0" hangingPunct="1">
          <a:lnSpc>
            <a:spcPct val="100000"/>
          </a:lnSpc>
          <a:spcBef>
            <a:spcPct val="0"/>
          </a:spcBef>
          <a:spcAft>
            <a:spcPct val="0"/>
          </a:spcAft>
          <a:buClrTx/>
          <a:buSzTx/>
          <a:buFontTx/>
          <a:buNone/>
          <a:tabLst/>
          <a:defRPr kumimoji="0" lang="en-US" altLang="en-US" sz="95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806950" rtl="0" eaLnBrk="1" fontAlgn="base" latinLnBrk="0" hangingPunct="1">
          <a:lnSpc>
            <a:spcPct val="100000"/>
          </a:lnSpc>
          <a:spcBef>
            <a:spcPct val="0"/>
          </a:spcBef>
          <a:spcAft>
            <a:spcPct val="0"/>
          </a:spcAft>
          <a:buClrTx/>
          <a:buSzTx/>
          <a:buFontTx/>
          <a:buNone/>
          <a:tabLst/>
          <a:defRPr kumimoji="0" lang="en-US" altLang="en-US" sz="95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E9E6AC9A3025429281C7E590478F4C" ma:contentTypeVersion="7" ma:contentTypeDescription="Create a new document." ma:contentTypeScope="" ma:versionID="8ff438a74f2f6f1018dd591503920ba3">
  <xsd:schema xmlns:xsd="http://www.w3.org/2001/XMLSchema" xmlns:xs="http://www.w3.org/2001/XMLSchema" xmlns:p="http://schemas.microsoft.com/office/2006/metadata/properties" xmlns:ns3="cad0146e-32c1-444c-8e51-7baf767d0401" xmlns:ns4="8555a57d-6556-4fbb-bb45-d71f1beb93ce" targetNamespace="http://schemas.microsoft.com/office/2006/metadata/properties" ma:root="true" ma:fieldsID="4a2ba6bee391758eb3ae99ff493fe56e" ns3:_="" ns4:_="">
    <xsd:import namespace="cad0146e-32c1-444c-8e51-7baf767d0401"/>
    <xsd:import namespace="8555a57d-6556-4fbb-bb45-d71f1beb93c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d0146e-32c1-444c-8e51-7baf767d04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55a57d-6556-4fbb-bb45-d71f1beb93c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C809B20-2564-4BE7-A92F-98C6A52AF1B7}">
  <ds:schemaRefs>
    <ds:schemaRef ds:uri="8555a57d-6556-4fbb-bb45-d71f1beb93ce"/>
    <ds:schemaRef ds:uri="cad0146e-32c1-444c-8e51-7baf767d04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4B06D5A-9ADF-4094-97B4-971E1E25D80E}">
  <ds:schemaRefs>
    <ds:schemaRef ds:uri="http://schemas.microsoft.com/sharepoint/v3/contenttype/forms"/>
  </ds:schemaRefs>
</ds:datastoreItem>
</file>

<file path=customXml/itemProps3.xml><?xml version="1.0" encoding="utf-8"?>
<ds:datastoreItem xmlns:ds="http://schemas.openxmlformats.org/officeDocument/2006/customXml" ds:itemID="{95460E65-0D29-4B45-9EE6-B00D850C2052}">
  <ds:schemaRefs>
    <ds:schemaRef ds:uri="http://www.w3.org/XML/1998/namespace"/>
    <ds:schemaRef ds:uri="http://purl.org/dc/elements/1.1/"/>
    <ds:schemaRef ds:uri="http://purl.org/dc/dcmitype/"/>
    <ds:schemaRef ds:uri="http://purl.org/dc/terms/"/>
    <ds:schemaRef ds:uri="cad0146e-32c1-444c-8e51-7baf767d0401"/>
    <ds:schemaRef ds:uri="http://schemas.openxmlformats.org/package/2006/metadata/core-properties"/>
    <ds:schemaRef ds:uri="8555a57d-6556-4fbb-bb45-d71f1beb93ce"/>
    <ds:schemaRef ds:uri="http://schemas.microsoft.com/office/2006/documentManagement/typ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Buzzi Research Poster 2022</Template>
  <TotalTime>13392</TotalTime>
  <Words>1397</Words>
  <Application>Microsoft Office PowerPoint</Application>
  <PresentationFormat>Custom</PresentationFormat>
  <Paragraphs>137</Paragraphs>
  <Slides>1</Slides>
  <Notes>1</Notes>
  <HiddenSlides>0</HiddenSlides>
  <MMClips>0</MMClips>
  <ScaleCrop>false</ScaleCrop>
  <HeadingPairs>
    <vt:vector size="6" baseType="variant">
      <vt:variant>
        <vt:lpstr>Fonts Used</vt:lpstr>
      </vt:variant>
      <vt:variant>
        <vt:i4>3</vt:i4>
      </vt:variant>
      <vt:variant>
        <vt:lpstr>Design Template</vt:lpstr>
      </vt:variant>
      <vt:variant>
        <vt:i4>1</vt:i4>
      </vt:variant>
      <vt:variant>
        <vt:lpstr>Slide Titles</vt:lpstr>
      </vt:variant>
      <vt:variant>
        <vt:i4>1</vt:i4>
      </vt:variant>
    </vt:vector>
  </HeadingPairs>
  <TitlesOfParts>
    <vt:vector size="5" baseType="lpstr">
      <vt:lpstr>Arial</vt:lpstr>
      <vt:lpstr>Calibri</vt:lpstr>
      <vt:lpstr>Times New Roman</vt:lpstr>
      <vt:lpstr>Default Design</vt:lpstr>
      <vt:lpstr>Characterizing Potentially Harmful Environmental Legacy Issues within a Declining Midwest City: A Street Sediment Study of Northeastern Terre Haute, Indiana</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Hazards of Atmospheric Particulate Matter Surrounding Buzzi Unicem, Greencastle, IN</dc:title>
  <dc:creator>Katelyn Adams</dc:creator>
  <cp:lastModifiedBy>kenlbrow</cp:lastModifiedBy>
  <cp:revision>19</cp:revision>
  <dcterms:created xsi:type="dcterms:W3CDTF">2023-10-22T15:33:01Z</dcterms:created>
  <dcterms:modified xsi:type="dcterms:W3CDTF">2024-04-16T16:15:08Z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0x01010051E9E6AC9A3025429281C7E590478F4C</vt:lpwstr>
  </property>
</Properties>
</file>