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5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5143500" cx="9144000"/>
  <p:notesSz cx="6858000" cy="9144000"/>
  <p:embeddedFontLst>
    <p:embeddedFont>
      <p:font typeface="Ubuntu"/>
      <p:regular r:id="rId28"/>
      <p:bold r:id="rId29"/>
      <p:italic r:id="rId30"/>
      <p:boldItalic r:id="rId31"/>
    </p:embeddedFont>
    <p:embeddedFont>
      <p:font typeface="Montserrat"/>
      <p:regular r:id="rId32"/>
      <p:bold r:id="rId33"/>
      <p:italic r:id="rId34"/>
      <p:boldItalic r:id="rId35"/>
    </p:embeddedFont>
    <p:embeddedFont>
      <p:font typeface="Arvo"/>
      <p:regular r:id="rId36"/>
      <p:bold r:id="rId37"/>
      <p:italic r:id="rId38"/>
      <p:boldItalic r:id="rId39"/>
    </p:embeddedFont>
    <p:embeddedFont>
      <p:font typeface="Montserrat Light"/>
      <p:regular r:id="rId40"/>
      <p:bold r:id="rId41"/>
      <p:italic r:id="rId42"/>
      <p:boldItalic r:id="rId43"/>
    </p:embeddedFont>
    <p:embeddedFont>
      <p:font typeface="Bodoni"/>
      <p:regular r:id="rId44"/>
      <p:bold r:id="rId45"/>
      <p:italic r:id="rId46"/>
      <p:boldItalic r:id="rId47"/>
    </p:embeddedFont>
    <p:embeddedFont>
      <p:font typeface="Open Sans"/>
      <p:regular r:id="rId48"/>
      <p:bold r:id="rId49"/>
      <p:italic r:id="rId50"/>
      <p:boldItalic r:id="rId5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>
          <p15:clr>
            <a:srgbClr val="A4A3A4"/>
          </p15:clr>
        </p15:guide>
        <p15:guide id="2" orient="horz" pos="3053">
          <p15:clr>
            <a:srgbClr val="A4A3A4"/>
          </p15:clr>
        </p15:guide>
        <p15:guide id="3" orient="horz" pos="287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/>
        <p:guide pos="3053" orient="horz"/>
        <p:guide pos="2871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Light-regular.fntdata"/><Relationship Id="rId42" Type="http://schemas.openxmlformats.org/officeDocument/2006/relationships/font" Target="fonts/MontserratLight-italic.fntdata"/><Relationship Id="rId41" Type="http://schemas.openxmlformats.org/officeDocument/2006/relationships/font" Target="fonts/MontserratLight-bold.fntdata"/><Relationship Id="rId44" Type="http://schemas.openxmlformats.org/officeDocument/2006/relationships/font" Target="fonts/Bodoni-regular.fntdata"/><Relationship Id="rId43" Type="http://schemas.openxmlformats.org/officeDocument/2006/relationships/font" Target="fonts/MontserratLight-boldItalic.fntdata"/><Relationship Id="rId46" Type="http://schemas.openxmlformats.org/officeDocument/2006/relationships/font" Target="fonts/Bodoni-italic.fntdata"/><Relationship Id="rId45" Type="http://schemas.openxmlformats.org/officeDocument/2006/relationships/font" Target="fonts/Bodoni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OpenSans-regular.fntdata"/><Relationship Id="rId47" Type="http://schemas.openxmlformats.org/officeDocument/2006/relationships/font" Target="fonts/Bodoni-boldItalic.fntdata"/><Relationship Id="rId49" Type="http://schemas.openxmlformats.org/officeDocument/2006/relationships/font" Target="fonts/OpenSans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Ubuntu-boldItalic.fntdata"/><Relationship Id="rId30" Type="http://schemas.openxmlformats.org/officeDocument/2006/relationships/font" Target="fonts/Ubuntu-italic.fntdata"/><Relationship Id="rId33" Type="http://schemas.openxmlformats.org/officeDocument/2006/relationships/font" Target="fonts/Montserrat-bold.fntdata"/><Relationship Id="rId32" Type="http://schemas.openxmlformats.org/officeDocument/2006/relationships/font" Target="fonts/Montserrat-regular.fntdata"/><Relationship Id="rId35" Type="http://schemas.openxmlformats.org/officeDocument/2006/relationships/font" Target="fonts/Montserrat-boldItalic.fntdata"/><Relationship Id="rId34" Type="http://schemas.openxmlformats.org/officeDocument/2006/relationships/font" Target="fonts/Montserrat-italic.fntdata"/><Relationship Id="rId37" Type="http://schemas.openxmlformats.org/officeDocument/2006/relationships/font" Target="fonts/Arvo-bold.fntdata"/><Relationship Id="rId36" Type="http://schemas.openxmlformats.org/officeDocument/2006/relationships/font" Target="fonts/Arvo-regular.fntdata"/><Relationship Id="rId39" Type="http://schemas.openxmlformats.org/officeDocument/2006/relationships/font" Target="fonts/Arvo-boldItalic.fntdata"/><Relationship Id="rId38" Type="http://schemas.openxmlformats.org/officeDocument/2006/relationships/font" Target="fonts/Arvo-italic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Ubuntu-regular.fntdata"/><Relationship Id="rId27" Type="http://schemas.openxmlformats.org/officeDocument/2006/relationships/slide" Target="slides/slide22.xml"/><Relationship Id="rId29" Type="http://schemas.openxmlformats.org/officeDocument/2006/relationships/font" Target="fonts/Ubuntu-bold.fntdata"/><Relationship Id="rId51" Type="http://schemas.openxmlformats.org/officeDocument/2006/relationships/font" Target="fonts/OpenSans-boldItalic.fntdata"/><Relationship Id="rId50" Type="http://schemas.openxmlformats.org/officeDocument/2006/relationships/font" Target="fonts/OpenSans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442eb61d9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442eb61d9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cd0518a717_0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2cd0518a717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My Insights from being a coach and program manager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cd0518a717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2cd0518a717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Mention NPS Score of 62.5 (was higher with earlier adopters to program)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Everything from Billion Dollar companies to a monster truck racetrack; many STEM business partners.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2cd0518a717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2cd0518a717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cd0518a717_0_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2cd0518a717_0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Program runs in Durham and Morganton; the Durham campus mostly places students in large research labs at Duke, UNC Chapel Hill, etc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</a:t>
            </a:r>
            <a:r>
              <a:rPr lang="es"/>
              <a:t>frican American/Black, Hispanic/Latino, Native American, Native Hawaiian or other Pacific Islander, or female; students from low-income households; and students from the three U.S. Congressional Districts in the state (1, 3, 11)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Projects were in game design, medicine, emergency management, and also can be with research labs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2cd0518a717_0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2cd0518a717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2cd0518a717_0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2cd0518a717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2cd0518a717_0_1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2cd0518a717_0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2cd0518a717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2cd0518a717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s"/>
              <a:t>This is not like common programs that place 1-2 local students with various researchers around campus.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2cd8df27f1c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2cd8df27f1c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2cd8df27f1c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2cd8df27f1c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442eb61d9d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442eb61d9d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Talk about programs that have a different design that I commonly see at universities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Talk about the set of of description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Talk about it’s free outreach, not tied to our boarding schools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2cd8df27f1c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2cd8df27f1c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2cdb333b503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2cdb333b503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2cd0518a717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2cd0518a717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61b29d5190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61b29d5190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Mention we are a boarding school as we serve the whole state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Our </a:t>
            </a:r>
            <a:r>
              <a:rPr lang="es"/>
              <a:t>outreach</a:t>
            </a:r>
            <a:r>
              <a:rPr lang="es"/>
              <a:t> serves the whole state and is not focused on the regions near our campus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cd0518a717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cd0518a717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0…number of geoscience courses we offer across the 3500 students we serve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0.5 number of geoscience projects in the Summer Ventures program I will describe (it used to be 5)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+/- 5 Explain the 5 Things Activity in Mentorship, geology often showed up in the 5 things they would not want to study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cd0518a717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2cd0518a717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Discuss offering a geoscience course offering in middle school or high school (and Ken and Andy Heckert)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How does geoscience stay relevant if students already have low consideration?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cdb333b503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2cdb333b503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cd0518a717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2cd0518a717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Teams of students solve real problems for real businesses, all with the support of an expert coach.</a:t>
            </a:r>
            <a:endParaRPr b="1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Program is rooted in NC but expanding nationally</a:t>
            </a:r>
            <a:endParaRPr b="1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cd0518a717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2cd0518a717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Explain photo.  Six teams, two teams per business partner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This is not entrepreneurship.  This is not a business-focused curriculum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Talk about the typical business </a:t>
            </a:r>
            <a:r>
              <a:rPr lang="es"/>
              <a:t>problems (communication, marketing, logistics, organization/people)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cd0518a717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2cd0518a717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Explain how District C manages the business partner vetting and recruitment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Example Mindset: </a:t>
            </a:r>
            <a:r>
              <a:rPr lang="es"/>
              <a:t>Design</a:t>
            </a:r>
            <a:r>
              <a:rPr lang="es"/>
              <a:t> Mindset.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Example Tool: Take 5 (cannot interject, only additive questions)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itle slide" type="title">
  <p:cSld name="TITLE">
    <p:bg>
      <p:bgPr>
        <a:solidFill>
          <a:srgbClr val="FFFFFF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982850" y="311275"/>
            <a:ext cx="4885500" cy="4431600"/>
          </a:xfrm>
          <a:prstGeom prst="rect">
            <a:avLst/>
          </a:prstGeom>
          <a:solidFill>
            <a:srgbClr val="99CA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800325" y="2350250"/>
            <a:ext cx="6968100" cy="1631400"/>
          </a:xfrm>
          <a:prstGeom prst="rect">
            <a:avLst/>
          </a:prstGeom>
          <a:solidFill>
            <a:srgbClr val="346094"/>
          </a:solidFill>
          <a:ln cap="flat" cmpd="sng" w="38100">
            <a:solidFill>
              <a:srgbClr val="3460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b="1" sz="36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/>
        </p:txBody>
      </p:sp>
      <p:pic>
        <p:nvPicPr>
          <p:cNvPr id="12" name="Google Shape;12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87100" y="167775"/>
            <a:ext cx="2261775" cy="1929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rgbClr val="999999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algn="r">
              <a:buNone/>
              <a:defRPr sz="1300">
                <a:solidFill>
                  <a:srgbClr val="999999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algn="r">
              <a:buNone/>
              <a:defRPr sz="1300">
                <a:solidFill>
                  <a:srgbClr val="999999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algn="r">
              <a:buNone/>
              <a:defRPr sz="1300">
                <a:solidFill>
                  <a:srgbClr val="999999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algn="r">
              <a:buNone/>
              <a:defRPr sz="1300">
                <a:solidFill>
                  <a:srgbClr val="999999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algn="r">
              <a:buNone/>
              <a:defRPr sz="1300">
                <a:solidFill>
                  <a:srgbClr val="999999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algn="r">
              <a:buNone/>
              <a:defRPr sz="1300">
                <a:solidFill>
                  <a:srgbClr val="999999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algn="r">
              <a:buNone/>
              <a:defRPr sz="1300">
                <a:solidFill>
                  <a:srgbClr val="999999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algn="r">
              <a:buNone/>
              <a:defRPr sz="1300">
                <a:solidFill>
                  <a:srgbClr val="999999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2 columns slide" type="twoColTx">
  <p:cSld name="TITLE_AND_TWO_COLUMNS">
    <p:bg>
      <p:bgPr>
        <a:solidFill>
          <a:srgbClr val="FFFFFF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/>
          <p:nvPr/>
        </p:nvSpPr>
        <p:spPr>
          <a:xfrm>
            <a:off x="406950" y="352200"/>
            <a:ext cx="8330100" cy="4311000"/>
          </a:xfrm>
          <a:prstGeom prst="rect">
            <a:avLst/>
          </a:prstGeom>
          <a:solidFill>
            <a:srgbClr val="346094"/>
          </a:solidFill>
          <a:ln cap="flat" cmpd="sng" w="38100">
            <a:solidFill>
              <a:srgbClr val="99CAE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0" name="Google Shape;70;p11"/>
          <p:cNvCxnSpPr/>
          <p:nvPr/>
        </p:nvCxnSpPr>
        <p:spPr>
          <a:xfrm>
            <a:off x="4550550" y="1941425"/>
            <a:ext cx="0" cy="1927500"/>
          </a:xfrm>
          <a:prstGeom prst="straightConnector1">
            <a:avLst/>
          </a:prstGeom>
          <a:noFill/>
          <a:ln cap="flat" cmpd="sng" w="38100">
            <a:solidFill>
              <a:srgbClr val="99CAEA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1" name="Google Shape;71;p11"/>
          <p:cNvSpPr txBox="1"/>
          <p:nvPr>
            <p:ph idx="12" type="sldNum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72" name="Google Shape;72;p11"/>
          <p:cNvSpPr txBox="1"/>
          <p:nvPr>
            <p:ph type="ctrTitle"/>
          </p:nvPr>
        </p:nvSpPr>
        <p:spPr>
          <a:xfrm>
            <a:off x="1113228" y="1571550"/>
            <a:ext cx="3169500" cy="6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73" name="Google Shape;73;p11"/>
          <p:cNvSpPr txBox="1"/>
          <p:nvPr>
            <p:ph idx="1" type="subTitle"/>
          </p:nvPr>
        </p:nvSpPr>
        <p:spPr>
          <a:xfrm>
            <a:off x="1113229" y="2177000"/>
            <a:ext cx="31014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74" name="Google Shape;74;p11"/>
          <p:cNvSpPr txBox="1"/>
          <p:nvPr>
            <p:ph idx="2" type="ctrTitle"/>
          </p:nvPr>
        </p:nvSpPr>
        <p:spPr>
          <a:xfrm>
            <a:off x="4818378" y="1571550"/>
            <a:ext cx="3169500" cy="6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75" name="Google Shape;75;p11"/>
          <p:cNvSpPr txBox="1"/>
          <p:nvPr>
            <p:ph idx="3" type="subTitle"/>
          </p:nvPr>
        </p:nvSpPr>
        <p:spPr>
          <a:xfrm>
            <a:off x="4818379" y="2177000"/>
            <a:ext cx="31014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76" name="Google Shape;76;p11"/>
          <p:cNvSpPr txBox="1"/>
          <p:nvPr>
            <p:ph idx="4" type="title"/>
          </p:nvPr>
        </p:nvSpPr>
        <p:spPr>
          <a:xfrm>
            <a:off x="-11850" y="927075"/>
            <a:ext cx="9144000" cy="48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b="1"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2 columns slide 1">
  <p:cSld name="TITLE_AND_TWO_COLUMNS_2">
    <p:bg>
      <p:bgPr>
        <a:solidFill>
          <a:srgbClr val="FFFFFF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2"/>
          <p:cNvSpPr/>
          <p:nvPr/>
        </p:nvSpPr>
        <p:spPr>
          <a:xfrm>
            <a:off x="406950" y="352200"/>
            <a:ext cx="8330100" cy="4311000"/>
          </a:xfrm>
          <a:prstGeom prst="rect">
            <a:avLst/>
          </a:prstGeom>
          <a:noFill/>
          <a:ln cap="flat" cmpd="sng" w="38100">
            <a:solidFill>
              <a:srgbClr val="99CAE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9" name="Google Shape;79;p12"/>
          <p:cNvCxnSpPr/>
          <p:nvPr/>
        </p:nvCxnSpPr>
        <p:spPr>
          <a:xfrm>
            <a:off x="4550550" y="1941425"/>
            <a:ext cx="0" cy="1927500"/>
          </a:xfrm>
          <a:prstGeom prst="straightConnector1">
            <a:avLst/>
          </a:prstGeom>
          <a:noFill/>
          <a:ln cap="flat" cmpd="sng" w="38100">
            <a:solidFill>
              <a:srgbClr val="34609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0" name="Google Shape;80;p12"/>
          <p:cNvSpPr txBox="1"/>
          <p:nvPr>
            <p:ph idx="12" type="sldNum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81" name="Google Shape;81;p12"/>
          <p:cNvSpPr txBox="1"/>
          <p:nvPr>
            <p:ph type="ctrTitle"/>
          </p:nvPr>
        </p:nvSpPr>
        <p:spPr>
          <a:xfrm>
            <a:off x="1113228" y="2151075"/>
            <a:ext cx="3169500" cy="6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82" name="Google Shape;82;p12"/>
          <p:cNvSpPr txBox="1"/>
          <p:nvPr>
            <p:ph idx="1" type="subTitle"/>
          </p:nvPr>
        </p:nvSpPr>
        <p:spPr>
          <a:xfrm>
            <a:off x="1147278" y="2756525"/>
            <a:ext cx="31014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83" name="Google Shape;83;p12"/>
          <p:cNvSpPr txBox="1"/>
          <p:nvPr>
            <p:ph idx="2" type="ctrTitle"/>
          </p:nvPr>
        </p:nvSpPr>
        <p:spPr>
          <a:xfrm>
            <a:off x="4818378" y="2151075"/>
            <a:ext cx="3169500" cy="6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84" name="Google Shape;84;p12"/>
          <p:cNvSpPr txBox="1"/>
          <p:nvPr>
            <p:ph idx="3" type="subTitle"/>
          </p:nvPr>
        </p:nvSpPr>
        <p:spPr>
          <a:xfrm>
            <a:off x="4852428" y="2756525"/>
            <a:ext cx="31014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85" name="Google Shape;85;p12"/>
          <p:cNvSpPr txBox="1"/>
          <p:nvPr>
            <p:ph idx="4" type="title"/>
          </p:nvPr>
        </p:nvSpPr>
        <p:spPr>
          <a:xfrm>
            <a:off x="-11850" y="927075"/>
            <a:ext cx="9144000" cy="48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b="1"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3 columns slide">
  <p:cSld name="TITLE_AND_TWO_COLUMNS_1">
    <p:bg>
      <p:bgPr>
        <a:solidFill>
          <a:srgbClr val="FFFFFF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3"/>
          <p:cNvSpPr/>
          <p:nvPr/>
        </p:nvSpPr>
        <p:spPr>
          <a:xfrm>
            <a:off x="406950" y="352200"/>
            <a:ext cx="8330100" cy="4311000"/>
          </a:xfrm>
          <a:prstGeom prst="rect">
            <a:avLst/>
          </a:prstGeom>
          <a:noFill/>
          <a:ln cap="flat" cmpd="sng" w="38100">
            <a:solidFill>
              <a:srgbClr val="99CAE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3"/>
          <p:cNvSpPr txBox="1"/>
          <p:nvPr>
            <p:ph type="title"/>
          </p:nvPr>
        </p:nvSpPr>
        <p:spPr>
          <a:xfrm>
            <a:off x="-11850" y="927075"/>
            <a:ext cx="9144000" cy="48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b="1"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89" name="Google Shape;89;p13"/>
          <p:cNvSpPr txBox="1"/>
          <p:nvPr>
            <p:ph idx="12" type="sldNum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90" name="Google Shape;90;p13"/>
          <p:cNvSpPr txBox="1"/>
          <p:nvPr>
            <p:ph idx="2" type="ctrTitle"/>
          </p:nvPr>
        </p:nvSpPr>
        <p:spPr>
          <a:xfrm>
            <a:off x="1105351" y="2062425"/>
            <a:ext cx="2113500" cy="6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91" name="Google Shape;91;p13"/>
          <p:cNvSpPr txBox="1"/>
          <p:nvPr>
            <p:ph idx="1" type="subTitle"/>
          </p:nvPr>
        </p:nvSpPr>
        <p:spPr>
          <a:xfrm>
            <a:off x="1105354" y="2667875"/>
            <a:ext cx="21135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92" name="Google Shape;92;p13"/>
          <p:cNvSpPr txBox="1"/>
          <p:nvPr>
            <p:ph idx="3" type="ctrTitle"/>
          </p:nvPr>
        </p:nvSpPr>
        <p:spPr>
          <a:xfrm>
            <a:off x="3515251" y="2062425"/>
            <a:ext cx="2113500" cy="6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93" name="Google Shape;93;p13"/>
          <p:cNvSpPr txBox="1"/>
          <p:nvPr>
            <p:ph idx="4" type="subTitle"/>
          </p:nvPr>
        </p:nvSpPr>
        <p:spPr>
          <a:xfrm>
            <a:off x="3515254" y="2667875"/>
            <a:ext cx="21135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94" name="Google Shape;94;p13"/>
          <p:cNvSpPr txBox="1"/>
          <p:nvPr>
            <p:ph idx="5" type="ctrTitle"/>
          </p:nvPr>
        </p:nvSpPr>
        <p:spPr>
          <a:xfrm>
            <a:off x="5925151" y="2062425"/>
            <a:ext cx="2113500" cy="6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95" name="Google Shape;95;p13"/>
          <p:cNvSpPr txBox="1"/>
          <p:nvPr>
            <p:ph idx="6" type="subTitle"/>
          </p:nvPr>
        </p:nvSpPr>
        <p:spPr>
          <a:xfrm>
            <a:off x="5925154" y="2667875"/>
            <a:ext cx="21135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cxnSp>
        <p:nvCxnSpPr>
          <p:cNvPr id="96" name="Google Shape;96;p13"/>
          <p:cNvCxnSpPr/>
          <p:nvPr/>
        </p:nvCxnSpPr>
        <p:spPr>
          <a:xfrm>
            <a:off x="3406450" y="1926825"/>
            <a:ext cx="0" cy="1941300"/>
          </a:xfrm>
          <a:prstGeom prst="straightConnector1">
            <a:avLst/>
          </a:prstGeom>
          <a:noFill/>
          <a:ln cap="flat" cmpd="sng" w="38100">
            <a:solidFill>
              <a:srgbClr val="34609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7" name="Google Shape;97;p13"/>
          <p:cNvCxnSpPr/>
          <p:nvPr/>
        </p:nvCxnSpPr>
        <p:spPr>
          <a:xfrm>
            <a:off x="5737375" y="1926825"/>
            <a:ext cx="0" cy="1941300"/>
          </a:xfrm>
          <a:prstGeom prst="straightConnector1">
            <a:avLst/>
          </a:prstGeom>
          <a:noFill/>
          <a:ln cap="flat" cmpd="sng" w="38100">
            <a:solidFill>
              <a:srgbClr val="346094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6 columns slide">
  <p:cSld name="TITLE_AND_TWO_COLUMNS_1_1">
    <p:bg>
      <p:bgPr>
        <a:solidFill>
          <a:srgbClr val="FFFFFF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4"/>
          <p:cNvSpPr/>
          <p:nvPr/>
        </p:nvSpPr>
        <p:spPr>
          <a:xfrm>
            <a:off x="406950" y="352200"/>
            <a:ext cx="8330100" cy="4311000"/>
          </a:xfrm>
          <a:prstGeom prst="rect">
            <a:avLst/>
          </a:prstGeom>
          <a:noFill/>
          <a:ln cap="flat" cmpd="sng" w="38100">
            <a:solidFill>
              <a:srgbClr val="99CAE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4"/>
          <p:cNvSpPr txBox="1"/>
          <p:nvPr>
            <p:ph type="ctrTitle"/>
          </p:nvPr>
        </p:nvSpPr>
        <p:spPr>
          <a:xfrm>
            <a:off x="1105351" y="2765600"/>
            <a:ext cx="2113500" cy="6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101" name="Google Shape;101;p14"/>
          <p:cNvSpPr txBox="1"/>
          <p:nvPr>
            <p:ph idx="1" type="subTitle"/>
          </p:nvPr>
        </p:nvSpPr>
        <p:spPr>
          <a:xfrm>
            <a:off x="980600" y="3371050"/>
            <a:ext cx="2363100" cy="6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02" name="Google Shape;102;p14"/>
          <p:cNvSpPr txBox="1"/>
          <p:nvPr>
            <p:ph idx="2" type="ctrTitle"/>
          </p:nvPr>
        </p:nvSpPr>
        <p:spPr>
          <a:xfrm>
            <a:off x="3484651" y="2765600"/>
            <a:ext cx="2113500" cy="6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103" name="Google Shape;103;p14"/>
          <p:cNvSpPr txBox="1"/>
          <p:nvPr>
            <p:ph idx="3" type="subTitle"/>
          </p:nvPr>
        </p:nvSpPr>
        <p:spPr>
          <a:xfrm>
            <a:off x="3419975" y="3371050"/>
            <a:ext cx="2242800" cy="6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04" name="Google Shape;104;p14"/>
          <p:cNvSpPr txBox="1"/>
          <p:nvPr>
            <p:ph idx="4" type="ctrTitle"/>
          </p:nvPr>
        </p:nvSpPr>
        <p:spPr>
          <a:xfrm>
            <a:off x="5880251" y="2765600"/>
            <a:ext cx="2113500" cy="6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105" name="Google Shape;105;p14"/>
          <p:cNvSpPr txBox="1"/>
          <p:nvPr>
            <p:ph idx="5" type="subTitle"/>
          </p:nvPr>
        </p:nvSpPr>
        <p:spPr>
          <a:xfrm>
            <a:off x="5880250" y="3371050"/>
            <a:ext cx="2113500" cy="6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06" name="Google Shape;106;p14"/>
          <p:cNvSpPr txBox="1"/>
          <p:nvPr>
            <p:ph idx="6" type="title"/>
          </p:nvPr>
        </p:nvSpPr>
        <p:spPr>
          <a:xfrm>
            <a:off x="773850" y="638075"/>
            <a:ext cx="7672500" cy="48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b="1"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07" name="Google Shape;107;p14"/>
          <p:cNvSpPr txBox="1"/>
          <p:nvPr>
            <p:ph idx="12" type="sldNum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cxnSp>
        <p:nvCxnSpPr>
          <p:cNvPr id="108" name="Google Shape;108;p14"/>
          <p:cNvCxnSpPr/>
          <p:nvPr/>
        </p:nvCxnSpPr>
        <p:spPr>
          <a:xfrm>
            <a:off x="3343596" y="1602675"/>
            <a:ext cx="0" cy="2459700"/>
          </a:xfrm>
          <a:prstGeom prst="straightConnector1">
            <a:avLst/>
          </a:prstGeom>
          <a:noFill/>
          <a:ln cap="flat" cmpd="sng" w="38100">
            <a:solidFill>
              <a:srgbClr val="34609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9" name="Google Shape;109;p14"/>
          <p:cNvCxnSpPr/>
          <p:nvPr/>
        </p:nvCxnSpPr>
        <p:spPr>
          <a:xfrm>
            <a:off x="5739196" y="1602675"/>
            <a:ext cx="0" cy="2459700"/>
          </a:xfrm>
          <a:prstGeom prst="straightConnector1">
            <a:avLst/>
          </a:prstGeom>
          <a:noFill/>
          <a:ln cap="flat" cmpd="sng" w="38100">
            <a:solidFill>
              <a:srgbClr val="34609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0" name="Google Shape;110;p14"/>
          <p:cNvCxnSpPr/>
          <p:nvPr/>
        </p:nvCxnSpPr>
        <p:spPr>
          <a:xfrm>
            <a:off x="4233900" y="1120475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34609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1" name="Google Shape;111;p14"/>
          <p:cNvCxnSpPr/>
          <p:nvPr/>
        </p:nvCxnSpPr>
        <p:spPr>
          <a:xfrm>
            <a:off x="1050450" y="2918000"/>
            <a:ext cx="7043100" cy="0"/>
          </a:xfrm>
          <a:prstGeom prst="straightConnector1">
            <a:avLst/>
          </a:prstGeom>
          <a:noFill/>
          <a:ln cap="flat" cmpd="sng" w="38100">
            <a:solidFill>
              <a:srgbClr val="34609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2" name="Google Shape;112;p14"/>
          <p:cNvSpPr txBox="1"/>
          <p:nvPr>
            <p:ph idx="7" type="ctrTitle"/>
          </p:nvPr>
        </p:nvSpPr>
        <p:spPr>
          <a:xfrm>
            <a:off x="1105351" y="1436375"/>
            <a:ext cx="2113500" cy="6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113" name="Google Shape;113;p14"/>
          <p:cNvSpPr txBox="1"/>
          <p:nvPr>
            <p:ph idx="8" type="subTitle"/>
          </p:nvPr>
        </p:nvSpPr>
        <p:spPr>
          <a:xfrm>
            <a:off x="1073150" y="2041825"/>
            <a:ext cx="2178000" cy="6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14" name="Google Shape;114;p14"/>
          <p:cNvSpPr txBox="1"/>
          <p:nvPr>
            <p:ph idx="9" type="ctrTitle"/>
          </p:nvPr>
        </p:nvSpPr>
        <p:spPr>
          <a:xfrm>
            <a:off x="3484651" y="1436375"/>
            <a:ext cx="2113500" cy="6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115" name="Google Shape;115;p14"/>
          <p:cNvSpPr txBox="1"/>
          <p:nvPr>
            <p:ph idx="13" type="subTitle"/>
          </p:nvPr>
        </p:nvSpPr>
        <p:spPr>
          <a:xfrm>
            <a:off x="3452400" y="2041825"/>
            <a:ext cx="2178000" cy="6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16" name="Google Shape;116;p14"/>
          <p:cNvSpPr txBox="1"/>
          <p:nvPr>
            <p:ph idx="14" type="ctrTitle"/>
          </p:nvPr>
        </p:nvSpPr>
        <p:spPr>
          <a:xfrm>
            <a:off x="5880251" y="1436375"/>
            <a:ext cx="2113500" cy="6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117" name="Google Shape;117;p14"/>
          <p:cNvSpPr txBox="1"/>
          <p:nvPr>
            <p:ph idx="15" type="subTitle"/>
          </p:nvPr>
        </p:nvSpPr>
        <p:spPr>
          <a:xfrm>
            <a:off x="5831650" y="2041825"/>
            <a:ext cx="2210700" cy="6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ext &amp; some text slide">
  <p:cSld name="BIG_NUMBER">
    <p:bg>
      <p:bgPr>
        <a:solidFill>
          <a:srgbClr val="FFFFFF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5"/>
          <p:cNvSpPr/>
          <p:nvPr/>
        </p:nvSpPr>
        <p:spPr>
          <a:xfrm>
            <a:off x="406950" y="352200"/>
            <a:ext cx="8330100" cy="4311000"/>
          </a:xfrm>
          <a:prstGeom prst="rect">
            <a:avLst/>
          </a:prstGeom>
          <a:solidFill>
            <a:srgbClr val="3460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15"/>
          <p:cNvSpPr txBox="1"/>
          <p:nvPr>
            <p:ph idx="12" type="sldNum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21" name="Google Shape;121;p15"/>
          <p:cNvSpPr txBox="1"/>
          <p:nvPr>
            <p:ph idx="1" type="subTitle"/>
          </p:nvPr>
        </p:nvSpPr>
        <p:spPr>
          <a:xfrm>
            <a:off x="2433300" y="3015325"/>
            <a:ext cx="4277400" cy="6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22" name="Google Shape;122;p15"/>
          <p:cNvSpPr txBox="1"/>
          <p:nvPr>
            <p:ph type="title"/>
          </p:nvPr>
        </p:nvSpPr>
        <p:spPr>
          <a:xfrm>
            <a:off x="0" y="2466400"/>
            <a:ext cx="9144000" cy="4824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99CAEA"/>
              </a:buClr>
              <a:buSzPts val="7200"/>
              <a:buNone/>
              <a:defRPr b="1" sz="7200">
                <a:solidFill>
                  <a:srgbClr val="99CAEA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 &amp; some text slide 2">
  <p:cSld name="BIG_NUMBER_2">
    <p:bg>
      <p:bgPr>
        <a:solidFill>
          <a:srgbClr val="FFFFFF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6"/>
          <p:cNvSpPr/>
          <p:nvPr/>
        </p:nvSpPr>
        <p:spPr>
          <a:xfrm>
            <a:off x="406950" y="352200"/>
            <a:ext cx="8330100" cy="4311000"/>
          </a:xfrm>
          <a:prstGeom prst="rect">
            <a:avLst/>
          </a:prstGeom>
          <a:solidFill>
            <a:srgbClr val="99CA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16"/>
          <p:cNvSpPr txBox="1"/>
          <p:nvPr>
            <p:ph hasCustomPrompt="1" type="title"/>
          </p:nvPr>
        </p:nvSpPr>
        <p:spPr>
          <a:xfrm>
            <a:off x="742950" y="1238100"/>
            <a:ext cx="7729500" cy="196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D57E00"/>
              </a:buClr>
              <a:buSzPts val="12000"/>
              <a:buNone/>
              <a:defRPr b="1" sz="12000">
                <a:solidFill>
                  <a:srgbClr val="D57E00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6" name="Google Shape;126;p16"/>
          <p:cNvSpPr txBox="1"/>
          <p:nvPr>
            <p:ph idx="12" type="sldNum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27" name="Google Shape;127;p16"/>
          <p:cNvSpPr txBox="1"/>
          <p:nvPr>
            <p:ph idx="1" type="subTitle"/>
          </p:nvPr>
        </p:nvSpPr>
        <p:spPr>
          <a:xfrm>
            <a:off x="2433300" y="3015325"/>
            <a:ext cx="4277400" cy="6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&amp; some text slide 1">
  <p:cSld name="BIG_NUMBER_1">
    <p:bg>
      <p:bgPr>
        <a:solidFill>
          <a:srgbClr val="FFFFFF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7"/>
          <p:cNvSpPr/>
          <p:nvPr/>
        </p:nvSpPr>
        <p:spPr>
          <a:xfrm>
            <a:off x="406950" y="352200"/>
            <a:ext cx="8330100" cy="4311000"/>
          </a:xfrm>
          <a:prstGeom prst="rect">
            <a:avLst/>
          </a:prstGeom>
          <a:solidFill>
            <a:srgbClr val="3460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17"/>
          <p:cNvSpPr txBox="1"/>
          <p:nvPr>
            <p:ph hasCustomPrompt="1" type="title"/>
          </p:nvPr>
        </p:nvSpPr>
        <p:spPr>
          <a:xfrm>
            <a:off x="742950" y="832600"/>
            <a:ext cx="7729500" cy="88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4C300"/>
              </a:buClr>
              <a:buSzPts val="6000"/>
              <a:buNone/>
              <a:defRPr b="1" sz="6000">
                <a:solidFill>
                  <a:srgbClr val="F4C300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1" name="Google Shape;131;p17"/>
          <p:cNvSpPr txBox="1"/>
          <p:nvPr>
            <p:ph idx="12" type="sldNum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32" name="Google Shape;132;p17"/>
          <p:cNvSpPr txBox="1"/>
          <p:nvPr>
            <p:ph idx="1" type="subTitle"/>
          </p:nvPr>
        </p:nvSpPr>
        <p:spPr>
          <a:xfrm>
            <a:off x="1667075" y="1469500"/>
            <a:ext cx="58098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33" name="Google Shape;133;p17"/>
          <p:cNvSpPr txBox="1"/>
          <p:nvPr>
            <p:ph hasCustomPrompt="1" idx="2" type="title"/>
          </p:nvPr>
        </p:nvSpPr>
        <p:spPr>
          <a:xfrm>
            <a:off x="742950" y="1956000"/>
            <a:ext cx="7729500" cy="88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D57E00"/>
              </a:buClr>
              <a:buSzPts val="6000"/>
              <a:buNone/>
              <a:defRPr b="1" sz="6000">
                <a:solidFill>
                  <a:srgbClr val="D57E00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4" name="Google Shape;134;p17"/>
          <p:cNvSpPr txBox="1"/>
          <p:nvPr>
            <p:ph idx="3" type="subTitle"/>
          </p:nvPr>
        </p:nvSpPr>
        <p:spPr>
          <a:xfrm>
            <a:off x="1667075" y="2592900"/>
            <a:ext cx="58098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35" name="Google Shape;135;p17"/>
          <p:cNvSpPr txBox="1"/>
          <p:nvPr>
            <p:ph hasCustomPrompt="1" idx="4" type="title"/>
          </p:nvPr>
        </p:nvSpPr>
        <p:spPr>
          <a:xfrm>
            <a:off x="742950" y="3079400"/>
            <a:ext cx="7729500" cy="88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99CAEA"/>
              </a:buClr>
              <a:buSzPts val="6000"/>
              <a:buNone/>
              <a:defRPr b="1" sz="6000">
                <a:solidFill>
                  <a:srgbClr val="99CAEA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6" name="Google Shape;136;p17"/>
          <p:cNvSpPr txBox="1"/>
          <p:nvPr>
            <p:ph idx="5" type="subTitle"/>
          </p:nvPr>
        </p:nvSpPr>
        <p:spPr>
          <a:xfrm>
            <a:off x="1667075" y="3716300"/>
            <a:ext cx="58098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bg>
      <p:bgPr>
        <a:solidFill>
          <a:srgbClr val="FFFFFF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150" y="3970025"/>
            <a:ext cx="945799" cy="80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rgbClr val="999999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algn="r">
              <a:buNone/>
              <a:defRPr sz="1300">
                <a:solidFill>
                  <a:srgbClr val="999999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algn="r">
              <a:buNone/>
              <a:defRPr sz="1300">
                <a:solidFill>
                  <a:srgbClr val="999999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algn="r">
              <a:buNone/>
              <a:defRPr sz="1300">
                <a:solidFill>
                  <a:srgbClr val="999999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algn="r">
              <a:buNone/>
              <a:defRPr sz="1300">
                <a:solidFill>
                  <a:srgbClr val="999999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algn="r">
              <a:buNone/>
              <a:defRPr sz="1300">
                <a:solidFill>
                  <a:srgbClr val="999999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algn="r">
              <a:buNone/>
              <a:defRPr sz="1300">
                <a:solidFill>
                  <a:srgbClr val="999999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algn="r">
              <a:buNone/>
              <a:defRPr sz="1300">
                <a:solidFill>
                  <a:srgbClr val="999999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algn="r">
              <a:buNone/>
              <a:defRPr sz="1300">
                <a:solidFill>
                  <a:srgbClr val="999999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hite frame">
  <p:cSld name="BLANK_1_1">
    <p:bg>
      <p:bgPr>
        <a:solidFill>
          <a:srgbClr val="FFFFFF"/>
        </a:soli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9"/>
          <p:cNvSpPr/>
          <p:nvPr/>
        </p:nvSpPr>
        <p:spPr>
          <a:xfrm>
            <a:off x="1108125" y="335775"/>
            <a:ext cx="7695600" cy="4400700"/>
          </a:xfrm>
          <a:prstGeom prst="rect">
            <a:avLst/>
          </a:prstGeom>
          <a:solidFill>
            <a:srgbClr val="99CA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2" name="Google Shape;142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125" y="3969225"/>
            <a:ext cx="945799" cy="80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rgbClr val="999999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algn="r">
              <a:buNone/>
              <a:defRPr sz="1300">
                <a:solidFill>
                  <a:srgbClr val="999999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algn="r">
              <a:buNone/>
              <a:defRPr sz="1300">
                <a:solidFill>
                  <a:srgbClr val="999999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algn="r">
              <a:buNone/>
              <a:defRPr sz="1300">
                <a:solidFill>
                  <a:srgbClr val="999999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algn="r">
              <a:buNone/>
              <a:defRPr sz="1300">
                <a:solidFill>
                  <a:srgbClr val="999999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algn="r">
              <a:buNone/>
              <a:defRPr sz="1300">
                <a:solidFill>
                  <a:srgbClr val="999999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algn="r">
              <a:buNone/>
              <a:defRPr sz="1300">
                <a:solidFill>
                  <a:srgbClr val="999999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algn="r">
              <a:buNone/>
              <a:defRPr sz="1300">
                <a:solidFill>
                  <a:srgbClr val="999999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algn="r">
              <a:buNone/>
              <a:defRPr sz="1300">
                <a:solidFill>
                  <a:srgbClr val="999999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hite frame 2">
  <p:cSld name="BLANK_1_1_3">
    <p:bg>
      <p:bgPr>
        <a:solidFill>
          <a:srgbClr val="FFFFFF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0"/>
          <p:cNvSpPr/>
          <p:nvPr/>
        </p:nvSpPr>
        <p:spPr>
          <a:xfrm>
            <a:off x="1108125" y="335775"/>
            <a:ext cx="7695600" cy="4400700"/>
          </a:xfrm>
          <a:prstGeom prst="rect">
            <a:avLst/>
          </a:prstGeom>
          <a:solidFill>
            <a:srgbClr val="3460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6" name="Google Shape;146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175" y="3969225"/>
            <a:ext cx="945799" cy="80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rgbClr val="999999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algn="r">
              <a:buNone/>
              <a:defRPr sz="1300">
                <a:solidFill>
                  <a:srgbClr val="999999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algn="r">
              <a:buNone/>
              <a:defRPr sz="1300">
                <a:solidFill>
                  <a:srgbClr val="999999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algn="r">
              <a:buNone/>
              <a:defRPr sz="1300">
                <a:solidFill>
                  <a:srgbClr val="999999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algn="r">
              <a:buNone/>
              <a:defRPr sz="1300">
                <a:solidFill>
                  <a:srgbClr val="999999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algn="r">
              <a:buNone/>
              <a:defRPr sz="1300">
                <a:solidFill>
                  <a:srgbClr val="999999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algn="r">
              <a:buNone/>
              <a:defRPr sz="1300">
                <a:solidFill>
                  <a:srgbClr val="999999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algn="r">
              <a:buNone/>
              <a:defRPr sz="1300">
                <a:solidFill>
                  <a:srgbClr val="999999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algn="r">
              <a:buNone/>
              <a:defRPr sz="1300">
                <a:solidFill>
                  <a:srgbClr val="999999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Content" type="secHead">
  <p:cSld name="SECTION_HEADER">
    <p:bg>
      <p:bgPr>
        <a:solidFill>
          <a:srgbClr val="FFFFFF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4698275" y="189950"/>
            <a:ext cx="5311200" cy="111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6" name="Google Shape;16;p3"/>
          <p:cNvSpPr txBox="1"/>
          <p:nvPr>
            <p:ph idx="1" type="subTitle"/>
          </p:nvPr>
        </p:nvSpPr>
        <p:spPr>
          <a:xfrm>
            <a:off x="4696224" y="1709442"/>
            <a:ext cx="3367200" cy="57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8" name="Google Shape;18;p3"/>
          <p:cNvSpPr txBox="1"/>
          <p:nvPr>
            <p:ph idx="2" type="title"/>
          </p:nvPr>
        </p:nvSpPr>
        <p:spPr>
          <a:xfrm>
            <a:off x="4696225" y="1198788"/>
            <a:ext cx="5311200" cy="682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9" name="Google Shape;19;p3"/>
          <p:cNvSpPr txBox="1"/>
          <p:nvPr>
            <p:ph idx="3" type="subTitle"/>
          </p:nvPr>
        </p:nvSpPr>
        <p:spPr>
          <a:xfrm>
            <a:off x="4696224" y="2836672"/>
            <a:ext cx="3367200" cy="57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20" name="Google Shape;20;p3"/>
          <p:cNvSpPr txBox="1"/>
          <p:nvPr>
            <p:ph idx="4" type="title"/>
          </p:nvPr>
        </p:nvSpPr>
        <p:spPr>
          <a:xfrm>
            <a:off x="4696225" y="2326013"/>
            <a:ext cx="5311200" cy="682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1" name="Google Shape;21;p3"/>
          <p:cNvSpPr txBox="1"/>
          <p:nvPr>
            <p:ph idx="5" type="subTitle"/>
          </p:nvPr>
        </p:nvSpPr>
        <p:spPr>
          <a:xfrm>
            <a:off x="4696224" y="3967490"/>
            <a:ext cx="3367200" cy="57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22" name="Google Shape;22;p3"/>
          <p:cNvSpPr txBox="1"/>
          <p:nvPr>
            <p:ph idx="6" type="title"/>
          </p:nvPr>
        </p:nvSpPr>
        <p:spPr>
          <a:xfrm>
            <a:off x="4696225" y="3453254"/>
            <a:ext cx="5311200" cy="682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3" name="Google Shape;23;p3"/>
          <p:cNvSpPr/>
          <p:nvPr/>
        </p:nvSpPr>
        <p:spPr>
          <a:xfrm>
            <a:off x="0" y="0"/>
            <a:ext cx="2855700" cy="5143500"/>
          </a:xfrm>
          <a:prstGeom prst="rect">
            <a:avLst/>
          </a:prstGeom>
          <a:solidFill>
            <a:srgbClr val="99CA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" name="Google Shape;24;p3"/>
          <p:cNvSpPr/>
          <p:nvPr/>
        </p:nvSpPr>
        <p:spPr>
          <a:xfrm>
            <a:off x="3582225" y="1426175"/>
            <a:ext cx="838800" cy="819900"/>
          </a:xfrm>
          <a:prstGeom prst="rect">
            <a:avLst/>
          </a:prstGeom>
          <a:solidFill>
            <a:srgbClr val="3460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" name="Google Shape;25;p3"/>
          <p:cNvSpPr/>
          <p:nvPr/>
        </p:nvSpPr>
        <p:spPr>
          <a:xfrm>
            <a:off x="3582225" y="2553400"/>
            <a:ext cx="838800" cy="819900"/>
          </a:xfrm>
          <a:prstGeom prst="rect">
            <a:avLst/>
          </a:prstGeom>
          <a:solidFill>
            <a:srgbClr val="3460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3"/>
          <p:cNvSpPr/>
          <p:nvPr/>
        </p:nvSpPr>
        <p:spPr>
          <a:xfrm>
            <a:off x="3582225" y="3680625"/>
            <a:ext cx="838800" cy="819900"/>
          </a:xfrm>
          <a:prstGeom prst="rect">
            <a:avLst/>
          </a:prstGeom>
          <a:solidFill>
            <a:srgbClr val="3460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3"/>
          <p:cNvSpPr txBox="1"/>
          <p:nvPr>
            <p:ph hasCustomPrompt="1" idx="7" type="title"/>
          </p:nvPr>
        </p:nvSpPr>
        <p:spPr>
          <a:xfrm>
            <a:off x="3372225" y="1518275"/>
            <a:ext cx="1258800" cy="63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b="1" sz="28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/>
          <p:nvPr>
            <p:ph hasCustomPrompt="1" idx="8" type="title"/>
          </p:nvPr>
        </p:nvSpPr>
        <p:spPr>
          <a:xfrm>
            <a:off x="3372225" y="2645500"/>
            <a:ext cx="1258800" cy="63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b="1" sz="28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29" name="Google Shape;29;p3"/>
          <p:cNvSpPr txBox="1"/>
          <p:nvPr>
            <p:ph hasCustomPrompt="1" idx="9" type="title"/>
          </p:nvPr>
        </p:nvSpPr>
        <p:spPr>
          <a:xfrm>
            <a:off x="3372225" y="3772725"/>
            <a:ext cx="1258800" cy="63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b="1" sz="28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quare with title and text">
  <p:cSld name="CUSTOM_1">
    <p:bg>
      <p:bgPr>
        <a:solidFill>
          <a:srgbClr val="FFFFFF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1"/>
          <p:cNvSpPr txBox="1"/>
          <p:nvPr>
            <p:ph idx="12" type="sldNum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50" name="Google Shape;150;p21"/>
          <p:cNvSpPr/>
          <p:nvPr/>
        </p:nvSpPr>
        <p:spPr>
          <a:xfrm>
            <a:off x="406950" y="352200"/>
            <a:ext cx="4287900" cy="4311000"/>
          </a:xfrm>
          <a:prstGeom prst="rect">
            <a:avLst/>
          </a:prstGeom>
          <a:noFill/>
          <a:ln cap="flat" cmpd="sng" w="38100">
            <a:solidFill>
              <a:srgbClr val="99CAE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21"/>
          <p:cNvSpPr txBox="1"/>
          <p:nvPr>
            <p:ph type="title"/>
          </p:nvPr>
        </p:nvSpPr>
        <p:spPr>
          <a:xfrm>
            <a:off x="737850" y="980260"/>
            <a:ext cx="3571500" cy="57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52" name="Google Shape;152;p21"/>
          <p:cNvSpPr txBox="1"/>
          <p:nvPr>
            <p:ph idx="1" type="subTitle"/>
          </p:nvPr>
        </p:nvSpPr>
        <p:spPr>
          <a:xfrm>
            <a:off x="737850" y="2261500"/>
            <a:ext cx="3606600" cy="19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66666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cxnSp>
        <p:nvCxnSpPr>
          <p:cNvPr id="153" name="Google Shape;153;p21"/>
          <p:cNvCxnSpPr/>
          <p:nvPr/>
        </p:nvCxnSpPr>
        <p:spPr>
          <a:xfrm>
            <a:off x="2203050" y="1597475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346094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ubtitle with cyan frame">
  <p:cSld name="CUSTOM_1_1_1">
    <p:bg>
      <p:bgPr>
        <a:solidFill>
          <a:srgbClr val="FFFFFF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2"/>
          <p:cNvSpPr/>
          <p:nvPr/>
        </p:nvSpPr>
        <p:spPr>
          <a:xfrm>
            <a:off x="4609950" y="-11150"/>
            <a:ext cx="4545300" cy="5143500"/>
          </a:xfrm>
          <a:prstGeom prst="rect">
            <a:avLst/>
          </a:prstGeom>
          <a:solidFill>
            <a:srgbClr val="99CA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22"/>
          <p:cNvSpPr txBox="1"/>
          <p:nvPr>
            <p:ph idx="12" type="sldNum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D9D9D9"/>
                </a:solidFill>
              </a:defRPr>
            </a:lvl1pPr>
            <a:lvl2pPr lvl="1" rtl="0">
              <a:buNone/>
              <a:defRPr>
                <a:solidFill>
                  <a:srgbClr val="D9D9D9"/>
                </a:solidFill>
              </a:defRPr>
            </a:lvl2pPr>
            <a:lvl3pPr lvl="2" rtl="0">
              <a:buNone/>
              <a:defRPr>
                <a:solidFill>
                  <a:srgbClr val="D9D9D9"/>
                </a:solidFill>
              </a:defRPr>
            </a:lvl3pPr>
            <a:lvl4pPr lvl="3" rtl="0">
              <a:buNone/>
              <a:defRPr>
                <a:solidFill>
                  <a:srgbClr val="D9D9D9"/>
                </a:solidFill>
              </a:defRPr>
            </a:lvl4pPr>
            <a:lvl5pPr lvl="4" rtl="0">
              <a:buNone/>
              <a:defRPr>
                <a:solidFill>
                  <a:srgbClr val="D9D9D9"/>
                </a:solidFill>
              </a:defRPr>
            </a:lvl5pPr>
            <a:lvl6pPr lvl="5" rtl="0">
              <a:buNone/>
              <a:defRPr>
                <a:solidFill>
                  <a:srgbClr val="D9D9D9"/>
                </a:solidFill>
              </a:defRPr>
            </a:lvl6pPr>
            <a:lvl7pPr lvl="6" rtl="0">
              <a:buNone/>
              <a:defRPr>
                <a:solidFill>
                  <a:srgbClr val="D9D9D9"/>
                </a:solidFill>
              </a:defRPr>
            </a:lvl7pPr>
            <a:lvl8pPr lvl="7" rtl="0">
              <a:buNone/>
              <a:defRPr>
                <a:solidFill>
                  <a:srgbClr val="D9D9D9"/>
                </a:solidFill>
              </a:defRPr>
            </a:lvl8pPr>
            <a:lvl9pPr lvl="8" rtl="0">
              <a:buNone/>
              <a:defRPr>
                <a:solidFill>
                  <a:srgbClr val="D9D9D9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200">
                <a:solidFill>
                  <a:srgbClr val="B7B7B7"/>
                </a:solidFill>
                <a:latin typeface="Arvo"/>
                <a:ea typeface="Arvo"/>
                <a:cs typeface="Arvo"/>
                <a:sym typeface="Arvo"/>
              </a:rPr>
              <a:t>‹#›</a:t>
            </a:fld>
            <a:endParaRPr sz="1200">
              <a:solidFill>
                <a:srgbClr val="B7B7B7"/>
              </a:solidFill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157" name="Google Shape;157;p22"/>
          <p:cNvSpPr txBox="1"/>
          <p:nvPr>
            <p:ph type="title"/>
          </p:nvPr>
        </p:nvSpPr>
        <p:spPr>
          <a:xfrm>
            <a:off x="626079" y="980260"/>
            <a:ext cx="3571500" cy="57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58" name="Google Shape;158;p22"/>
          <p:cNvSpPr txBox="1"/>
          <p:nvPr>
            <p:ph idx="1" type="subTitle"/>
          </p:nvPr>
        </p:nvSpPr>
        <p:spPr>
          <a:xfrm>
            <a:off x="626079" y="2261500"/>
            <a:ext cx="3606600" cy="19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66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cxnSp>
        <p:nvCxnSpPr>
          <p:cNvPr id="159" name="Google Shape;159;p22"/>
          <p:cNvCxnSpPr/>
          <p:nvPr/>
        </p:nvCxnSpPr>
        <p:spPr>
          <a:xfrm>
            <a:off x="737850" y="1597475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34609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0" name="Google Shape;160;p22"/>
          <p:cNvSpPr txBox="1"/>
          <p:nvPr>
            <p:ph idx="2" type="subTitle"/>
          </p:nvPr>
        </p:nvSpPr>
        <p:spPr>
          <a:xfrm>
            <a:off x="5079304" y="2261500"/>
            <a:ext cx="3606600" cy="19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66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yan frame 1">
  <p:cSld name="CUSTOM_1_1_1_1">
    <p:bg>
      <p:bgPr>
        <a:solidFill>
          <a:srgbClr val="FFFFFF"/>
        </a:solid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3"/>
          <p:cNvSpPr/>
          <p:nvPr/>
        </p:nvSpPr>
        <p:spPr>
          <a:xfrm>
            <a:off x="5200425" y="-11150"/>
            <a:ext cx="3954900" cy="5143500"/>
          </a:xfrm>
          <a:prstGeom prst="rect">
            <a:avLst/>
          </a:prstGeom>
          <a:solidFill>
            <a:srgbClr val="99CA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23"/>
          <p:cNvSpPr txBox="1"/>
          <p:nvPr>
            <p:ph idx="12" type="sldNum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D9D9D9"/>
                </a:solidFill>
              </a:defRPr>
            </a:lvl1pPr>
            <a:lvl2pPr lvl="1" rtl="0">
              <a:buNone/>
              <a:defRPr>
                <a:solidFill>
                  <a:srgbClr val="D9D9D9"/>
                </a:solidFill>
              </a:defRPr>
            </a:lvl2pPr>
            <a:lvl3pPr lvl="2" rtl="0">
              <a:buNone/>
              <a:defRPr>
                <a:solidFill>
                  <a:srgbClr val="D9D9D9"/>
                </a:solidFill>
              </a:defRPr>
            </a:lvl3pPr>
            <a:lvl4pPr lvl="3" rtl="0">
              <a:buNone/>
              <a:defRPr>
                <a:solidFill>
                  <a:srgbClr val="D9D9D9"/>
                </a:solidFill>
              </a:defRPr>
            </a:lvl4pPr>
            <a:lvl5pPr lvl="4" rtl="0">
              <a:buNone/>
              <a:defRPr>
                <a:solidFill>
                  <a:srgbClr val="D9D9D9"/>
                </a:solidFill>
              </a:defRPr>
            </a:lvl5pPr>
            <a:lvl6pPr lvl="5" rtl="0">
              <a:buNone/>
              <a:defRPr>
                <a:solidFill>
                  <a:srgbClr val="D9D9D9"/>
                </a:solidFill>
              </a:defRPr>
            </a:lvl6pPr>
            <a:lvl7pPr lvl="6" rtl="0">
              <a:buNone/>
              <a:defRPr>
                <a:solidFill>
                  <a:srgbClr val="D9D9D9"/>
                </a:solidFill>
              </a:defRPr>
            </a:lvl7pPr>
            <a:lvl8pPr lvl="7" rtl="0">
              <a:buNone/>
              <a:defRPr>
                <a:solidFill>
                  <a:srgbClr val="D9D9D9"/>
                </a:solidFill>
              </a:defRPr>
            </a:lvl8pPr>
            <a:lvl9pPr lvl="8" rtl="0">
              <a:buNone/>
              <a:defRPr>
                <a:solidFill>
                  <a:srgbClr val="D9D9D9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200">
                <a:solidFill>
                  <a:srgbClr val="B7B7B7"/>
                </a:solidFill>
                <a:latin typeface="Arvo"/>
                <a:ea typeface="Arvo"/>
                <a:cs typeface="Arvo"/>
                <a:sym typeface="Arvo"/>
              </a:rPr>
              <a:t>‹#›</a:t>
            </a:fld>
            <a:endParaRPr sz="1200">
              <a:solidFill>
                <a:srgbClr val="B7B7B7"/>
              </a:solidFill>
              <a:latin typeface="Arvo"/>
              <a:ea typeface="Arvo"/>
              <a:cs typeface="Arvo"/>
              <a:sym typeface="Arvo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yan with title and text ">
  <p:cSld name="CUSTOM_2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4"/>
          <p:cNvSpPr/>
          <p:nvPr/>
        </p:nvSpPr>
        <p:spPr>
          <a:xfrm>
            <a:off x="0" y="1027350"/>
            <a:ext cx="9144000" cy="3088800"/>
          </a:xfrm>
          <a:prstGeom prst="rect">
            <a:avLst/>
          </a:prstGeom>
          <a:solidFill>
            <a:srgbClr val="99CA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24"/>
          <p:cNvSpPr txBox="1"/>
          <p:nvPr>
            <p:ph type="title"/>
          </p:nvPr>
        </p:nvSpPr>
        <p:spPr>
          <a:xfrm>
            <a:off x="4696275" y="1725450"/>
            <a:ext cx="3055500" cy="111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67" name="Google Shape;167;p24"/>
          <p:cNvSpPr txBox="1"/>
          <p:nvPr>
            <p:ph idx="1" type="subTitle"/>
          </p:nvPr>
        </p:nvSpPr>
        <p:spPr>
          <a:xfrm>
            <a:off x="4696275" y="2839950"/>
            <a:ext cx="2770200" cy="57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66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168" name="Google Shape;168;p24"/>
          <p:cNvSpPr txBox="1"/>
          <p:nvPr>
            <p:ph idx="12" type="sldNum"/>
          </p:nvPr>
        </p:nvSpPr>
        <p:spPr>
          <a:xfrm>
            <a:off x="8364708" y="42690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yan with title and text  1">
  <p:cSld name="CUSTOM_2_1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5"/>
          <p:cNvSpPr/>
          <p:nvPr/>
        </p:nvSpPr>
        <p:spPr>
          <a:xfrm>
            <a:off x="0" y="1027350"/>
            <a:ext cx="9144000" cy="3088800"/>
          </a:xfrm>
          <a:prstGeom prst="rect">
            <a:avLst/>
          </a:prstGeom>
          <a:solidFill>
            <a:srgbClr val="99CA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25"/>
          <p:cNvSpPr txBox="1"/>
          <p:nvPr>
            <p:ph type="title"/>
          </p:nvPr>
        </p:nvSpPr>
        <p:spPr>
          <a:xfrm>
            <a:off x="1630100" y="1725450"/>
            <a:ext cx="3055500" cy="111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72" name="Google Shape;172;p25"/>
          <p:cNvSpPr txBox="1"/>
          <p:nvPr>
            <p:ph idx="1" type="subTitle"/>
          </p:nvPr>
        </p:nvSpPr>
        <p:spPr>
          <a:xfrm>
            <a:off x="1915400" y="2839950"/>
            <a:ext cx="2770200" cy="57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666666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173" name="Google Shape;173;p25"/>
          <p:cNvSpPr txBox="1"/>
          <p:nvPr>
            <p:ph idx="12" type="sldNum"/>
          </p:nvPr>
        </p:nvSpPr>
        <p:spPr>
          <a:xfrm>
            <a:off x="8364708" y="42690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yan with title and text">
  <p:cSld name="CUSTOM_7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6"/>
          <p:cNvSpPr/>
          <p:nvPr/>
        </p:nvSpPr>
        <p:spPr>
          <a:xfrm>
            <a:off x="-73650" y="-11150"/>
            <a:ext cx="9228900" cy="5218800"/>
          </a:xfrm>
          <a:prstGeom prst="rect">
            <a:avLst/>
          </a:prstGeom>
          <a:solidFill>
            <a:srgbClr val="99CA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26"/>
          <p:cNvSpPr/>
          <p:nvPr/>
        </p:nvSpPr>
        <p:spPr>
          <a:xfrm>
            <a:off x="1430400" y="653850"/>
            <a:ext cx="6283200" cy="383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26"/>
          <p:cNvSpPr/>
          <p:nvPr/>
        </p:nvSpPr>
        <p:spPr>
          <a:xfrm>
            <a:off x="1430400" y="1371450"/>
            <a:ext cx="1147200" cy="399000"/>
          </a:xfrm>
          <a:prstGeom prst="rect">
            <a:avLst/>
          </a:prstGeom>
          <a:solidFill>
            <a:srgbClr val="3460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26"/>
          <p:cNvSpPr txBox="1"/>
          <p:nvPr>
            <p:ph type="title"/>
          </p:nvPr>
        </p:nvSpPr>
        <p:spPr>
          <a:xfrm>
            <a:off x="2675900" y="1220035"/>
            <a:ext cx="3926100" cy="48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79" name="Google Shape;179;p26"/>
          <p:cNvSpPr txBox="1"/>
          <p:nvPr>
            <p:ph idx="1" type="subTitle"/>
          </p:nvPr>
        </p:nvSpPr>
        <p:spPr>
          <a:xfrm>
            <a:off x="2675901" y="2547750"/>
            <a:ext cx="3136200" cy="19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80" name="Google Shape;180;p2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rgbClr val="999999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algn="r">
              <a:buNone/>
              <a:defRPr sz="1300">
                <a:solidFill>
                  <a:srgbClr val="999999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algn="r">
              <a:buNone/>
              <a:defRPr sz="1300">
                <a:solidFill>
                  <a:srgbClr val="999999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algn="r">
              <a:buNone/>
              <a:defRPr sz="1300">
                <a:solidFill>
                  <a:srgbClr val="999999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algn="r">
              <a:buNone/>
              <a:defRPr sz="1300">
                <a:solidFill>
                  <a:srgbClr val="999999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algn="r">
              <a:buNone/>
              <a:defRPr sz="1300">
                <a:solidFill>
                  <a:srgbClr val="999999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algn="r">
              <a:buNone/>
              <a:defRPr sz="1300">
                <a:solidFill>
                  <a:srgbClr val="999999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algn="r">
              <a:buNone/>
              <a:defRPr sz="1300">
                <a:solidFill>
                  <a:srgbClr val="999999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algn="r">
              <a:buNone/>
              <a:defRPr sz="1300">
                <a:solidFill>
                  <a:srgbClr val="999999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with frame ">
  <p:cSld name="BLANK_1_1_1">
    <p:bg>
      <p:bgPr>
        <a:solidFill>
          <a:srgbClr val="99CAEA"/>
        </a:solid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7"/>
          <p:cNvSpPr/>
          <p:nvPr/>
        </p:nvSpPr>
        <p:spPr>
          <a:xfrm>
            <a:off x="406950" y="416250"/>
            <a:ext cx="8330100" cy="43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27"/>
          <p:cNvSpPr txBox="1"/>
          <p:nvPr>
            <p:ph idx="12" type="sldNum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12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84" name="Google Shape;184;p27"/>
          <p:cNvSpPr txBox="1"/>
          <p:nvPr>
            <p:ph type="title"/>
          </p:nvPr>
        </p:nvSpPr>
        <p:spPr>
          <a:xfrm>
            <a:off x="783525" y="1738050"/>
            <a:ext cx="2545800" cy="166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cxnSp>
        <p:nvCxnSpPr>
          <p:cNvPr id="185" name="Google Shape;185;p27"/>
          <p:cNvCxnSpPr/>
          <p:nvPr/>
        </p:nvCxnSpPr>
        <p:spPr>
          <a:xfrm>
            <a:off x="918900" y="3511600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346094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with frame  1">
  <p:cSld name="BLANK_1_1_1_1">
    <p:bg>
      <p:bgPr>
        <a:solidFill>
          <a:srgbClr val="99CAEA"/>
        </a:solid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8"/>
          <p:cNvSpPr/>
          <p:nvPr/>
        </p:nvSpPr>
        <p:spPr>
          <a:xfrm>
            <a:off x="406950" y="416250"/>
            <a:ext cx="8330100" cy="43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28"/>
          <p:cNvSpPr txBox="1"/>
          <p:nvPr>
            <p:ph idx="12" type="sldNum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12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89" name="Google Shape;189;p28"/>
          <p:cNvSpPr txBox="1"/>
          <p:nvPr>
            <p:ph type="title"/>
          </p:nvPr>
        </p:nvSpPr>
        <p:spPr>
          <a:xfrm>
            <a:off x="783525" y="621500"/>
            <a:ext cx="7618200" cy="39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ubtitle">
  <p:cSld name="SECTION_HEADER_2">
    <p:bg>
      <p:bgPr>
        <a:solidFill>
          <a:srgbClr val="FFFFFF"/>
        </a:solidFill>
      </p:bgPr>
    </p:bg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 txBox="1"/>
          <p:nvPr>
            <p:ph type="title"/>
          </p:nvPr>
        </p:nvSpPr>
        <p:spPr>
          <a:xfrm>
            <a:off x="956274" y="189950"/>
            <a:ext cx="4149000" cy="111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2" name="Google Shape;32;p4"/>
          <p:cNvSpPr txBox="1"/>
          <p:nvPr>
            <p:ph idx="1" type="subTitle"/>
          </p:nvPr>
        </p:nvSpPr>
        <p:spPr>
          <a:xfrm>
            <a:off x="954225" y="1709475"/>
            <a:ext cx="3367200" cy="247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33" name="Google Shape;33;p4"/>
          <p:cNvSpPr txBox="1"/>
          <p:nvPr>
            <p:ph idx="12" type="sldNum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34" name="Google Shape;34;p4"/>
          <p:cNvSpPr/>
          <p:nvPr/>
        </p:nvSpPr>
        <p:spPr>
          <a:xfrm>
            <a:off x="5177125" y="212900"/>
            <a:ext cx="3742800" cy="4684200"/>
          </a:xfrm>
          <a:prstGeom prst="rect">
            <a:avLst/>
          </a:prstGeom>
          <a:noFill/>
          <a:ln cap="flat" cmpd="sng" w="28575">
            <a:solidFill>
              <a:srgbClr val="99CAE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" name="Google Shape;35;p4"/>
          <p:cNvSpPr/>
          <p:nvPr/>
        </p:nvSpPr>
        <p:spPr>
          <a:xfrm>
            <a:off x="4571997" y="3832425"/>
            <a:ext cx="762000" cy="1168500"/>
          </a:xfrm>
          <a:prstGeom prst="rect">
            <a:avLst/>
          </a:prstGeom>
          <a:noFill/>
          <a:ln cap="flat" cmpd="sng" w="28575">
            <a:solidFill>
              <a:srgbClr val="3460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6" name="Google Shape;36;p4"/>
          <p:cNvCxnSpPr/>
          <p:nvPr/>
        </p:nvCxnSpPr>
        <p:spPr>
          <a:xfrm>
            <a:off x="1068750" y="1340150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D57E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Content 1 1">
  <p:cSld name="SECTION_HEADER_2_1">
    <p:bg>
      <p:bgPr>
        <a:solidFill>
          <a:srgbClr val="FFFFFF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"/>
          <p:cNvSpPr txBox="1"/>
          <p:nvPr>
            <p:ph type="title"/>
          </p:nvPr>
        </p:nvSpPr>
        <p:spPr>
          <a:xfrm>
            <a:off x="956273" y="3469550"/>
            <a:ext cx="3483000" cy="111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cxnSp>
        <p:nvCxnSpPr>
          <p:cNvPr id="40" name="Google Shape;40;p5"/>
          <p:cNvCxnSpPr/>
          <p:nvPr/>
        </p:nvCxnSpPr>
        <p:spPr>
          <a:xfrm>
            <a:off x="1068750" y="4619750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346094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ubtitle">
  <p:cSld name="SECTION_HEADER_1">
    <p:bg>
      <p:bgPr>
        <a:solidFill>
          <a:srgbClr val="FFFFFF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/>
          <p:nvPr>
            <p:ph type="title"/>
          </p:nvPr>
        </p:nvSpPr>
        <p:spPr>
          <a:xfrm>
            <a:off x="570047" y="993900"/>
            <a:ext cx="3055500" cy="111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3" name="Google Shape;43;p6"/>
          <p:cNvSpPr txBox="1"/>
          <p:nvPr>
            <p:ph idx="1" type="subTitle"/>
          </p:nvPr>
        </p:nvSpPr>
        <p:spPr>
          <a:xfrm>
            <a:off x="614775" y="2564775"/>
            <a:ext cx="2920800" cy="57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12" type="sldNum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cxnSp>
        <p:nvCxnSpPr>
          <p:cNvPr id="45" name="Google Shape;45;p6"/>
          <p:cNvCxnSpPr/>
          <p:nvPr/>
        </p:nvCxnSpPr>
        <p:spPr>
          <a:xfrm>
            <a:off x="678525" y="2060575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346094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slide">
  <p:cSld name="CUSTOM">
    <p:bg>
      <p:bgPr>
        <a:solidFill>
          <a:srgbClr val="FFFFFF"/>
        </a:solidFill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/>
          <p:nvPr/>
        </p:nvSpPr>
        <p:spPr>
          <a:xfrm>
            <a:off x="1395500" y="892500"/>
            <a:ext cx="6189000" cy="2731800"/>
          </a:xfrm>
          <a:prstGeom prst="rect">
            <a:avLst/>
          </a:prstGeom>
          <a:solidFill>
            <a:srgbClr val="99CA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7"/>
          <p:cNvSpPr txBox="1"/>
          <p:nvPr>
            <p:ph idx="1" type="subTitle"/>
          </p:nvPr>
        </p:nvSpPr>
        <p:spPr>
          <a:xfrm>
            <a:off x="1894475" y="1126950"/>
            <a:ext cx="5397600" cy="210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30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50" name="Google Shape;50;p7"/>
          <p:cNvSpPr txBox="1"/>
          <p:nvPr>
            <p:ph idx="2" type="subTitle"/>
          </p:nvPr>
        </p:nvSpPr>
        <p:spPr>
          <a:xfrm>
            <a:off x="1894475" y="2977400"/>
            <a:ext cx="2920800" cy="57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ody slide" type="tx">
  <p:cSld name="TITLE_AND_BODY">
    <p:bg>
      <p:bgPr>
        <a:solidFill>
          <a:srgbClr val="FFFFFF"/>
        </a:solidFill>
      </p:bgPr>
    </p:bg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/>
          <p:nvPr/>
        </p:nvSpPr>
        <p:spPr>
          <a:xfrm>
            <a:off x="406950" y="352200"/>
            <a:ext cx="8330100" cy="4311000"/>
          </a:xfrm>
          <a:prstGeom prst="rect">
            <a:avLst/>
          </a:prstGeom>
          <a:noFill/>
          <a:ln cap="flat" cmpd="sng" w="38100">
            <a:solidFill>
              <a:srgbClr val="99CAE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8"/>
          <p:cNvSpPr txBox="1"/>
          <p:nvPr>
            <p:ph type="title"/>
          </p:nvPr>
        </p:nvSpPr>
        <p:spPr>
          <a:xfrm>
            <a:off x="0" y="216225"/>
            <a:ext cx="9144000" cy="91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b="1" sz="2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9pPr>
          </a:lstStyle>
          <a:p/>
        </p:txBody>
      </p:sp>
      <p:sp>
        <p:nvSpPr>
          <p:cNvPr id="54" name="Google Shape;54;p8"/>
          <p:cNvSpPr txBox="1"/>
          <p:nvPr>
            <p:ph idx="1" type="body"/>
          </p:nvPr>
        </p:nvSpPr>
        <p:spPr>
          <a:xfrm>
            <a:off x="1454050" y="1904925"/>
            <a:ext cx="5877000" cy="250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1150" lvl="2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indent="-311150" lvl="3" marL="1828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indent="-304800" lvl="4" marL="2286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298450" lvl="6" marL="3200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2100" lvl="8" marL="4114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55" name="Google Shape;55;p8"/>
          <p:cNvSpPr txBox="1"/>
          <p:nvPr>
            <p:ph idx="12" type="sldNum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cxnSp>
        <p:nvCxnSpPr>
          <p:cNvPr id="56" name="Google Shape;56;p8"/>
          <p:cNvCxnSpPr/>
          <p:nvPr/>
        </p:nvCxnSpPr>
        <p:spPr>
          <a:xfrm>
            <a:off x="4233900" y="1223600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346094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CSSMlight19">
  <p:cSld name="TITLE_AND_BODY_2">
    <p:bg>
      <p:bgPr>
        <a:solidFill>
          <a:srgbClr val="FFFFFF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/>
          <p:nvPr/>
        </p:nvSpPr>
        <p:spPr>
          <a:xfrm>
            <a:off x="406950" y="352200"/>
            <a:ext cx="8330100" cy="4311000"/>
          </a:xfrm>
          <a:prstGeom prst="rect">
            <a:avLst/>
          </a:prstGeom>
          <a:noFill/>
          <a:ln cap="flat" cmpd="sng" w="38100">
            <a:solidFill>
              <a:srgbClr val="99CAE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9"/>
          <p:cNvSpPr txBox="1"/>
          <p:nvPr>
            <p:ph type="title"/>
          </p:nvPr>
        </p:nvSpPr>
        <p:spPr>
          <a:xfrm>
            <a:off x="0" y="216225"/>
            <a:ext cx="9144000" cy="91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b="1" sz="2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cxnSp>
        <p:nvCxnSpPr>
          <p:cNvPr id="61" name="Google Shape;61;p9"/>
          <p:cNvCxnSpPr/>
          <p:nvPr/>
        </p:nvCxnSpPr>
        <p:spPr>
          <a:xfrm>
            <a:off x="4233900" y="1223600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F4C3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ubtitle">
  <p:cSld name="TITLE_AND_BODY_1">
    <p:bg>
      <p:bgPr>
        <a:solidFill>
          <a:srgbClr val="FFFFFF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/>
          <p:nvPr>
            <p:ph type="title"/>
          </p:nvPr>
        </p:nvSpPr>
        <p:spPr>
          <a:xfrm>
            <a:off x="4598900" y="773100"/>
            <a:ext cx="3888000" cy="120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64" name="Google Shape;64;p10"/>
          <p:cNvSpPr txBox="1"/>
          <p:nvPr>
            <p:ph idx="12" type="sldNum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65" name="Google Shape;65;p10"/>
          <p:cNvSpPr/>
          <p:nvPr/>
        </p:nvSpPr>
        <p:spPr>
          <a:xfrm>
            <a:off x="0" y="0"/>
            <a:ext cx="4259700" cy="5143500"/>
          </a:xfrm>
          <a:prstGeom prst="snip2DiagRect">
            <a:avLst>
              <a:gd fmla="val 0" name="adj1"/>
              <a:gd fmla="val 50000" name="adj2"/>
            </a:avLst>
          </a:prstGeom>
          <a:solidFill>
            <a:srgbClr val="3460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10"/>
          <p:cNvSpPr txBox="1"/>
          <p:nvPr>
            <p:ph idx="1" type="subTitle"/>
          </p:nvPr>
        </p:nvSpPr>
        <p:spPr>
          <a:xfrm>
            <a:off x="4598900" y="2968204"/>
            <a:ext cx="2920800" cy="57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cxnSp>
        <p:nvCxnSpPr>
          <p:cNvPr id="67" name="Google Shape;67;p10"/>
          <p:cNvCxnSpPr/>
          <p:nvPr/>
        </p:nvCxnSpPr>
        <p:spPr>
          <a:xfrm>
            <a:off x="4778200" y="2780625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D57E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theme" Target="../theme/theme2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noFill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Montserrat"/>
              <a:buNone/>
              <a:defRPr b="1" sz="24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Montserrat Light"/>
              <a:buChar char="●"/>
              <a:defRPr>
                <a:solidFill>
                  <a:srgbClr val="999999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indent="-3175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Montserrat Light"/>
              <a:buChar char="○"/>
              <a:defRPr>
                <a:solidFill>
                  <a:srgbClr val="999999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indent="-31115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Montserrat Light"/>
              <a:buChar char="■"/>
              <a:defRPr sz="1300">
                <a:solidFill>
                  <a:srgbClr val="999999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indent="-31115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Montserrat Light"/>
              <a:buChar char="●"/>
              <a:defRPr sz="1300">
                <a:solidFill>
                  <a:srgbClr val="999999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indent="-3048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 Light"/>
              <a:buChar char="○"/>
              <a:defRPr sz="1200">
                <a:solidFill>
                  <a:srgbClr val="999999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indent="-3048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 Light"/>
              <a:buChar char="■"/>
              <a:defRPr sz="1200">
                <a:solidFill>
                  <a:srgbClr val="999999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indent="-29845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100"/>
              <a:buFont typeface="Montserrat Light"/>
              <a:buChar char="●"/>
              <a:defRPr sz="1100">
                <a:solidFill>
                  <a:srgbClr val="999999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indent="-29845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100"/>
              <a:buFont typeface="Montserrat Light"/>
              <a:buChar char="○"/>
              <a:defRPr sz="1100">
                <a:solidFill>
                  <a:srgbClr val="999999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indent="-2921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Montserrat Light"/>
              <a:buChar char="■"/>
              <a:defRPr sz="1000">
                <a:solidFill>
                  <a:srgbClr val="999999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jpg"/><Relationship Id="rId4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jpg"/><Relationship Id="rId4" Type="http://schemas.openxmlformats.org/officeDocument/2006/relationships/image" Target="../media/image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jpg"/><Relationship Id="rId4" Type="http://schemas.openxmlformats.org/officeDocument/2006/relationships/image" Target="../media/image1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jpg"/><Relationship Id="rId4" Type="http://schemas.openxmlformats.org/officeDocument/2006/relationships/image" Target="../media/image20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1.jpg"/><Relationship Id="rId4" Type="http://schemas.openxmlformats.org/officeDocument/2006/relationships/image" Target="../media/image17.jpg"/><Relationship Id="rId5" Type="http://schemas.openxmlformats.org/officeDocument/2006/relationships/image" Target="../media/image16.jpg"/><Relationship Id="rId6" Type="http://schemas.openxmlformats.org/officeDocument/2006/relationships/image" Target="../media/image1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jpg"/><Relationship Id="rId4" Type="http://schemas.openxmlformats.org/officeDocument/2006/relationships/image" Target="../media/image22.jpg"/><Relationship Id="rId5" Type="http://schemas.openxmlformats.org/officeDocument/2006/relationships/image" Target="../media/image31.jpg"/><Relationship Id="rId6" Type="http://schemas.openxmlformats.org/officeDocument/2006/relationships/image" Target="../media/image12.png"/><Relationship Id="rId7" Type="http://schemas.openxmlformats.org/officeDocument/2006/relationships/image" Target="../media/image15.png"/><Relationship Id="rId8" Type="http://schemas.openxmlformats.org/officeDocument/2006/relationships/image" Target="../media/image1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jpg"/><Relationship Id="rId4" Type="http://schemas.openxmlformats.org/officeDocument/2006/relationships/image" Target="../media/image2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hyperlink" Target="http://www.districtc.co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jpg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9"/>
          <p:cNvSpPr txBox="1"/>
          <p:nvPr>
            <p:ph type="ctrTitle"/>
          </p:nvPr>
        </p:nvSpPr>
        <p:spPr>
          <a:xfrm>
            <a:off x="800325" y="2425000"/>
            <a:ext cx="7237800" cy="208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17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400"/>
              <a:t>Team- and Skills- Focused Approaches to Internship and Research Opportunities Between High School Students and Professionals </a:t>
            </a:r>
            <a:endParaRPr i="1" sz="2400">
              <a:solidFill>
                <a:srgbClr val="434343"/>
              </a:solidFill>
            </a:endParaRPr>
          </a:p>
        </p:txBody>
      </p:sp>
      <p:sp>
        <p:nvSpPr>
          <p:cNvPr id="195" name="Google Shape;195;p29"/>
          <p:cNvSpPr txBox="1"/>
          <p:nvPr/>
        </p:nvSpPr>
        <p:spPr>
          <a:xfrm>
            <a:off x="4102200" y="800750"/>
            <a:ext cx="46263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" sz="12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Chris Thomas and </a:t>
            </a:r>
            <a:r>
              <a:rPr b="1" i="1" lang="es" sz="12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Gerri Cole</a:t>
            </a:r>
            <a:endParaRPr b="1" i="1" sz="120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s" sz="12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Extended Learning, North Carolina School of Science and Math</a:t>
            </a:r>
            <a:endParaRPr i="1" sz="120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20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" sz="12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Lori Tyler </a:t>
            </a:r>
            <a:endParaRPr b="1" i="1" sz="120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s" sz="12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Math &amp; Science Education Center, Appalachian State University</a:t>
            </a:r>
            <a:endParaRPr i="1" sz="120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20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" sz="12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Kelly Ruff </a:t>
            </a:r>
            <a:endParaRPr b="1" i="1" sz="120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s" sz="12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Hickory High School, Hickory, NC</a:t>
            </a:r>
            <a:endParaRPr sz="1700"/>
          </a:p>
        </p:txBody>
      </p:sp>
      <p:sp>
        <p:nvSpPr>
          <p:cNvPr id="196" name="Google Shape;196;p2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8"/>
          <p:cNvSpPr txBox="1"/>
          <p:nvPr>
            <p:ph type="title"/>
          </p:nvPr>
        </p:nvSpPr>
        <p:spPr>
          <a:xfrm>
            <a:off x="4598900" y="773100"/>
            <a:ext cx="3888000" cy="120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38"/>
          <p:cNvSpPr txBox="1"/>
          <p:nvPr>
            <p:ph idx="1" type="subTitle"/>
          </p:nvPr>
        </p:nvSpPr>
        <p:spPr>
          <a:xfrm>
            <a:off x="4598900" y="2968204"/>
            <a:ext cx="2920800" cy="57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38"/>
          <p:cNvSpPr txBox="1"/>
          <p:nvPr>
            <p:ph type="title"/>
          </p:nvPr>
        </p:nvSpPr>
        <p:spPr>
          <a:xfrm>
            <a:off x="2580575" y="-33000"/>
            <a:ext cx="3888000" cy="57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Teamship’s </a:t>
            </a:r>
            <a:r>
              <a:rPr lang="es">
                <a:solidFill>
                  <a:schemeClr val="accent1"/>
                </a:solidFill>
              </a:rPr>
              <a:t>Value Add</a:t>
            </a:r>
            <a:endParaRPr>
              <a:solidFill>
                <a:schemeClr val="accent1"/>
              </a:solidFill>
            </a:endParaRPr>
          </a:p>
        </p:txBody>
      </p:sp>
      <p:pic>
        <p:nvPicPr>
          <p:cNvPr id="303" name="Google Shape;30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24138" y="1412300"/>
            <a:ext cx="4919875" cy="3689898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38"/>
          <p:cNvSpPr txBox="1"/>
          <p:nvPr/>
        </p:nvSpPr>
        <p:spPr>
          <a:xfrm>
            <a:off x="286550" y="543600"/>
            <a:ext cx="2487900" cy="5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lt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Deemphasize</a:t>
            </a:r>
            <a:r>
              <a:rPr lang="es" sz="1600">
                <a:solidFill>
                  <a:schemeClr val="lt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Solo </a:t>
            </a:r>
            <a:r>
              <a:rPr lang="es" sz="1600">
                <a:solidFill>
                  <a:schemeClr val="lt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Achievement</a:t>
            </a:r>
            <a:endParaRPr sz="1600">
              <a:solidFill>
                <a:schemeClr val="lt2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05" name="Google Shape;305;p38"/>
          <p:cNvSpPr txBox="1"/>
          <p:nvPr/>
        </p:nvSpPr>
        <p:spPr>
          <a:xfrm>
            <a:off x="649950" y="1326450"/>
            <a:ext cx="2487900" cy="5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lt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Manage Uncertainty</a:t>
            </a:r>
            <a:endParaRPr sz="1600">
              <a:solidFill>
                <a:schemeClr val="lt2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06" name="Google Shape;306;p38"/>
          <p:cNvSpPr txBox="1"/>
          <p:nvPr/>
        </p:nvSpPr>
        <p:spPr>
          <a:xfrm>
            <a:off x="858250" y="2025425"/>
            <a:ext cx="2487900" cy="5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lt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Manage ‘no right answer’</a:t>
            </a:r>
            <a:endParaRPr sz="1600">
              <a:solidFill>
                <a:schemeClr val="lt2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07" name="Google Shape;307;p38"/>
          <p:cNvSpPr txBox="1"/>
          <p:nvPr/>
        </p:nvSpPr>
        <p:spPr>
          <a:xfrm>
            <a:off x="1241275" y="2666850"/>
            <a:ext cx="2487900" cy="5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99999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08" name="Google Shape;308;p38"/>
          <p:cNvSpPr txBox="1"/>
          <p:nvPr/>
        </p:nvSpPr>
        <p:spPr>
          <a:xfrm>
            <a:off x="1241275" y="2666850"/>
            <a:ext cx="2487900" cy="5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lt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Understand real needs of businesses</a:t>
            </a:r>
            <a:endParaRPr sz="1600">
              <a:solidFill>
                <a:schemeClr val="lt2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09" name="Google Shape;309;p38"/>
          <p:cNvSpPr txBox="1"/>
          <p:nvPr/>
        </p:nvSpPr>
        <p:spPr>
          <a:xfrm>
            <a:off x="1824650" y="3618500"/>
            <a:ext cx="2487900" cy="5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lt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Equitable starting point</a:t>
            </a:r>
            <a:endParaRPr sz="1600">
              <a:solidFill>
                <a:schemeClr val="lt2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10" name="Google Shape;310;p38"/>
          <p:cNvSpPr txBox="1"/>
          <p:nvPr>
            <p:ph type="title"/>
          </p:nvPr>
        </p:nvSpPr>
        <p:spPr>
          <a:xfrm>
            <a:off x="4025825" y="601600"/>
            <a:ext cx="3888000" cy="57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My Perspective</a:t>
            </a:r>
            <a:endParaRPr/>
          </a:p>
        </p:txBody>
      </p:sp>
      <p:sp>
        <p:nvSpPr>
          <p:cNvPr id="311" name="Google Shape;311;p38"/>
          <p:cNvSpPr txBox="1"/>
          <p:nvPr>
            <p:ph idx="12" type="sldNum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9"/>
          <p:cNvSpPr txBox="1"/>
          <p:nvPr>
            <p:ph type="title"/>
          </p:nvPr>
        </p:nvSpPr>
        <p:spPr>
          <a:xfrm>
            <a:off x="4598900" y="773100"/>
            <a:ext cx="3888000" cy="120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39"/>
          <p:cNvSpPr txBox="1"/>
          <p:nvPr>
            <p:ph idx="1" type="subTitle"/>
          </p:nvPr>
        </p:nvSpPr>
        <p:spPr>
          <a:xfrm>
            <a:off x="4598900" y="2968204"/>
            <a:ext cx="2920800" cy="57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39"/>
          <p:cNvSpPr txBox="1"/>
          <p:nvPr>
            <p:ph type="title"/>
          </p:nvPr>
        </p:nvSpPr>
        <p:spPr>
          <a:xfrm>
            <a:off x="2580575" y="-33000"/>
            <a:ext cx="3888000" cy="57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Teamship’s </a:t>
            </a:r>
            <a:r>
              <a:rPr lang="es">
                <a:solidFill>
                  <a:schemeClr val="accent1"/>
                </a:solidFill>
              </a:rPr>
              <a:t>Outcomes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319" name="Google Shape;319;p39"/>
          <p:cNvSpPr txBox="1"/>
          <p:nvPr/>
        </p:nvSpPr>
        <p:spPr>
          <a:xfrm>
            <a:off x="426300" y="1076225"/>
            <a:ext cx="2487900" cy="9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lt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Pitch the Best Solution that Solves the Problem and How to Implement the Solution</a:t>
            </a:r>
            <a:endParaRPr sz="1600">
              <a:solidFill>
                <a:schemeClr val="lt2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320" name="Google Shape;32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30225" y="1135275"/>
            <a:ext cx="5474550" cy="4105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9"/>
          <p:cNvPicPr preferRelativeResize="0"/>
          <p:nvPr/>
        </p:nvPicPr>
        <p:blipFill rotWithShape="1">
          <a:blip r:embed="rId4">
            <a:alphaModFix/>
          </a:blip>
          <a:srcRect b="0" l="0" r="0" t="58857"/>
          <a:stretch/>
        </p:blipFill>
        <p:spPr>
          <a:xfrm>
            <a:off x="4410050" y="588588"/>
            <a:ext cx="4531960" cy="4598402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39"/>
          <p:cNvSpPr txBox="1"/>
          <p:nvPr>
            <p:ph idx="12" type="sldNum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0"/>
          <p:cNvSpPr txBox="1"/>
          <p:nvPr>
            <p:ph idx="1" type="subTitle"/>
          </p:nvPr>
        </p:nvSpPr>
        <p:spPr>
          <a:xfrm>
            <a:off x="1656300" y="921350"/>
            <a:ext cx="5831400" cy="210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700">
                <a:latin typeface="Montserrat"/>
                <a:ea typeface="Montserrat"/>
                <a:cs typeface="Montserrat"/>
                <a:sym typeface="Montserrat"/>
              </a:rPr>
              <a:t>Introduce  academically talented participants from a wide range of backgrounds to STEM research or industry and help  cultivate their leadership skills</a:t>
            </a:r>
            <a:endParaRPr sz="27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27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8" name="Google Shape;328;p40"/>
          <p:cNvSpPr txBox="1"/>
          <p:nvPr>
            <p:ph idx="12" type="sldNum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329" name="Google Shape;329;p40"/>
          <p:cNvSpPr txBox="1"/>
          <p:nvPr>
            <p:ph idx="2" type="subTitle"/>
          </p:nvPr>
        </p:nvSpPr>
        <p:spPr>
          <a:xfrm>
            <a:off x="1476900" y="3695075"/>
            <a:ext cx="6190200" cy="57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00">
                <a:solidFill>
                  <a:srgbClr val="D57E00"/>
                </a:solidFill>
                <a:latin typeface="Montserrat"/>
                <a:ea typeface="Montserrat"/>
                <a:cs typeface="Montserrat"/>
                <a:sym typeface="Montserrat"/>
              </a:rPr>
              <a:t>INSPIRE Program</a:t>
            </a:r>
            <a:endParaRPr b="1" sz="2400">
              <a:solidFill>
                <a:srgbClr val="D57E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1"/>
          <p:cNvSpPr txBox="1"/>
          <p:nvPr>
            <p:ph idx="1" type="subTitle"/>
          </p:nvPr>
        </p:nvSpPr>
        <p:spPr>
          <a:xfrm>
            <a:off x="4598900" y="2968204"/>
            <a:ext cx="2920800" cy="57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41"/>
          <p:cNvSpPr txBox="1"/>
          <p:nvPr>
            <p:ph type="title"/>
          </p:nvPr>
        </p:nvSpPr>
        <p:spPr>
          <a:xfrm>
            <a:off x="2580575" y="-33000"/>
            <a:ext cx="3888000" cy="57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INSPIRE </a:t>
            </a:r>
            <a:r>
              <a:rPr lang="es">
                <a:solidFill>
                  <a:schemeClr val="accent1"/>
                </a:solidFill>
              </a:rPr>
              <a:t>is…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336" name="Google Shape;336;p41"/>
          <p:cNvSpPr txBox="1"/>
          <p:nvPr/>
        </p:nvSpPr>
        <p:spPr>
          <a:xfrm>
            <a:off x="272425" y="894150"/>
            <a:ext cx="2487900" cy="9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lt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 one-week summer residential experience</a:t>
            </a:r>
            <a:endParaRPr sz="1600">
              <a:solidFill>
                <a:schemeClr val="lt2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37" name="Google Shape;337;p41"/>
          <p:cNvSpPr txBox="1"/>
          <p:nvPr/>
        </p:nvSpPr>
        <p:spPr>
          <a:xfrm>
            <a:off x="272425" y="1785450"/>
            <a:ext cx="3619500" cy="9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lt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Support for students from groups historically underrepresented in STEM fields</a:t>
            </a:r>
            <a:endParaRPr sz="1600">
              <a:solidFill>
                <a:schemeClr val="lt2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38" name="Google Shape;338;p41"/>
          <p:cNvSpPr txBox="1"/>
          <p:nvPr/>
        </p:nvSpPr>
        <p:spPr>
          <a:xfrm>
            <a:off x="1404025" y="3022875"/>
            <a:ext cx="2487900" cy="9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lt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Teams are  matched with a mentor who facilitates an inquiry or research experience.</a:t>
            </a:r>
            <a:endParaRPr sz="1600">
              <a:solidFill>
                <a:schemeClr val="lt2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39" name="Google Shape;339;p41"/>
          <p:cNvSpPr txBox="1"/>
          <p:nvPr>
            <p:ph type="title"/>
          </p:nvPr>
        </p:nvSpPr>
        <p:spPr>
          <a:xfrm>
            <a:off x="4171513" y="838225"/>
            <a:ext cx="4906800" cy="57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/>
              <a:t>Participants: </a:t>
            </a:r>
            <a:r>
              <a:rPr b="0" lang="es" sz="1800"/>
              <a:t>High School (or….)</a:t>
            </a:r>
            <a:endParaRPr b="0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/>
              <a:t>Timeline: </a:t>
            </a:r>
            <a:r>
              <a:rPr b="0" lang="es" sz="1800"/>
              <a:t>1 week</a:t>
            </a:r>
            <a:endParaRPr b="0" sz="1800"/>
          </a:p>
        </p:txBody>
      </p:sp>
      <p:pic>
        <p:nvPicPr>
          <p:cNvPr id="340" name="Google Shape;34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71525" y="1514082"/>
            <a:ext cx="4906798" cy="368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41"/>
          <p:cNvPicPr preferRelativeResize="0"/>
          <p:nvPr/>
        </p:nvPicPr>
        <p:blipFill rotWithShape="1">
          <a:blip r:embed="rId4">
            <a:alphaModFix/>
          </a:blip>
          <a:srcRect b="0" l="7458" r="0" t="0"/>
          <a:stretch/>
        </p:blipFill>
        <p:spPr>
          <a:xfrm>
            <a:off x="4119875" y="1524975"/>
            <a:ext cx="5024123" cy="3618526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41"/>
          <p:cNvSpPr txBox="1"/>
          <p:nvPr>
            <p:ph idx="12" type="sldNum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2"/>
          <p:cNvSpPr txBox="1"/>
          <p:nvPr>
            <p:ph type="title"/>
          </p:nvPr>
        </p:nvSpPr>
        <p:spPr>
          <a:xfrm>
            <a:off x="4598900" y="773100"/>
            <a:ext cx="3888000" cy="120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42"/>
          <p:cNvSpPr txBox="1"/>
          <p:nvPr>
            <p:ph idx="1" type="subTitle"/>
          </p:nvPr>
        </p:nvSpPr>
        <p:spPr>
          <a:xfrm>
            <a:off x="4598900" y="2968204"/>
            <a:ext cx="2920800" cy="57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42"/>
          <p:cNvSpPr txBox="1"/>
          <p:nvPr>
            <p:ph type="title"/>
          </p:nvPr>
        </p:nvSpPr>
        <p:spPr>
          <a:xfrm>
            <a:off x="2580575" y="-33000"/>
            <a:ext cx="3888000" cy="57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INSPIRE </a:t>
            </a:r>
            <a:r>
              <a:rPr lang="es">
                <a:solidFill>
                  <a:schemeClr val="accent1"/>
                </a:solidFill>
              </a:rPr>
              <a:t>Offers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350" name="Google Shape;350;p42"/>
          <p:cNvSpPr txBox="1"/>
          <p:nvPr/>
        </p:nvSpPr>
        <p:spPr>
          <a:xfrm>
            <a:off x="654350" y="1864025"/>
            <a:ext cx="3110700" cy="9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lt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Enrichment activities, such as sessions and workshops on leadership competencies, team-building, etc.</a:t>
            </a:r>
            <a:endParaRPr sz="1600">
              <a:solidFill>
                <a:schemeClr val="lt2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51" name="Google Shape;351;p42"/>
          <p:cNvSpPr txBox="1"/>
          <p:nvPr/>
        </p:nvSpPr>
        <p:spPr>
          <a:xfrm>
            <a:off x="335800" y="488750"/>
            <a:ext cx="2487900" cy="9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lt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</a:t>
            </a:r>
            <a:r>
              <a:rPr lang="es" sz="1600">
                <a:solidFill>
                  <a:schemeClr val="lt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omplete a small project with a mentor in teams.</a:t>
            </a:r>
            <a:endParaRPr sz="1600">
              <a:solidFill>
                <a:schemeClr val="lt2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352" name="Google Shape;35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0575" y="1572450"/>
            <a:ext cx="4706002" cy="3529501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42"/>
          <p:cNvSpPr txBox="1"/>
          <p:nvPr/>
        </p:nvSpPr>
        <p:spPr>
          <a:xfrm>
            <a:off x="4256125" y="952200"/>
            <a:ext cx="4674900" cy="5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STEM Skills and Exploration</a:t>
            </a:r>
            <a:endParaRPr b="1"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4" name="Google Shape;354;p42"/>
          <p:cNvSpPr txBox="1"/>
          <p:nvPr/>
        </p:nvSpPr>
        <p:spPr>
          <a:xfrm>
            <a:off x="1348175" y="3444950"/>
            <a:ext cx="2692800" cy="9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lt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Expansion of their </a:t>
            </a:r>
            <a:r>
              <a:rPr lang="es" sz="1600">
                <a:solidFill>
                  <a:schemeClr val="lt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understanding</a:t>
            </a:r>
            <a:r>
              <a:rPr lang="es" sz="1600">
                <a:solidFill>
                  <a:schemeClr val="lt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of STEM</a:t>
            </a:r>
            <a:endParaRPr sz="1600">
              <a:solidFill>
                <a:schemeClr val="lt2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55" name="Google Shape;355;p42"/>
          <p:cNvSpPr txBox="1"/>
          <p:nvPr>
            <p:ph idx="12" type="sldNum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3"/>
          <p:cNvSpPr txBox="1"/>
          <p:nvPr>
            <p:ph type="title"/>
          </p:nvPr>
        </p:nvSpPr>
        <p:spPr>
          <a:xfrm>
            <a:off x="4598900" y="773100"/>
            <a:ext cx="3888000" cy="120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43"/>
          <p:cNvSpPr txBox="1"/>
          <p:nvPr>
            <p:ph idx="1" type="subTitle"/>
          </p:nvPr>
        </p:nvSpPr>
        <p:spPr>
          <a:xfrm>
            <a:off x="4598900" y="2968204"/>
            <a:ext cx="2920800" cy="57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43"/>
          <p:cNvSpPr txBox="1"/>
          <p:nvPr>
            <p:ph type="title"/>
          </p:nvPr>
        </p:nvSpPr>
        <p:spPr>
          <a:xfrm>
            <a:off x="2580575" y="-33000"/>
            <a:ext cx="3888000" cy="57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INSPIRE</a:t>
            </a:r>
            <a:r>
              <a:rPr lang="es">
                <a:solidFill>
                  <a:schemeClr val="accent1"/>
                </a:solidFill>
              </a:rPr>
              <a:t> Value Add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363" name="Google Shape;363;p43"/>
          <p:cNvSpPr txBox="1"/>
          <p:nvPr/>
        </p:nvSpPr>
        <p:spPr>
          <a:xfrm>
            <a:off x="232225" y="780150"/>
            <a:ext cx="2642100" cy="9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lt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Team-Based approach that builds community and confidence</a:t>
            </a:r>
            <a:endParaRPr sz="1600">
              <a:solidFill>
                <a:schemeClr val="lt2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364" name="Google Shape;36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08550" y="1441900"/>
            <a:ext cx="4935450" cy="3701599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43"/>
          <p:cNvSpPr txBox="1"/>
          <p:nvPr/>
        </p:nvSpPr>
        <p:spPr>
          <a:xfrm>
            <a:off x="428800" y="2089500"/>
            <a:ext cx="3442200" cy="9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lt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Access they do not have in their family/peer network</a:t>
            </a:r>
            <a:endParaRPr sz="1600">
              <a:solidFill>
                <a:schemeClr val="lt2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66" name="Google Shape;366;p43"/>
          <p:cNvSpPr txBox="1"/>
          <p:nvPr/>
        </p:nvSpPr>
        <p:spPr>
          <a:xfrm>
            <a:off x="1742200" y="3908700"/>
            <a:ext cx="2403000" cy="9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lt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Legitimacy of STEM careers</a:t>
            </a:r>
            <a:endParaRPr sz="1600">
              <a:solidFill>
                <a:schemeClr val="lt2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367" name="Google Shape;367;p43"/>
          <p:cNvPicPr preferRelativeResize="0"/>
          <p:nvPr/>
        </p:nvPicPr>
        <p:blipFill rotWithShape="1">
          <a:blip r:embed="rId4">
            <a:alphaModFix/>
          </a:blip>
          <a:srcRect b="8768" l="0" r="0" t="7240"/>
          <a:stretch/>
        </p:blipFill>
        <p:spPr>
          <a:xfrm>
            <a:off x="5004625" y="823475"/>
            <a:ext cx="3857626" cy="4320026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43"/>
          <p:cNvSpPr txBox="1"/>
          <p:nvPr>
            <p:ph idx="12" type="sldNum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4"/>
          <p:cNvSpPr txBox="1"/>
          <p:nvPr>
            <p:ph type="title"/>
          </p:nvPr>
        </p:nvSpPr>
        <p:spPr>
          <a:xfrm>
            <a:off x="4054800" y="545100"/>
            <a:ext cx="5244900" cy="120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s" sz="1800"/>
              <a:t>“</a:t>
            </a:r>
            <a:r>
              <a:rPr b="0" lang="es" sz="1800"/>
              <a:t>I liked most going to Appalachian State University &amp; looking at the bio and chem lab.”</a:t>
            </a:r>
            <a:endParaRPr b="0" sz="1800"/>
          </a:p>
        </p:txBody>
      </p:sp>
      <p:sp>
        <p:nvSpPr>
          <p:cNvPr id="374" name="Google Shape;374;p44"/>
          <p:cNvSpPr txBox="1"/>
          <p:nvPr>
            <p:ph idx="1" type="subTitle"/>
          </p:nvPr>
        </p:nvSpPr>
        <p:spPr>
          <a:xfrm>
            <a:off x="4598900" y="2968204"/>
            <a:ext cx="2920800" cy="57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44"/>
          <p:cNvSpPr txBox="1"/>
          <p:nvPr>
            <p:ph type="title"/>
          </p:nvPr>
        </p:nvSpPr>
        <p:spPr>
          <a:xfrm>
            <a:off x="2580575" y="-33000"/>
            <a:ext cx="3888000" cy="57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INSPIRE </a:t>
            </a:r>
            <a:r>
              <a:rPr lang="es">
                <a:solidFill>
                  <a:schemeClr val="accent1"/>
                </a:solidFill>
              </a:rPr>
              <a:t>Outcomes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376" name="Google Shape;376;p44"/>
          <p:cNvSpPr txBox="1"/>
          <p:nvPr/>
        </p:nvSpPr>
        <p:spPr>
          <a:xfrm>
            <a:off x="187050" y="876600"/>
            <a:ext cx="2860800" cy="9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lt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Outcome: Pitch their project and experience</a:t>
            </a:r>
            <a:endParaRPr sz="1600">
              <a:solidFill>
                <a:schemeClr val="lt2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77" name="Google Shape;377;p44"/>
          <p:cNvSpPr txBox="1"/>
          <p:nvPr/>
        </p:nvSpPr>
        <p:spPr>
          <a:xfrm>
            <a:off x="799200" y="2040725"/>
            <a:ext cx="2487900" cy="9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lt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Boost to confidence in STEM Skills and STEM Careers</a:t>
            </a:r>
            <a:endParaRPr sz="1600">
              <a:solidFill>
                <a:schemeClr val="lt2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78" name="Google Shape;378;p44"/>
          <p:cNvSpPr txBox="1"/>
          <p:nvPr/>
        </p:nvSpPr>
        <p:spPr>
          <a:xfrm>
            <a:off x="1566900" y="3292125"/>
            <a:ext cx="2487900" cy="9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lt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Persistence in STEM Programs</a:t>
            </a:r>
            <a:endParaRPr sz="1600">
              <a:solidFill>
                <a:schemeClr val="lt2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79" name="Google Shape;379;p44"/>
          <p:cNvSpPr txBox="1"/>
          <p:nvPr/>
        </p:nvSpPr>
        <p:spPr>
          <a:xfrm>
            <a:off x="4650800" y="2842275"/>
            <a:ext cx="4433400" cy="9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“My mentorship experience gave me valuable insight into a specific career area.”</a:t>
            </a:r>
            <a:endParaRPr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59%  Agree / 41% Strongly Agree</a:t>
            </a:r>
            <a:endParaRPr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“I would recommend this mentorship experience for future Inspire</a:t>
            </a:r>
            <a:endParaRPr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students.”</a:t>
            </a:r>
            <a:endParaRPr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4.6% Disagree / 27.6% Agree / 68% Strongly Agree</a:t>
            </a:r>
            <a:endParaRPr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99999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380" name="Google Shape;380;p44"/>
          <p:cNvPicPr preferRelativeResize="0"/>
          <p:nvPr/>
        </p:nvPicPr>
        <p:blipFill rotWithShape="1">
          <a:blip r:embed="rId3">
            <a:alphaModFix/>
          </a:blip>
          <a:srcRect b="0" l="2028" r="14142" t="0"/>
          <a:stretch/>
        </p:blipFill>
        <p:spPr>
          <a:xfrm>
            <a:off x="4089165" y="1751700"/>
            <a:ext cx="5054838" cy="3391799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44"/>
          <p:cNvSpPr txBox="1"/>
          <p:nvPr>
            <p:ph idx="12" type="sldNum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5"/>
          <p:cNvSpPr txBox="1"/>
          <p:nvPr>
            <p:ph idx="1" type="subTitle"/>
          </p:nvPr>
        </p:nvSpPr>
        <p:spPr>
          <a:xfrm>
            <a:off x="1656300" y="921350"/>
            <a:ext cx="5831400" cy="210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700">
                <a:latin typeface="Montserrat"/>
                <a:ea typeface="Montserrat"/>
                <a:cs typeface="Montserrat"/>
                <a:sym typeface="Montserrat"/>
              </a:rPr>
              <a:t>A no-cost, state-funded program for academically talented to engage in research with faculty and get hands-on experience at a university.</a:t>
            </a:r>
            <a:endParaRPr sz="27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27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7" name="Google Shape;387;p45"/>
          <p:cNvSpPr txBox="1"/>
          <p:nvPr>
            <p:ph idx="12" type="sldNum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388" name="Google Shape;388;p45"/>
          <p:cNvSpPr txBox="1"/>
          <p:nvPr>
            <p:ph idx="2" type="subTitle"/>
          </p:nvPr>
        </p:nvSpPr>
        <p:spPr>
          <a:xfrm>
            <a:off x="1476900" y="3695075"/>
            <a:ext cx="6550500" cy="57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00">
                <a:solidFill>
                  <a:srgbClr val="D57E00"/>
                </a:solidFill>
                <a:latin typeface="Montserrat"/>
                <a:ea typeface="Montserrat"/>
                <a:cs typeface="Montserrat"/>
                <a:sym typeface="Montserrat"/>
              </a:rPr>
              <a:t>Summer Ventures in Science and Math (App State, ECU, UNC-W, UNC-C)</a:t>
            </a:r>
            <a:endParaRPr b="1" sz="2400">
              <a:solidFill>
                <a:srgbClr val="D57E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6"/>
          <p:cNvSpPr txBox="1"/>
          <p:nvPr>
            <p:ph type="title"/>
          </p:nvPr>
        </p:nvSpPr>
        <p:spPr>
          <a:xfrm>
            <a:off x="4598900" y="773100"/>
            <a:ext cx="3888000" cy="120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High School CURE/REU</a:t>
            </a:r>
            <a:endParaRPr/>
          </a:p>
        </p:txBody>
      </p:sp>
      <p:sp>
        <p:nvSpPr>
          <p:cNvPr id="394" name="Google Shape;394;p46"/>
          <p:cNvSpPr txBox="1"/>
          <p:nvPr>
            <p:ph idx="1" type="subTitle"/>
          </p:nvPr>
        </p:nvSpPr>
        <p:spPr>
          <a:xfrm>
            <a:off x="4598900" y="2968204"/>
            <a:ext cx="2920800" cy="57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46"/>
          <p:cNvSpPr txBox="1"/>
          <p:nvPr>
            <p:ph type="title"/>
          </p:nvPr>
        </p:nvSpPr>
        <p:spPr>
          <a:xfrm>
            <a:off x="2580575" y="-33000"/>
            <a:ext cx="3888000" cy="57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Summer Ventures </a:t>
            </a:r>
            <a:r>
              <a:rPr lang="es">
                <a:solidFill>
                  <a:schemeClr val="accent1"/>
                </a:solidFill>
              </a:rPr>
              <a:t>is…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396" name="Google Shape;396;p46"/>
          <p:cNvSpPr txBox="1"/>
          <p:nvPr/>
        </p:nvSpPr>
        <p:spPr>
          <a:xfrm>
            <a:off x="1819875" y="3780900"/>
            <a:ext cx="2487900" cy="9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lt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Opening Access and Pathways to STEM Careers</a:t>
            </a:r>
            <a:endParaRPr sz="1800">
              <a:solidFill>
                <a:schemeClr val="lt2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97" name="Google Shape;397;p46"/>
          <p:cNvSpPr txBox="1"/>
          <p:nvPr/>
        </p:nvSpPr>
        <p:spPr>
          <a:xfrm>
            <a:off x="259750" y="894150"/>
            <a:ext cx="2487900" cy="9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lt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Four weeks in the summer and conduct research around STEM topics</a:t>
            </a:r>
            <a:endParaRPr sz="1600">
              <a:solidFill>
                <a:schemeClr val="lt2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98" name="Google Shape;398;p46"/>
          <p:cNvSpPr txBox="1"/>
          <p:nvPr>
            <p:ph type="title"/>
          </p:nvPr>
        </p:nvSpPr>
        <p:spPr>
          <a:xfrm>
            <a:off x="4171526" y="838225"/>
            <a:ext cx="5319900" cy="57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/>
              <a:t>Participants: </a:t>
            </a:r>
            <a:r>
              <a:rPr b="0" lang="es" sz="1800"/>
              <a:t>High School (or….)</a:t>
            </a:r>
            <a:endParaRPr b="0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/>
              <a:t>Timeline: </a:t>
            </a:r>
            <a:r>
              <a:rPr b="0" lang="es" sz="1800"/>
              <a:t>4</a:t>
            </a:r>
            <a:r>
              <a:rPr b="0" lang="es" sz="1800"/>
              <a:t> weeks</a:t>
            </a:r>
            <a:endParaRPr b="0" sz="1800"/>
          </a:p>
        </p:txBody>
      </p:sp>
      <p:sp>
        <p:nvSpPr>
          <p:cNvPr id="399" name="Google Shape;399;p46"/>
          <p:cNvSpPr txBox="1"/>
          <p:nvPr/>
        </p:nvSpPr>
        <p:spPr>
          <a:xfrm>
            <a:off x="918900" y="2337525"/>
            <a:ext cx="2487900" cy="9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lt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Organized into cohorts that do team or individual research</a:t>
            </a:r>
            <a:endParaRPr sz="1600">
              <a:solidFill>
                <a:schemeClr val="lt2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400" name="Google Shape;40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7775" y="1989969"/>
            <a:ext cx="4778752" cy="3187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07775" y="1991158"/>
            <a:ext cx="4778752" cy="3185016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46"/>
          <p:cNvSpPr txBox="1"/>
          <p:nvPr>
            <p:ph idx="12" type="sldNum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0188" y="1606725"/>
            <a:ext cx="5236214" cy="3479727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47"/>
          <p:cNvSpPr txBox="1"/>
          <p:nvPr>
            <p:ph type="title"/>
          </p:nvPr>
        </p:nvSpPr>
        <p:spPr>
          <a:xfrm>
            <a:off x="4598900" y="773100"/>
            <a:ext cx="3888000" cy="120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47"/>
          <p:cNvSpPr txBox="1"/>
          <p:nvPr>
            <p:ph idx="1" type="subTitle"/>
          </p:nvPr>
        </p:nvSpPr>
        <p:spPr>
          <a:xfrm>
            <a:off x="4598900" y="2968204"/>
            <a:ext cx="2920800" cy="57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47"/>
          <p:cNvSpPr txBox="1"/>
          <p:nvPr>
            <p:ph type="title"/>
          </p:nvPr>
        </p:nvSpPr>
        <p:spPr>
          <a:xfrm>
            <a:off x="2550675" y="-33000"/>
            <a:ext cx="6517800" cy="57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Summer Ventures </a:t>
            </a:r>
            <a:r>
              <a:rPr lang="es">
                <a:solidFill>
                  <a:schemeClr val="accent1"/>
                </a:solidFill>
              </a:rPr>
              <a:t>Offers/</a:t>
            </a:r>
            <a:r>
              <a:rPr lang="es">
                <a:solidFill>
                  <a:schemeClr val="accent1"/>
                </a:solidFill>
              </a:rPr>
              <a:t>Value Add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411" name="Google Shape;411;p47"/>
          <p:cNvSpPr txBox="1"/>
          <p:nvPr/>
        </p:nvSpPr>
        <p:spPr>
          <a:xfrm>
            <a:off x="373575" y="2229525"/>
            <a:ext cx="3461400" cy="9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lt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Students from highest and lowest income counties succeed and collaborate</a:t>
            </a:r>
            <a:endParaRPr sz="1600">
              <a:solidFill>
                <a:schemeClr val="lt2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412" name="Google Shape;412;p47"/>
          <p:cNvSpPr txBox="1"/>
          <p:nvPr/>
        </p:nvSpPr>
        <p:spPr>
          <a:xfrm>
            <a:off x="1572925" y="3418300"/>
            <a:ext cx="2778600" cy="10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lt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Mandatory Fun: </a:t>
            </a:r>
            <a:r>
              <a:rPr lang="es" sz="1600">
                <a:solidFill>
                  <a:schemeClr val="lt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Strong residential experiences builds a strong research experience…</a:t>
            </a:r>
            <a:endParaRPr sz="1600">
              <a:solidFill>
                <a:schemeClr val="lt2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413" name="Google Shape;413;p47"/>
          <p:cNvSpPr txBox="1"/>
          <p:nvPr/>
        </p:nvSpPr>
        <p:spPr>
          <a:xfrm>
            <a:off x="373575" y="1363325"/>
            <a:ext cx="3334500" cy="9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lt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STEM Career exploration in topics they would not consider</a:t>
            </a:r>
            <a:endParaRPr sz="1600">
              <a:solidFill>
                <a:schemeClr val="lt2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414" name="Google Shape;414;p47"/>
          <p:cNvPicPr preferRelativeResize="0"/>
          <p:nvPr/>
        </p:nvPicPr>
        <p:blipFill rotWithShape="1">
          <a:blip r:embed="rId4">
            <a:alphaModFix/>
          </a:blip>
          <a:srcRect b="0" l="-6530" r="0" t="0"/>
          <a:stretch/>
        </p:blipFill>
        <p:spPr>
          <a:xfrm>
            <a:off x="3814337" y="1682525"/>
            <a:ext cx="5329674" cy="3554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50200" y="1501525"/>
            <a:ext cx="5100524" cy="3825400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47"/>
          <p:cNvSpPr txBox="1"/>
          <p:nvPr>
            <p:ph type="title"/>
          </p:nvPr>
        </p:nvSpPr>
        <p:spPr>
          <a:xfrm>
            <a:off x="4150188" y="590975"/>
            <a:ext cx="4993800" cy="70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Importance of Community</a:t>
            </a:r>
            <a:endParaRPr/>
          </a:p>
        </p:txBody>
      </p:sp>
      <p:sp>
        <p:nvSpPr>
          <p:cNvPr id="417" name="Google Shape;417;p47"/>
          <p:cNvSpPr txBox="1"/>
          <p:nvPr/>
        </p:nvSpPr>
        <p:spPr>
          <a:xfrm>
            <a:off x="127250" y="0"/>
            <a:ext cx="2487900" cy="9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lt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Research and information skills short course prior to the experience</a:t>
            </a:r>
            <a:endParaRPr sz="1600">
              <a:solidFill>
                <a:schemeClr val="lt2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418" name="Google Shape;418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02100" y="1859335"/>
            <a:ext cx="4941901" cy="3284164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47"/>
          <p:cNvSpPr txBox="1"/>
          <p:nvPr>
            <p:ph idx="12" type="sldNum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0"/>
          <p:cNvSpPr txBox="1"/>
          <p:nvPr>
            <p:ph type="title"/>
          </p:nvPr>
        </p:nvSpPr>
        <p:spPr>
          <a:xfrm>
            <a:off x="243875" y="1329875"/>
            <a:ext cx="6438000" cy="82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Agenda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202" name="Google Shape;202;p30"/>
          <p:cNvSpPr txBox="1"/>
          <p:nvPr>
            <p:ph idx="12" type="sldNum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203" name="Google Shape;203;p30"/>
          <p:cNvSpPr txBox="1"/>
          <p:nvPr>
            <p:ph idx="2" type="title"/>
          </p:nvPr>
        </p:nvSpPr>
        <p:spPr>
          <a:xfrm>
            <a:off x="4696225" y="1198788"/>
            <a:ext cx="5311200" cy="682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Teamship</a:t>
            </a:r>
            <a:endParaRPr/>
          </a:p>
        </p:txBody>
      </p:sp>
      <p:sp>
        <p:nvSpPr>
          <p:cNvPr id="204" name="Google Shape;204;p30"/>
          <p:cNvSpPr txBox="1"/>
          <p:nvPr>
            <p:ph idx="3" type="subTitle"/>
          </p:nvPr>
        </p:nvSpPr>
        <p:spPr>
          <a:xfrm>
            <a:off x="4696224" y="2836672"/>
            <a:ext cx="3367200" cy="57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>
                <a:solidFill>
                  <a:schemeClr val="dk1"/>
                </a:solidFill>
              </a:rPr>
              <a:t>STEM Research/Industry Career Exploration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205" name="Google Shape;205;p30"/>
          <p:cNvSpPr txBox="1"/>
          <p:nvPr>
            <p:ph idx="4" type="title"/>
          </p:nvPr>
        </p:nvSpPr>
        <p:spPr>
          <a:xfrm>
            <a:off x="4696225" y="2326025"/>
            <a:ext cx="3485400" cy="682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INSPIRE</a:t>
            </a:r>
            <a:endParaRPr/>
          </a:p>
        </p:txBody>
      </p:sp>
      <p:sp>
        <p:nvSpPr>
          <p:cNvPr id="206" name="Google Shape;206;p30"/>
          <p:cNvSpPr txBox="1"/>
          <p:nvPr>
            <p:ph idx="1" type="subTitle"/>
          </p:nvPr>
        </p:nvSpPr>
        <p:spPr>
          <a:xfrm>
            <a:off x="4696224" y="1709442"/>
            <a:ext cx="3367200" cy="57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500">
                <a:solidFill>
                  <a:schemeClr val="dk1"/>
                </a:solidFill>
              </a:rPr>
              <a:t>Reimagined Internship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07" name="Google Shape;207;p30"/>
          <p:cNvSpPr txBox="1"/>
          <p:nvPr>
            <p:ph idx="5" type="subTitle"/>
          </p:nvPr>
        </p:nvSpPr>
        <p:spPr>
          <a:xfrm>
            <a:off x="4696224" y="3967490"/>
            <a:ext cx="3367200" cy="57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400">
                <a:solidFill>
                  <a:schemeClr val="dk1"/>
                </a:solidFill>
              </a:rPr>
              <a:t>Interdisciplinary STEM REU/CURE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208" name="Google Shape;208;p30"/>
          <p:cNvSpPr txBox="1"/>
          <p:nvPr>
            <p:ph idx="6" type="title"/>
          </p:nvPr>
        </p:nvSpPr>
        <p:spPr>
          <a:xfrm>
            <a:off x="4696225" y="3453254"/>
            <a:ext cx="5311200" cy="682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Summer Ventures</a:t>
            </a:r>
            <a:endParaRPr/>
          </a:p>
        </p:txBody>
      </p:sp>
      <p:sp>
        <p:nvSpPr>
          <p:cNvPr id="209" name="Google Shape;209;p30"/>
          <p:cNvSpPr txBox="1"/>
          <p:nvPr>
            <p:ph idx="7" type="title"/>
          </p:nvPr>
        </p:nvSpPr>
        <p:spPr>
          <a:xfrm>
            <a:off x="3372225" y="1518275"/>
            <a:ext cx="1258800" cy="63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1</a:t>
            </a:r>
            <a:endParaRPr/>
          </a:p>
        </p:txBody>
      </p:sp>
      <p:sp>
        <p:nvSpPr>
          <p:cNvPr id="210" name="Google Shape;210;p30"/>
          <p:cNvSpPr txBox="1"/>
          <p:nvPr>
            <p:ph idx="8" type="title"/>
          </p:nvPr>
        </p:nvSpPr>
        <p:spPr>
          <a:xfrm>
            <a:off x="3372225" y="2645500"/>
            <a:ext cx="1258800" cy="63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2</a:t>
            </a:r>
            <a:endParaRPr/>
          </a:p>
        </p:txBody>
      </p:sp>
      <p:sp>
        <p:nvSpPr>
          <p:cNvPr id="211" name="Google Shape;211;p30"/>
          <p:cNvSpPr txBox="1"/>
          <p:nvPr>
            <p:ph idx="9" type="title"/>
          </p:nvPr>
        </p:nvSpPr>
        <p:spPr>
          <a:xfrm>
            <a:off x="3372225" y="3772725"/>
            <a:ext cx="1258800" cy="63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3</a:t>
            </a:r>
            <a:endParaRPr/>
          </a:p>
        </p:txBody>
      </p:sp>
      <p:pic>
        <p:nvPicPr>
          <p:cNvPr id="212" name="Google Shape;21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875" y="160900"/>
            <a:ext cx="1521049" cy="1297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30"/>
          <p:cNvSpPr txBox="1"/>
          <p:nvPr/>
        </p:nvSpPr>
        <p:spPr>
          <a:xfrm>
            <a:off x="90850" y="2645500"/>
            <a:ext cx="2774100" cy="21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What it is</a:t>
            </a:r>
            <a:endParaRPr b="1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What it offers</a:t>
            </a:r>
            <a:endParaRPr b="1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Value Add</a:t>
            </a:r>
            <a:endParaRPr b="1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Outcomes</a:t>
            </a:r>
            <a:endParaRPr b="1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4" name="Google Shape;214;p30"/>
          <p:cNvSpPr txBox="1"/>
          <p:nvPr>
            <p:ph idx="2" type="title"/>
          </p:nvPr>
        </p:nvSpPr>
        <p:spPr>
          <a:xfrm>
            <a:off x="3525950" y="573188"/>
            <a:ext cx="5311200" cy="682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Overview of NCSSM’s Outreach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Challenges of Geoscience Recruitment</a:t>
            </a:r>
            <a:endParaRPr/>
          </a:p>
        </p:txBody>
      </p:sp>
      <p:sp>
        <p:nvSpPr>
          <p:cNvPr id="215" name="Google Shape;215;p30"/>
          <p:cNvSpPr txBox="1"/>
          <p:nvPr>
            <p:ph idx="3" type="subTitle"/>
          </p:nvPr>
        </p:nvSpPr>
        <p:spPr>
          <a:xfrm>
            <a:off x="2983675" y="4557700"/>
            <a:ext cx="5853600" cy="57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00">
                <a:solidFill>
                  <a:srgbClr val="D57E00"/>
                </a:solidFill>
                <a:latin typeface="Montserrat"/>
                <a:ea typeface="Montserrat"/>
                <a:cs typeface="Montserrat"/>
                <a:sym typeface="Montserrat"/>
              </a:rPr>
              <a:t>All are free outreach programs</a:t>
            </a:r>
            <a:endParaRPr b="1" sz="2400">
              <a:solidFill>
                <a:srgbClr val="D57E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48"/>
          <p:cNvSpPr txBox="1"/>
          <p:nvPr>
            <p:ph type="title"/>
          </p:nvPr>
        </p:nvSpPr>
        <p:spPr>
          <a:xfrm>
            <a:off x="4598900" y="773100"/>
            <a:ext cx="3888000" cy="120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48"/>
          <p:cNvSpPr txBox="1"/>
          <p:nvPr>
            <p:ph idx="1" type="subTitle"/>
          </p:nvPr>
        </p:nvSpPr>
        <p:spPr>
          <a:xfrm>
            <a:off x="4598900" y="2968204"/>
            <a:ext cx="2920800" cy="57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48"/>
          <p:cNvSpPr txBox="1"/>
          <p:nvPr>
            <p:ph type="title"/>
          </p:nvPr>
        </p:nvSpPr>
        <p:spPr>
          <a:xfrm>
            <a:off x="2580575" y="-33000"/>
            <a:ext cx="5109600" cy="57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Summer Ventures </a:t>
            </a:r>
            <a:r>
              <a:rPr lang="es">
                <a:solidFill>
                  <a:schemeClr val="accent1"/>
                </a:solidFill>
              </a:rPr>
              <a:t>Outcomes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427" name="Google Shape;427;p48"/>
          <p:cNvSpPr txBox="1"/>
          <p:nvPr/>
        </p:nvSpPr>
        <p:spPr>
          <a:xfrm>
            <a:off x="426300" y="1076225"/>
            <a:ext cx="2487900" cy="9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lt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Publications</a:t>
            </a:r>
            <a:endParaRPr sz="1600">
              <a:solidFill>
                <a:schemeClr val="lt2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lt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Presentations</a:t>
            </a:r>
            <a:endParaRPr sz="1600">
              <a:solidFill>
                <a:schemeClr val="lt2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428" name="Google Shape;428;p48"/>
          <p:cNvSpPr txBox="1"/>
          <p:nvPr/>
        </p:nvSpPr>
        <p:spPr>
          <a:xfrm>
            <a:off x="900650" y="2337000"/>
            <a:ext cx="24879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lt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40 years of data!</a:t>
            </a:r>
            <a:endParaRPr sz="1600">
              <a:solidFill>
                <a:schemeClr val="lt2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429" name="Google Shape;429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19200" y="1297025"/>
            <a:ext cx="5321702" cy="3991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48"/>
          <p:cNvPicPr preferRelativeResize="0"/>
          <p:nvPr/>
        </p:nvPicPr>
        <p:blipFill rotWithShape="1">
          <a:blip r:embed="rId4">
            <a:alphaModFix/>
          </a:blip>
          <a:srcRect b="0" l="8290" r="0" t="0"/>
          <a:stretch/>
        </p:blipFill>
        <p:spPr>
          <a:xfrm>
            <a:off x="4141675" y="1293475"/>
            <a:ext cx="4802427" cy="392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48"/>
          <p:cNvPicPr preferRelativeResize="0"/>
          <p:nvPr/>
        </p:nvPicPr>
        <p:blipFill rotWithShape="1">
          <a:blip r:embed="rId5">
            <a:alphaModFix/>
          </a:blip>
          <a:srcRect b="0" l="0" r="11331" t="0"/>
          <a:stretch/>
        </p:blipFill>
        <p:spPr>
          <a:xfrm>
            <a:off x="4341561" y="1226175"/>
            <a:ext cx="4802427" cy="4062125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48"/>
          <p:cNvSpPr txBox="1"/>
          <p:nvPr/>
        </p:nvSpPr>
        <p:spPr>
          <a:xfrm>
            <a:off x="1653775" y="3376000"/>
            <a:ext cx="24879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lt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10,000+ alumni</a:t>
            </a:r>
            <a:endParaRPr sz="1600">
              <a:solidFill>
                <a:schemeClr val="lt2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433" name="Google Shape;433;p48"/>
          <p:cNvSpPr txBox="1"/>
          <p:nvPr>
            <p:ph idx="12" type="sldNum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pic>
        <p:nvPicPr>
          <p:cNvPr id="434" name="Google Shape;434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99764" y="1569550"/>
            <a:ext cx="5713536" cy="348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99776" y="1656227"/>
            <a:ext cx="5645250" cy="348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4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1176300"/>
            <a:ext cx="9144000" cy="404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49"/>
          <p:cNvSpPr txBox="1"/>
          <p:nvPr>
            <p:ph type="title"/>
          </p:nvPr>
        </p:nvSpPr>
        <p:spPr>
          <a:xfrm>
            <a:off x="4598900" y="773100"/>
            <a:ext cx="3888000" cy="120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49"/>
          <p:cNvSpPr txBox="1"/>
          <p:nvPr>
            <p:ph idx="1" type="subTitle"/>
          </p:nvPr>
        </p:nvSpPr>
        <p:spPr>
          <a:xfrm>
            <a:off x="4598900" y="2968204"/>
            <a:ext cx="2920800" cy="57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43" name="Google Shape;443;p49"/>
          <p:cNvPicPr preferRelativeResize="0"/>
          <p:nvPr/>
        </p:nvPicPr>
        <p:blipFill rotWithShape="1">
          <a:blip r:embed="rId3">
            <a:alphaModFix/>
          </a:blip>
          <a:srcRect b="0" l="4340" r="12664" t="0"/>
          <a:stretch/>
        </p:blipFill>
        <p:spPr>
          <a:xfrm>
            <a:off x="2539600" y="3"/>
            <a:ext cx="569190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49"/>
          <p:cNvSpPr txBox="1"/>
          <p:nvPr/>
        </p:nvSpPr>
        <p:spPr>
          <a:xfrm>
            <a:off x="64300" y="1422500"/>
            <a:ext cx="2700300" cy="7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>
                <a:solidFill>
                  <a:srgbClr val="00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districtC.co </a:t>
            </a:r>
            <a:endParaRPr sz="1700">
              <a:solidFill>
                <a:srgbClr val="00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>
                <a:solidFill>
                  <a:srgbClr val="00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karen@districtC.co</a:t>
            </a:r>
            <a:endParaRPr sz="1700">
              <a:solidFill>
                <a:srgbClr val="00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00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>
                <a:solidFill>
                  <a:srgbClr val="00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ncssm.edu/summer</a:t>
            </a:r>
            <a:endParaRPr sz="1700">
              <a:solidFill>
                <a:srgbClr val="00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>
                <a:solidFill>
                  <a:srgbClr val="00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thomas@ncssm.edu</a:t>
            </a:r>
            <a:endParaRPr sz="1700">
              <a:solidFill>
                <a:srgbClr val="00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445" name="Google Shape;445;p49"/>
          <p:cNvSpPr txBox="1"/>
          <p:nvPr>
            <p:ph idx="12" type="sldNum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Google Shape;450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8550" y="152400"/>
            <a:ext cx="6330384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5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25" y="668250"/>
            <a:ext cx="8248650" cy="3152775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1"/>
          <p:cNvSpPr txBox="1"/>
          <p:nvPr>
            <p:ph idx="4294967295" type="title"/>
          </p:nvPr>
        </p:nvSpPr>
        <p:spPr>
          <a:xfrm>
            <a:off x="107300" y="111388"/>
            <a:ext cx="5311200" cy="6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UNC System Locations</a:t>
            </a:r>
            <a:endParaRPr/>
          </a:p>
        </p:txBody>
      </p:sp>
      <p:pic>
        <p:nvPicPr>
          <p:cNvPr id="222" name="Google Shape;222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4975" y="0"/>
            <a:ext cx="439762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1"/>
          <p:cNvSpPr txBox="1"/>
          <p:nvPr>
            <p:ph idx="4294967295" type="subTitle"/>
          </p:nvPr>
        </p:nvSpPr>
        <p:spPr>
          <a:xfrm>
            <a:off x="1576250" y="3435225"/>
            <a:ext cx="7272300" cy="52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Char char="●"/>
            </a:pPr>
            <a:r>
              <a:rPr lang="es" sz="2400">
                <a:solidFill>
                  <a:srgbClr val="666666"/>
                </a:solidFill>
              </a:rPr>
              <a:t>100 counties</a:t>
            </a:r>
            <a:endParaRPr sz="2400">
              <a:solidFill>
                <a:srgbClr val="666666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Char char="●"/>
            </a:pPr>
            <a:r>
              <a:rPr lang="es" sz="2400">
                <a:solidFill>
                  <a:srgbClr val="666666"/>
                </a:solidFill>
              </a:rPr>
              <a:t>Two boarding schools, two online program, summer, outreach programs</a:t>
            </a:r>
            <a:endParaRPr sz="2400">
              <a:solidFill>
                <a:srgbClr val="666666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Char char="●"/>
            </a:pPr>
            <a:r>
              <a:rPr lang="es" sz="2400">
                <a:solidFill>
                  <a:srgbClr val="666666"/>
                </a:solidFill>
              </a:rPr>
              <a:t>~3700 reached in direct services</a:t>
            </a:r>
            <a:endParaRPr sz="2400">
              <a:solidFill>
                <a:srgbClr val="666666"/>
              </a:solidFill>
            </a:endParaRPr>
          </a:p>
        </p:txBody>
      </p:sp>
      <p:sp>
        <p:nvSpPr>
          <p:cNvPr id="224" name="Google Shape;224;p3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2"/>
          <p:cNvSpPr txBox="1"/>
          <p:nvPr>
            <p:ph type="title"/>
          </p:nvPr>
        </p:nvSpPr>
        <p:spPr>
          <a:xfrm>
            <a:off x="0" y="725225"/>
            <a:ext cx="9144000" cy="48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Interdisciplinary STEM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Why this matters to geosciences</a:t>
            </a:r>
            <a:endParaRPr sz="2400">
              <a:solidFill>
                <a:srgbClr val="434343"/>
              </a:solidFill>
            </a:endParaRPr>
          </a:p>
        </p:txBody>
      </p:sp>
      <p:cxnSp>
        <p:nvCxnSpPr>
          <p:cNvPr id="230" name="Google Shape;230;p32"/>
          <p:cNvCxnSpPr/>
          <p:nvPr/>
        </p:nvCxnSpPr>
        <p:spPr>
          <a:xfrm>
            <a:off x="3406450" y="1926825"/>
            <a:ext cx="0" cy="1941300"/>
          </a:xfrm>
          <a:prstGeom prst="straightConnector1">
            <a:avLst/>
          </a:prstGeom>
          <a:noFill/>
          <a:ln cap="flat" cmpd="sng" w="38100">
            <a:solidFill>
              <a:srgbClr val="34609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1" name="Google Shape;231;p32"/>
          <p:cNvCxnSpPr/>
          <p:nvPr/>
        </p:nvCxnSpPr>
        <p:spPr>
          <a:xfrm>
            <a:off x="5737375" y="1926825"/>
            <a:ext cx="0" cy="1941300"/>
          </a:xfrm>
          <a:prstGeom prst="straightConnector1">
            <a:avLst/>
          </a:prstGeom>
          <a:noFill/>
          <a:ln cap="flat" cmpd="sng" w="38100">
            <a:solidFill>
              <a:srgbClr val="34609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2" name="Google Shape;232;p32"/>
          <p:cNvSpPr txBox="1"/>
          <p:nvPr>
            <p:ph idx="12" type="sldNum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233" name="Google Shape;233;p32"/>
          <p:cNvSpPr txBox="1"/>
          <p:nvPr/>
        </p:nvSpPr>
        <p:spPr>
          <a:xfrm>
            <a:off x="1596450" y="2220375"/>
            <a:ext cx="1622400" cy="15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9200">
                <a:solidFill>
                  <a:srgbClr val="D57E00"/>
                </a:solidFill>
                <a:latin typeface="Montserrat"/>
                <a:ea typeface="Montserrat"/>
                <a:cs typeface="Montserrat"/>
                <a:sym typeface="Montserrat"/>
              </a:rPr>
              <a:t>&lt;1</a:t>
            </a:r>
            <a:endParaRPr b="1" sz="9200">
              <a:solidFill>
                <a:srgbClr val="D57E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4" name="Google Shape;234;p32"/>
          <p:cNvSpPr txBox="1"/>
          <p:nvPr/>
        </p:nvSpPr>
        <p:spPr>
          <a:xfrm>
            <a:off x="3608402" y="2220375"/>
            <a:ext cx="2031600" cy="15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9200">
                <a:solidFill>
                  <a:srgbClr val="D57E00"/>
                </a:solidFill>
                <a:latin typeface="Montserrat"/>
                <a:ea typeface="Montserrat"/>
                <a:cs typeface="Montserrat"/>
                <a:sym typeface="Montserrat"/>
              </a:rPr>
              <a:t>0.5</a:t>
            </a:r>
            <a:endParaRPr b="1" sz="9200">
              <a:solidFill>
                <a:srgbClr val="D57E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5" name="Google Shape;235;p32"/>
          <p:cNvSpPr txBox="1"/>
          <p:nvPr/>
        </p:nvSpPr>
        <p:spPr>
          <a:xfrm>
            <a:off x="6184650" y="1535475"/>
            <a:ext cx="2364000" cy="15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7200">
                <a:solidFill>
                  <a:srgbClr val="D57E00"/>
                </a:solidFill>
                <a:latin typeface="Montserrat"/>
                <a:ea typeface="Montserrat"/>
                <a:cs typeface="Montserrat"/>
                <a:sym typeface="Montserrat"/>
              </a:rPr>
              <a:t>(+)</a:t>
            </a:r>
            <a:r>
              <a:rPr b="1" lang="es" sz="7200">
                <a:solidFill>
                  <a:srgbClr val="D57E00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endParaRPr b="1" sz="7200">
              <a:solidFill>
                <a:srgbClr val="D57E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200">
              <a:solidFill>
                <a:srgbClr val="D57E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6" name="Google Shape;236;p32"/>
          <p:cNvSpPr txBox="1"/>
          <p:nvPr/>
        </p:nvSpPr>
        <p:spPr>
          <a:xfrm>
            <a:off x="6293350" y="2749475"/>
            <a:ext cx="1908000" cy="15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7200">
                <a:solidFill>
                  <a:srgbClr val="D57E00"/>
                </a:solidFill>
                <a:latin typeface="Montserrat"/>
                <a:ea typeface="Montserrat"/>
                <a:cs typeface="Montserrat"/>
                <a:sym typeface="Montserrat"/>
              </a:rPr>
              <a:t>(-)</a:t>
            </a:r>
            <a:r>
              <a:rPr b="1" lang="es" sz="7200">
                <a:solidFill>
                  <a:srgbClr val="D57E00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endParaRPr b="1" sz="7200">
              <a:solidFill>
                <a:srgbClr val="D57E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200">
              <a:solidFill>
                <a:srgbClr val="D57E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7" name="Google Shape;237;p32"/>
          <p:cNvSpPr txBox="1"/>
          <p:nvPr/>
        </p:nvSpPr>
        <p:spPr>
          <a:xfrm>
            <a:off x="1435400" y="3935400"/>
            <a:ext cx="1667100" cy="4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courses</a:t>
            </a:r>
            <a:endParaRPr sz="16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38" name="Google Shape;238;p32"/>
          <p:cNvSpPr txBox="1"/>
          <p:nvPr/>
        </p:nvSpPr>
        <p:spPr>
          <a:xfrm>
            <a:off x="3738450" y="4005575"/>
            <a:ext cx="1667100" cy="4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projects</a:t>
            </a:r>
            <a:endParaRPr sz="16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39" name="Google Shape;239;p32"/>
          <p:cNvSpPr txBox="1"/>
          <p:nvPr/>
        </p:nvSpPr>
        <p:spPr>
          <a:xfrm>
            <a:off x="6364075" y="4005575"/>
            <a:ext cx="1667100" cy="4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interests</a:t>
            </a:r>
            <a:endParaRPr sz="16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3"/>
          <p:cNvSpPr txBox="1"/>
          <p:nvPr/>
        </p:nvSpPr>
        <p:spPr>
          <a:xfrm>
            <a:off x="1446075" y="359125"/>
            <a:ext cx="7216500" cy="86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2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Problem</a:t>
            </a:r>
            <a:endParaRPr b="1" sz="32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5" name="Google Shape;245;p33"/>
          <p:cNvSpPr txBox="1"/>
          <p:nvPr/>
        </p:nvSpPr>
        <p:spPr>
          <a:xfrm>
            <a:off x="341900" y="992225"/>
            <a:ext cx="3969900" cy="17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High School Student and Adult Learner consideration of geosciences</a:t>
            </a:r>
            <a:endParaRPr sz="18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Student misperceptions of geosciences and geoscience careers</a:t>
            </a:r>
            <a:endParaRPr sz="18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s"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Students perceptions of geosciences between middle and high school</a:t>
            </a:r>
            <a:r>
              <a:rPr lang="es" sz="1800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endParaRPr sz="1800">
              <a:solidFill>
                <a:srgbClr val="434343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246" name="Google Shape;246;p33"/>
          <p:cNvPicPr preferRelativeResize="0"/>
          <p:nvPr/>
        </p:nvPicPr>
        <p:blipFill rotWithShape="1">
          <a:blip r:embed="rId3">
            <a:alphaModFix/>
          </a:blip>
          <a:srcRect b="0" l="0" r="0" t="8147"/>
          <a:stretch/>
        </p:blipFill>
        <p:spPr>
          <a:xfrm>
            <a:off x="4146250" y="-114575"/>
            <a:ext cx="4883651" cy="3364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3"/>
          <p:cNvPicPr preferRelativeResize="0"/>
          <p:nvPr/>
        </p:nvPicPr>
        <p:blipFill rotWithShape="1">
          <a:blip r:embed="rId4">
            <a:alphaModFix/>
          </a:blip>
          <a:srcRect b="0" l="0" r="0" t="7175"/>
          <a:stretch/>
        </p:blipFill>
        <p:spPr>
          <a:xfrm>
            <a:off x="4802125" y="2248175"/>
            <a:ext cx="4390098" cy="3056325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4"/>
          <p:cNvSpPr txBox="1"/>
          <p:nvPr>
            <p:ph type="title"/>
          </p:nvPr>
        </p:nvSpPr>
        <p:spPr>
          <a:xfrm>
            <a:off x="-11850" y="927075"/>
            <a:ext cx="9144000" cy="48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Solutions?</a:t>
            </a:r>
            <a:endParaRPr sz="2400">
              <a:solidFill>
                <a:srgbClr val="434343"/>
              </a:solidFill>
            </a:endParaRPr>
          </a:p>
        </p:txBody>
      </p:sp>
      <p:cxnSp>
        <p:nvCxnSpPr>
          <p:cNvPr id="254" name="Google Shape;254;p34"/>
          <p:cNvCxnSpPr/>
          <p:nvPr/>
        </p:nvCxnSpPr>
        <p:spPr>
          <a:xfrm>
            <a:off x="3406450" y="1926825"/>
            <a:ext cx="0" cy="1941300"/>
          </a:xfrm>
          <a:prstGeom prst="straightConnector1">
            <a:avLst/>
          </a:prstGeom>
          <a:noFill/>
          <a:ln cap="flat" cmpd="sng" w="38100">
            <a:solidFill>
              <a:srgbClr val="34609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5" name="Google Shape;255;p34"/>
          <p:cNvCxnSpPr/>
          <p:nvPr/>
        </p:nvCxnSpPr>
        <p:spPr>
          <a:xfrm>
            <a:off x="5737375" y="1926825"/>
            <a:ext cx="0" cy="1941300"/>
          </a:xfrm>
          <a:prstGeom prst="straightConnector1">
            <a:avLst/>
          </a:prstGeom>
          <a:noFill/>
          <a:ln cap="flat" cmpd="sng" w="38100">
            <a:solidFill>
              <a:srgbClr val="34609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6" name="Google Shape;256;p34"/>
          <p:cNvSpPr txBox="1"/>
          <p:nvPr>
            <p:ph idx="12" type="sldNum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257" name="Google Shape;257;p34"/>
          <p:cNvSpPr txBox="1"/>
          <p:nvPr>
            <p:ph idx="2" type="ctrTitle"/>
          </p:nvPr>
        </p:nvSpPr>
        <p:spPr>
          <a:xfrm>
            <a:off x="1105351" y="2062425"/>
            <a:ext cx="2113500" cy="6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346094"/>
                </a:solidFill>
              </a:rPr>
              <a:t>TEAMS</a:t>
            </a:r>
            <a:endParaRPr>
              <a:solidFill>
                <a:srgbClr val="346094"/>
              </a:solidFill>
            </a:endParaRPr>
          </a:p>
        </p:txBody>
      </p:sp>
      <p:sp>
        <p:nvSpPr>
          <p:cNvPr id="258" name="Google Shape;258;p34"/>
          <p:cNvSpPr txBox="1"/>
          <p:nvPr>
            <p:ph idx="1" type="subTitle"/>
          </p:nvPr>
        </p:nvSpPr>
        <p:spPr>
          <a:xfrm>
            <a:off x="1026600" y="2667875"/>
            <a:ext cx="2488800" cy="155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600">
                <a:solidFill>
                  <a:srgbClr val="434343"/>
                </a:solidFill>
              </a:rPr>
              <a:t>Engagement in team-based Interdisciplinary STEM programs</a:t>
            </a:r>
            <a:endParaRPr sz="1600">
              <a:solidFill>
                <a:srgbClr val="666666"/>
              </a:solidFill>
            </a:endParaRPr>
          </a:p>
        </p:txBody>
      </p:sp>
      <p:sp>
        <p:nvSpPr>
          <p:cNvPr id="259" name="Google Shape;259;p34"/>
          <p:cNvSpPr txBox="1"/>
          <p:nvPr>
            <p:ph idx="3" type="ctrTitle"/>
          </p:nvPr>
        </p:nvSpPr>
        <p:spPr>
          <a:xfrm>
            <a:off x="3515251" y="2062425"/>
            <a:ext cx="2113500" cy="6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346094"/>
                </a:solidFill>
              </a:rPr>
              <a:t>PROBLEMS</a:t>
            </a:r>
            <a:endParaRPr>
              <a:solidFill>
                <a:srgbClr val="346094"/>
              </a:solidFill>
            </a:endParaRPr>
          </a:p>
        </p:txBody>
      </p:sp>
      <p:sp>
        <p:nvSpPr>
          <p:cNvPr id="260" name="Google Shape;260;p34"/>
          <p:cNvSpPr txBox="1"/>
          <p:nvPr>
            <p:ph idx="4" type="subTitle"/>
          </p:nvPr>
        </p:nvSpPr>
        <p:spPr>
          <a:xfrm>
            <a:off x="3515252" y="2667875"/>
            <a:ext cx="2113500" cy="155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600">
                <a:solidFill>
                  <a:srgbClr val="666666"/>
                </a:solidFill>
              </a:rPr>
              <a:t>Get Interdisciplinary. Engagement in problem (not topic) focused projects</a:t>
            </a:r>
            <a:endParaRPr sz="1600"/>
          </a:p>
        </p:txBody>
      </p:sp>
      <p:sp>
        <p:nvSpPr>
          <p:cNvPr id="261" name="Google Shape;261;p34"/>
          <p:cNvSpPr txBox="1"/>
          <p:nvPr>
            <p:ph idx="5" type="ctrTitle"/>
          </p:nvPr>
        </p:nvSpPr>
        <p:spPr>
          <a:xfrm>
            <a:off x="5925151" y="2062425"/>
            <a:ext cx="2113500" cy="6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346094"/>
                </a:solidFill>
              </a:rPr>
              <a:t>SKILLS</a:t>
            </a:r>
            <a:endParaRPr>
              <a:solidFill>
                <a:srgbClr val="346094"/>
              </a:solidFill>
            </a:endParaRPr>
          </a:p>
        </p:txBody>
      </p:sp>
      <p:sp>
        <p:nvSpPr>
          <p:cNvPr id="262" name="Google Shape;262;p34"/>
          <p:cNvSpPr txBox="1"/>
          <p:nvPr>
            <p:ph idx="6" type="subTitle"/>
          </p:nvPr>
        </p:nvSpPr>
        <p:spPr>
          <a:xfrm>
            <a:off x="5925151" y="2667875"/>
            <a:ext cx="2113500" cy="155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600">
                <a:solidFill>
                  <a:srgbClr val="666666"/>
                </a:solidFill>
              </a:rPr>
              <a:t>Focus on transferable skill building </a:t>
            </a:r>
            <a:endParaRPr sz="1600">
              <a:solidFill>
                <a:srgbClr val="66666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5"/>
          <p:cNvSpPr txBox="1"/>
          <p:nvPr>
            <p:ph idx="1" type="subTitle"/>
          </p:nvPr>
        </p:nvSpPr>
        <p:spPr>
          <a:xfrm>
            <a:off x="1894475" y="1126950"/>
            <a:ext cx="5397600" cy="210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700">
                <a:latin typeface="Montserrat"/>
                <a:ea typeface="Montserrat"/>
                <a:cs typeface="Montserrat"/>
                <a:sym typeface="Montserrat"/>
              </a:rPr>
              <a:t>Teamship is a reimagined internship experience that prepares students for modern work. </a:t>
            </a:r>
            <a:endParaRPr sz="27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27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8" name="Google Shape;268;p35"/>
          <p:cNvSpPr txBox="1"/>
          <p:nvPr>
            <p:ph idx="12" type="sldNum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269" name="Google Shape;269;p35"/>
          <p:cNvSpPr txBox="1"/>
          <p:nvPr>
            <p:ph idx="2" type="subTitle"/>
          </p:nvPr>
        </p:nvSpPr>
        <p:spPr>
          <a:xfrm>
            <a:off x="1976675" y="3695075"/>
            <a:ext cx="4557300" cy="57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00">
                <a:solidFill>
                  <a:srgbClr val="D57E00"/>
                </a:solidFill>
                <a:latin typeface="Montserrat"/>
                <a:ea typeface="Montserrat"/>
                <a:cs typeface="Montserrat"/>
                <a:sym typeface="Montserrat"/>
              </a:rPr>
              <a:t>District C Teamship</a:t>
            </a:r>
            <a:endParaRPr b="1" sz="2400">
              <a:solidFill>
                <a:srgbClr val="D57E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3"/>
              </a:rPr>
              <a:t>www.districtC.co</a:t>
            </a:r>
            <a:r>
              <a:rPr b="1" lang="es" sz="2400">
                <a:solidFill>
                  <a:srgbClr val="D57E00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endParaRPr b="1" sz="2400">
              <a:solidFill>
                <a:srgbClr val="D57E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6"/>
          <p:cNvSpPr txBox="1"/>
          <p:nvPr>
            <p:ph idx="1" type="subTitle"/>
          </p:nvPr>
        </p:nvSpPr>
        <p:spPr>
          <a:xfrm>
            <a:off x="4598900" y="2968204"/>
            <a:ext cx="2920800" cy="57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36"/>
          <p:cNvSpPr txBox="1"/>
          <p:nvPr>
            <p:ph type="title"/>
          </p:nvPr>
        </p:nvSpPr>
        <p:spPr>
          <a:xfrm>
            <a:off x="2580575" y="-33000"/>
            <a:ext cx="3888000" cy="57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Teamship </a:t>
            </a:r>
            <a:r>
              <a:rPr lang="es">
                <a:solidFill>
                  <a:schemeClr val="accent1"/>
                </a:solidFill>
              </a:rPr>
              <a:t>Is…</a:t>
            </a:r>
            <a:endParaRPr>
              <a:solidFill>
                <a:schemeClr val="accent1"/>
              </a:solidFill>
            </a:endParaRPr>
          </a:p>
        </p:txBody>
      </p:sp>
      <p:pic>
        <p:nvPicPr>
          <p:cNvPr id="276" name="Google Shape;27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3800" y="1581100"/>
            <a:ext cx="4749875" cy="3562399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6"/>
          <p:cNvSpPr txBox="1"/>
          <p:nvPr/>
        </p:nvSpPr>
        <p:spPr>
          <a:xfrm>
            <a:off x="209650" y="545100"/>
            <a:ext cx="2585700" cy="11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lt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Teams of students solve real problems for real businesses </a:t>
            </a:r>
            <a:endParaRPr sz="1600">
              <a:solidFill>
                <a:schemeClr val="lt2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78" name="Google Shape;278;p36"/>
          <p:cNvSpPr txBox="1"/>
          <p:nvPr/>
        </p:nvSpPr>
        <p:spPr>
          <a:xfrm>
            <a:off x="671375" y="1897100"/>
            <a:ext cx="3000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Teams</a:t>
            </a:r>
            <a:r>
              <a:rPr lang="es" sz="16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 supported by an expert coach.</a:t>
            </a:r>
            <a:endParaRPr sz="1600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9" name="Google Shape;279;p36"/>
          <p:cNvSpPr txBox="1"/>
          <p:nvPr/>
        </p:nvSpPr>
        <p:spPr>
          <a:xfrm>
            <a:off x="936975" y="3054125"/>
            <a:ext cx="3000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W</a:t>
            </a:r>
            <a:r>
              <a:rPr lang="es" sz="16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ork in diverse teams to solve complex problems</a:t>
            </a:r>
            <a:endParaRPr sz="1600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0" name="Google Shape;280;p36"/>
          <p:cNvSpPr txBox="1"/>
          <p:nvPr>
            <p:ph type="title"/>
          </p:nvPr>
        </p:nvSpPr>
        <p:spPr>
          <a:xfrm>
            <a:off x="3833788" y="1071300"/>
            <a:ext cx="4906800" cy="57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/>
              <a:t>Participants: </a:t>
            </a:r>
            <a:r>
              <a:rPr b="0" lang="es" sz="1800"/>
              <a:t>High School (or Adults)</a:t>
            </a:r>
            <a:endParaRPr b="0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/>
              <a:t>Timeline: </a:t>
            </a:r>
            <a:r>
              <a:rPr b="0" lang="es" sz="1800"/>
              <a:t>Varies 1 week to 1 month</a:t>
            </a:r>
            <a:endParaRPr b="0" sz="1800"/>
          </a:p>
        </p:txBody>
      </p:sp>
      <p:sp>
        <p:nvSpPr>
          <p:cNvPr id="281" name="Google Shape;281;p36"/>
          <p:cNvSpPr txBox="1"/>
          <p:nvPr>
            <p:ph idx="12" type="sldNum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7"/>
          <p:cNvSpPr txBox="1"/>
          <p:nvPr>
            <p:ph idx="1" type="subTitle"/>
          </p:nvPr>
        </p:nvSpPr>
        <p:spPr>
          <a:xfrm>
            <a:off x="4598900" y="2968204"/>
            <a:ext cx="2920800" cy="57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37"/>
          <p:cNvSpPr txBox="1"/>
          <p:nvPr>
            <p:ph type="title"/>
          </p:nvPr>
        </p:nvSpPr>
        <p:spPr>
          <a:xfrm>
            <a:off x="4139000" y="1310750"/>
            <a:ext cx="3888000" cy="57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Teamship</a:t>
            </a:r>
            <a:endParaRPr/>
          </a:p>
        </p:txBody>
      </p:sp>
      <p:sp>
        <p:nvSpPr>
          <p:cNvPr id="288" name="Google Shape;288;p37"/>
          <p:cNvSpPr txBox="1"/>
          <p:nvPr/>
        </p:nvSpPr>
        <p:spPr>
          <a:xfrm>
            <a:off x="1769525" y="2968200"/>
            <a:ext cx="2585700" cy="11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lt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Coach 4 Mindsets of Effective Teams </a:t>
            </a:r>
            <a:endParaRPr sz="1600">
              <a:solidFill>
                <a:schemeClr val="lt2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89" name="Google Shape;289;p37"/>
          <p:cNvSpPr txBox="1"/>
          <p:nvPr/>
        </p:nvSpPr>
        <p:spPr>
          <a:xfrm>
            <a:off x="680275" y="1981375"/>
            <a:ext cx="3000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Coach Tools to Problem Solve and Work as a Team</a:t>
            </a:r>
            <a:endParaRPr sz="1600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0" name="Google Shape;290;p37"/>
          <p:cNvSpPr txBox="1"/>
          <p:nvPr/>
        </p:nvSpPr>
        <p:spPr>
          <a:xfrm>
            <a:off x="118800" y="909175"/>
            <a:ext cx="3000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A Vetted Partner with a </a:t>
            </a:r>
            <a:r>
              <a:rPr b="1" i="1" lang="es" sz="16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Real </a:t>
            </a:r>
            <a:r>
              <a:rPr lang="es" sz="16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Problem</a:t>
            </a:r>
            <a:endParaRPr sz="1600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91" name="Google Shape;29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5300" y="1371969"/>
            <a:ext cx="5028700" cy="3771533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37"/>
          <p:cNvSpPr txBox="1"/>
          <p:nvPr>
            <p:ph type="title"/>
          </p:nvPr>
        </p:nvSpPr>
        <p:spPr>
          <a:xfrm>
            <a:off x="2580575" y="-33000"/>
            <a:ext cx="3888000" cy="57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Teamship </a:t>
            </a:r>
            <a:r>
              <a:rPr lang="es">
                <a:solidFill>
                  <a:schemeClr val="accent1"/>
                </a:solidFill>
              </a:rPr>
              <a:t>Offers</a:t>
            </a:r>
            <a:endParaRPr>
              <a:solidFill>
                <a:schemeClr val="accent1"/>
              </a:solidFill>
            </a:endParaRPr>
          </a:p>
        </p:txBody>
      </p:sp>
      <p:pic>
        <p:nvPicPr>
          <p:cNvPr id="293" name="Google Shape;293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15300" y="1394825"/>
            <a:ext cx="4966477" cy="372485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37"/>
          <p:cNvSpPr txBox="1"/>
          <p:nvPr>
            <p:ph type="title"/>
          </p:nvPr>
        </p:nvSpPr>
        <p:spPr>
          <a:xfrm>
            <a:off x="4025825" y="601600"/>
            <a:ext cx="3888000" cy="57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Coaching not Teaching</a:t>
            </a:r>
            <a:endParaRPr/>
          </a:p>
        </p:txBody>
      </p:sp>
      <p:sp>
        <p:nvSpPr>
          <p:cNvPr id="295" name="Google Shape;295;p37"/>
          <p:cNvSpPr txBox="1"/>
          <p:nvPr>
            <p:ph idx="12" type="sldNum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NCSSMlight19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