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7" r:id="rId2"/>
  </p:sldIdLst>
  <p:sldSz cx="51206400" cy="384048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83" autoAdjust="0"/>
    <p:restoredTop sz="94660"/>
  </p:normalViewPr>
  <p:slideViewPr>
    <p:cSldViewPr snapToGrid="0">
      <p:cViewPr>
        <p:scale>
          <a:sx n="40" d="100"/>
          <a:sy n="40" d="100"/>
        </p:scale>
        <p:origin x="15" y="-7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22:36:23.793"/>
    </inkml:context>
    <inkml:brush xml:id="br0">
      <inkml:brushProperty name="width" value="0.02822" units="cm"/>
      <inkml:brushProperty name="height" value="0.02822" units="cm"/>
      <inkml:brushProperty name="ignorePressure" value="1"/>
    </inkml:brush>
  </inkml:definitions>
  <inkml:trace contextRef="#ctx0" brushRef="#br0">18098 6527,'0'-3,"0"-1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22:36:24.774"/>
    </inkml:context>
    <inkml:brush xml:id="br0">
      <inkml:brushProperty name="width" value="0.02822" units="cm"/>
      <inkml:brushProperty name="height" value="0.02822" units="cm"/>
      <inkml:brushProperty name="ignorePressure" value="1"/>
    </inkml:brush>
  </inkml:definitions>
  <inkml:trace contextRef="#ctx0" brushRef="#br0">14572 5770,'0'-3,"0"-1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22:36:26.172"/>
    </inkml:context>
    <inkml:brush xml:id="br0">
      <inkml:brushProperty name="width" value="0.02822" units="cm"/>
      <inkml:brushProperty name="height" value="0.02822" units="cm"/>
      <inkml:brushProperty name="ignorePressure" value="1"/>
    </inkml:brush>
  </inkml:definitions>
  <inkml:trace contextRef="#ctx0" brushRef="#br0">9843 4115,'0'0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22:36:56.500"/>
    </inkml:context>
    <inkml:brush xml:id="br0">
      <inkml:brushProperty name="width" value="0.02822" units="cm"/>
      <inkml:brushProperty name="height" value="0.02822" units="cm"/>
      <inkml:brushProperty name="ignorePressure" value="1"/>
    </inkml:brush>
  </inkml:definitions>
  <inkml:trace contextRef="#ctx0" brushRef="#br0">18100 6418,'0'-5,"-3"-9,-1-1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22:36:57.517"/>
    </inkml:context>
    <inkml:brush xml:id="br0">
      <inkml:brushProperty name="width" value="0.02822" units="cm"/>
      <inkml:brushProperty name="height" value="0.02822" units="cm"/>
      <inkml:brushProperty name="ignorePressure" value="1"/>
    </inkml:brush>
  </inkml:definitions>
  <inkml:trace contextRef="#ctx0" brushRef="#br0">18140 6483,'0'0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99336-FF38-4DF2-86BC-C71E5D5B56E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81352-4F67-4216-A600-9AE3E7CE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0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74510" rtl="0" eaLnBrk="1" latinLnBrk="0" hangingPunct="1">
      <a:defRPr sz="4823" kern="1200">
        <a:solidFill>
          <a:schemeClr val="tx1"/>
        </a:solidFill>
        <a:latin typeface="+mn-lt"/>
        <a:ea typeface="+mn-ea"/>
        <a:cs typeface="+mn-cs"/>
      </a:defRPr>
    </a:lvl1pPr>
    <a:lvl2pPr marL="1837251" algn="l" defTabSz="3674510" rtl="0" eaLnBrk="1" latinLnBrk="0" hangingPunct="1">
      <a:defRPr sz="4823" kern="1200">
        <a:solidFill>
          <a:schemeClr val="tx1"/>
        </a:solidFill>
        <a:latin typeface="+mn-lt"/>
        <a:ea typeface="+mn-ea"/>
        <a:cs typeface="+mn-cs"/>
      </a:defRPr>
    </a:lvl2pPr>
    <a:lvl3pPr marL="3674510" algn="l" defTabSz="3674510" rtl="0" eaLnBrk="1" latinLnBrk="0" hangingPunct="1">
      <a:defRPr sz="4823" kern="1200">
        <a:solidFill>
          <a:schemeClr val="tx1"/>
        </a:solidFill>
        <a:latin typeface="+mn-lt"/>
        <a:ea typeface="+mn-ea"/>
        <a:cs typeface="+mn-cs"/>
      </a:defRPr>
    </a:lvl3pPr>
    <a:lvl4pPr marL="5511769" algn="l" defTabSz="3674510" rtl="0" eaLnBrk="1" latinLnBrk="0" hangingPunct="1">
      <a:defRPr sz="4823" kern="1200">
        <a:solidFill>
          <a:schemeClr val="tx1"/>
        </a:solidFill>
        <a:latin typeface="+mn-lt"/>
        <a:ea typeface="+mn-ea"/>
        <a:cs typeface="+mn-cs"/>
      </a:defRPr>
    </a:lvl4pPr>
    <a:lvl5pPr marL="7349028" algn="l" defTabSz="3674510" rtl="0" eaLnBrk="1" latinLnBrk="0" hangingPunct="1">
      <a:defRPr sz="4823" kern="1200">
        <a:solidFill>
          <a:schemeClr val="tx1"/>
        </a:solidFill>
        <a:latin typeface="+mn-lt"/>
        <a:ea typeface="+mn-ea"/>
        <a:cs typeface="+mn-cs"/>
      </a:defRPr>
    </a:lvl5pPr>
    <a:lvl6pPr marL="9186279" algn="l" defTabSz="3674510" rtl="0" eaLnBrk="1" latinLnBrk="0" hangingPunct="1">
      <a:defRPr sz="4823" kern="1200">
        <a:solidFill>
          <a:schemeClr val="tx1"/>
        </a:solidFill>
        <a:latin typeface="+mn-lt"/>
        <a:ea typeface="+mn-ea"/>
        <a:cs typeface="+mn-cs"/>
      </a:defRPr>
    </a:lvl6pPr>
    <a:lvl7pPr marL="11023538" algn="l" defTabSz="3674510" rtl="0" eaLnBrk="1" latinLnBrk="0" hangingPunct="1">
      <a:defRPr sz="4823" kern="1200">
        <a:solidFill>
          <a:schemeClr val="tx1"/>
        </a:solidFill>
        <a:latin typeface="+mn-lt"/>
        <a:ea typeface="+mn-ea"/>
        <a:cs typeface="+mn-cs"/>
      </a:defRPr>
    </a:lvl7pPr>
    <a:lvl8pPr marL="12860796" algn="l" defTabSz="3674510" rtl="0" eaLnBrk="1" latinLnBrk="0" hangingPunct="1">
      <a:defRPr sz="4823" kern="1200">
        <a:solidFill>
          <a:schemeClr val="tx1"/>
        </a:solidFill>
        <a:latin typeface="+mn-lt"/>
        <a:ea typeface="+mn-ea"/>
        <a:cs typeface="+mn-cs"/>
      </a:defRPr>
    </a:lvl8pPr>
    <a:lvl9pPr marL="14698050" algn="l" defTabSz="3674510" rtl="0" eaLnBrk="1" latinLnBrk="0" hangingPunct="1">
      <a:defRPr sz="48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5D94B61-3846-48B5-9C17-FF266A697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just" defTabSz="930275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 defTabSz="930275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 defTabSz="930275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 defTabSz="930275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 defTabSz="930275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defTabSz="9302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defTabSz="9302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defTabSz="9302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defTabSz="9302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AC9964BC-1E98-4700-87D1-D96C631CADD0}" type="slidenum">
              <a:rPr lang="en-US" altLang="en-US" sz="1200"/>
              <a:pPr algn="r"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45C24FD-9FE9-48BD-88E5-CCC9ED7A0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88C78BD-758C-4378-A694-71DB1202F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3"/>
            <a:ext cx="43525440" cy="13370560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3"/>
            <a:ext cx="38404800" cy="9272267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0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044700"/>
            <a:ext cx="11041380" cy="32546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044700"/>
            <a:ext cx="32484060" cy="325462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1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574541"/>
            <a:ext cx="44165520" cy="15975327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5701001"/>
            <a:ext cx="44165520" cy="840104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2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8"/>
            <a:ext cx="44165520" cy="7423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9414513"/>
            <a:ext cx="21662704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4028420"/>
            <a:ext cx="21662704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3"/>
            <a:ext cx="21769390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4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8"/>
            <a:ext cx="25923240" cy="27292300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8"/>
            <a:ext cx="25923240" cy="27292300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8"/>
            <a:ext cx="4416552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0"/>
            <a:ext cx="4416552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10EF-E5F9-4541-977B-13A9B2E433E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8"/>
            <a:ext cx="172821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8423-FA3E-43BE-A405-901E97B9C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.png"/><Relationship Id="rId18" Type="http://schemas.openxmlformats.org/officeDocument/2006/relationships/image" Target="../media/image8.pn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image" Target="../media/image7.png"/><Relationship Id="rId25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24" Type="http://schemas.openxmlformats.org/officeDocument/2006/relationships/oleObject" Target="../embeddings/oleObject2.bin"/><Relationship Id="rId15" Type="http://schemas.openxmlformats.org/officeDocument/2006/relationships/image" Target="../media/image5.png"/><Relationship Id="rId23" Type="http://schemas.openxmlformats.org/officeDocument/2006/relationships/image" Target="../media/image12.wmf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image" Target="../media/image20.png"/><Relationship Id="rId14" Type="http://schemas.openxmlformats.org/officeDocument/2006/relationships/image" Target="../media/image4.png"/><Relationship Id="rId22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8785AC-B1B9-D055-9AAF-6A3E34AA9A00}"/>
              </a:ext>
            </a:extLst>
          </p:cNvPr>
          <p:cNvSpPr/>
          <p:nvPr/>
        </p:nvSpPr>
        <p:spPr>
          <a:xfrm>
            <a:off x="493998" y="4430202"/>
            <a:ext cx="10144143" cy="106808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94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B82AF9-6A96-776E-6FC7-777765739209}"/>
              </a:ext>
            </a:extLst>
          </p:cNvPr>
          <p:cNvSpPr/>
          <p:nvPr/>
        </p:nvSpPr>
        <p:spPr>
          <a:xfrm>
            <a:off x="11024490" y="32803315"/>
            <a:ext cx="24523364" cy="5100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94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2AF6AA-BD32-F9D7-03C4-C99A267D927B}"/>
              </a:ext>
            </a:extLst>
          </p:cNvPr>
          <p:cNvSpPr/>
          <p:nvPr/>
        </p:nvSpPr>
        <p:spPr>
          <a:xfrm>
            <a:off x="11101945" y="12498316"/>
            <a:ext cx="39687718" cy="19936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94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AE452B-72DB-014A-7213-4D36405194B5}"/>
              </a:ext>
            </a:extLst>
          </p:cNvPr>
          <p:cNvSpPr/>
          <p:nvPr/>
        </p:nvSpPr>
        <p:spPr>
          <a:xfrm>
            <a:off x="476271" y="15660587"/>
            <a:ext cx="10144144" cy="221795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94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7BA756-E06E-07B2-8C43-57C692B33BCC}"/>
              </a:ext>
            </a:extLst>
          </p:cNvPr>
          <p:cNvSpPr/>
          <p:nvPr/>
        </p:nvSpPr>
        <p:spPr>
          <a:xfrm>
            <a:off x="11101944" y="4414304"/>
            <a:ext cx="39687718" cy="75947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94"/>
          </a:p>
        </p:txBody>
      </p:sp>
      <p:sp>
        <p:nvSpPr>
          <p:cNvPr id="4098" name="TextBox 4097">
            <a:extLst>
              <a:ext uri="{FF2B5EF4-FFF2-40B4-BE49-F238E27FC236}">
                <a16:creationId xmlns:a16="http://schemas.microsoft.com/office/drawing/2014/main" id="{7F4FD5F9-EAF5-2841-8FB0-05752AC20D56}"/>
              </a:ext>
            </a:extLst>
          </p:cNvPr>
          <p:cNvSpPr txBox="1"/>
          <p:nvPr/>
        </p:nvSpPr>
        <p:spPr>
          <a:xfrm>
            <a:off x="37947600" y="23774400"/>
            <a:ext cx="12252960" cy="832104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9</a:t>
            </a:r>
            <a:r>
              <a:rPr lang="en-US" sz="3000" dirty="0"/>
              <a:t> shows the change in </a:t>
            </a:r>
            <a:r>
              <a:rPr lang="en-US" sz="3000" b="1" dirty="0"/>
              <a:t>summertime </a:t>
            </a:r>
            <a:r>
              <a:rPr lang="en-US" sz="3000" dirty="0"/>
              <a:t>precipitation variability with time. Only </a:t>
            </a:r>
            <a:r>
              <a:rPr lang="en-US" sz="3000" b="1" dirty="0"/>
              <a:t>heavy precipitation rates </a:t>
            </a:r>
            <a:r>
              <a:rPr lang="en-US" sz="3000" dirty="0"/>
              <a:t>were analyzed.</a:t>
            </a:r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73819" indent="-294622">
              <a:buFont typeface="Arial" panose="020B0604020202020204" pitchFamily="34" charset="0"/>
              <a:buChar char="•"/>
            </a:pPr>
            <a:r>
              <a:rPr lang="en-US" sz="3000" dirty="0"/>
              <a:t>Similar to Figure 7 (left), the plot reveals there has been an </a:t>
            </a:r>
            <a:r>
              <a:rPr lang="en-US" sz="3000" b="1" dirty="0"/>
              <a:t>increase in spatial precipitation variability over the last 15 years during the summer months.</a:t>
            </a:r>
            <a:endParaRPr lang="en-US" sz="2482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A738FC-4162-1188-94B4-1F1696993CFE}"/>
              </a:ext>
            </a:extLst>
          </p:cNvPr>
          <p:cNvSpPr txBox="1"/>
          <p:nvPr/>
        </p:nvSpPr>
        <p:spPr>
          <a:xfrm>
            <a:off x="24780240" y="14996160"/>
            <a:ext cx="12252960" cy="832104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6. P</a:t>
            </a:r>
            <a:r>
              <a:rPr lang="en-US" sz="3000" dirty="0"/>
              <a:t>recipitation variability in the Earlier (</a:t>
            </a:r>
            <a:r>
              <a:rPr lang="en-US" sz="3000" b="1" dirty="0">
                <a:solidFill>
                  <a:srgbClr val="002060"/>
                </a:solidFill>
              </a:rPr>
              <a:t>2010-2016; shown in blue</a:t>
            </a:r>
            <a:r>
              <a:rPr lang="en-US" sz="3000" dirty="0"/>
              <a:t>) and Later (</a:t>
            </a:r>
            <a:r>
              <a:rPr lang="en-US" sz="3000" b="1" dirty="0">
                <a:solidFill>
                  <a:schemeClr val="accent2"/>
                </a:solidFill>
              </a:rPr>
              <a:t>2017-2023; shown in orange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3000" dirty="0"/>
              <a:t>periods for </a:t>
            </a:r>
            <a:r>
              <a:rPr lang="en-US" sz="3000" b="1" dirty="0"/>
              <a:t>light precipitation rates only.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pPr marL="273819" indent="-29462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Only a subtle shift up is evident in precipitation variability over the last 15 years.</a:t>
            </a: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946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1B4A1F-1022-5492-D7FA-75EC29182FEE}"/>
              </a:ext>
            </a:extLst>
          </p:cNvPr>
          <p:cNvSpPr txBox="1"/>
          <p:nvPr/>
        </p:nvSpPr>
        <p:spPr>
          <a:xfrm>
            <a:off x="24780240" y="23774398"/>
            <a:ext cx="12252960" cy="832104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7</a:t>
            </a:r>
            <a:r>
              <a:rPr lang="en-US" sz="3000" dirty="0"/>
              <a:t> below is the same as Figure 6 for </a:t>
            </a:r>
            <a:r>
              <a:rPr lang="en-US" sz="3000" b="1" dirty="0"/>
              <a:t>heavy precipitation rates only.</a:t>
            </a:r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dirty="0"/>
          </a:p>
          <a:p>
            <a:pPr marL="273819" indent="-294622">
              <a:buFont typeface="Arial" panose="020B0604020202020204" pitchFamily="34" charset="0"/>
              <a:buChar char="•"/>
            </a:pPr>
            <a:r>
              <a:rPr lang="en-US" sz="3000" dirty="0"/>
              <a:t>Note the </a:t>
            </a:r>
            <a:r>
              <a:rPr lang="en-US" sz="3000" b="1" dirty="0"/>
              <a:t>more significant shift up </a:t>
            </a:r>
            <a:r>
              <a:rPr lang="en-US" sz="3000" dirty="0"/>
              <a:t>in precipitation variability over the last 15 years, suggesting localized flooding events may becoming more frequent.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8CADE1-E43A-B0F7-BDF0-0D09988E64F9}"/>
              </a:ext>
            </a:extLst>
          </p:cNvPr>
          <p:cNvSpPr txBox="1"/>
          <p:nvPr/>
        </p:nvSpPr>
        <p:spPr>
          <a:xfrm>
            <a:off x="11704320" y="23774400"/>
            <a:ext cx="12252960" cy="8321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5 </a:t>
            </a:r>
            <a:r>
              <a:rPr lang="en-US" sz="3000" dirty="0"/>
              <a:t>below is the same as Figure 4 for </a:t>
            </a:r>
            <a:r>
              <a:rPr lang="en-US" sz="3000" b="1" dirty="0"/>
              <a:t>heavy precipitation rates only.</a:t>
            </a:r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r>
              <a:rPr lang="en-US" sz="3000" dirty="0"/>
              <a:t>Increasing trend is evident.</a:t>
            </a:r>
          </a:p>
          <a:p>
            <a:pPr marL="273819" indent="-294622">
              <a:buFont typeface="Arial" panose="020B0604020202020204" pitchFamily="34" charset="0"/>
              <a:buChar char="•"/>
            </a:pPr>
            <a:r>
              <a:rPr lang="en-US" sz="3000" dirty="0"/>
              <a:t>Higher RMSD values than in Figure 4 reflect the subset of higher precipitation rates.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946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6458AF-79AB-5B95-42E3-7AED2A52E1D3}"/>
              </a:ext>
            </a:extLst>
          </p:cNvPr>
          <p:cNvSpPr txBox="1"/>
          <p:nvPr/>
        </p:nvSpPr>
        <p:spPr>
          <a:xfrm>
            <a:off x="711146" y="17498533"/>
            <a:ext cx="9709846" cy="1994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b="1" dirty="0"/>
              <a:t>Semivariogram (SVG) –</a:t>
            </a:r>
            <a:r>
              <a:rPr lang="en-US" sz="3000" dirty="0"/>
              <a:t> a plot showing the spatial correlation of an observed phenomenon. </a:t>
            </a:r>
          </a:p>
          <a:p>
            <a:pPr marL="731019" lvl="1" indent="-294622">
              <a:buFont typeface="Arial" panose="020B0604020202020204" pitchFamily="34" charset="0"/>
              <a:buChar char="•"/>
            </a:pPr>
            <a:r>
              <a:rPr lang="en-US" sz="3000" dirty="0"/>
              <a:t>They also measure the degree of dissimilarity between values at varying distances (Olea 2022).</a:t>
            </a:r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73819" indent="-294622">
              <a:buFont typeface="Arial" panose="020B0604020202020204" pitchFamily="34" charset="0"/>
              <a:buChar char="•"/>
            </a:pPr>
            <a:r>
              <a:rPr lang="en-US" sz="3000" dirty="0"/>
              <a:t>Figure 1 shows an example SVG from Olea (2006) for ore samples from Kansas.</a:t>
            </a:r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731019" lvl="1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dirty="0"/>
              <a:t>Since SVGs reveal the </a:t>
            </a:r>
            <a:r>
              <a:rPr lang="en-US" sz="3000" b="1" dirty="0">
                <a:solidFill>
                  <a:srgbClr val="FF0000"/>
                </a:solidFill>
              </a:rPr>
              <a:t>spatial variability of data as a function of distance between observation locations</a:t>
            </a:r>
            <a:r>
              <a:rPr lang="en-US" sz="3000" dirty="0"/>
              <a:t>, they can provide insight into this study’s research question. 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dirty="0"/>
              <a:t>Variability can be calculated via the Sum of the Squared Differences (SSD), as shown by the formula below: 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    </a:t>
            </a:r>
          </a:p>
          <a:p>
            <a:r>
              <a:rPr lang="en-US" sz="3000" dirty="0"/>
              <a:t>     where</a:t>
            </a:r>
            <a:endParaRPr lang="en-US" sz="3000" b="0" dirty="0"/>
          </a:p>
          <a:p>
            <a:pPr marL="709146" lvl="1" indent="-272748">
              <a:buFont typeface="Arial" panose="020B0604020202020204" pitchFamily="34" charset="0"/>
              <a:buChar char="•"/>
            </a:pPr>
            <a:r>
              <a:rPr lang="en-US" sz="3000" b="0" dirty="0" err="1"/>
              <a:t>X</a:t>
            </a:r>
            <a:r>
              <a:rPr lang="en-US" sz="3000" b="0" baseline="-25000" dirty="0" err="1"/>
              <a:t>j</a:t>
            </a:r>
            <a:r>
              <a:rPr lang="en-US" sz="3000" b="0" baseline="-25000" dirty="0"/>
              <a:t>, t</a:t>
            </a:r>
            <a:r>
              <a:rPr lang="en-US" sz="3000" b="0" dirty="0"/>
              <a:t> = data value from station j at time t</a:t>
            </a:r>
          </a:p>
          <a:p>
            <a:pPr marL="709146" lvl="1" indent="-272748">
              <a:buFont typeface="Arial" panose="020B0604020202020204" pitchFamily="34" charset="0"/>
              <a:buChar char="•"/>
            </a:pPr>
            <a:r>
              <a:rPr lang="en-US" sz="3000" dirty="0" err="1"/>
              <a:t>X</a:t>
            </a:r>
            <a:r>
              <a:rPr lang="en-US" sz="3000" baseline="-25000" dirty="0" err="1"/>
              <a:t>k</a:t>
            </a:r>
            <a:r>
              <a:rPr lang="en-US" sz="3000" baseline="-25000" dirty="0"/>
              <a:t>, t</a:t>
            </a:r>
            <a:r>
              <a:rPr lang="en-US" sz="3000" dirty="0"/>
              <a:t> =</a:t>
            </a:r>
            <a:r>
              <a:rPr lang="en-US" sz="3000" b="0" dirty="0"/>
              <a:t> data value from station k at time t</a:t>
            </a:r>
          </a:p>
          <a:p>
            <a:pPr marL="709146" lvl="1" indent="-272748">
              <a:buFont typeface="Arial" panose="020B0604020202020204" pitchFamily="34" charset="0"/>
              <a:buChar char="•"/>
            </a:pPr>
            <a:r>
              <a:rPr lang="en-US" sz="3000" dirty="0"/>
              <a:t>Sum is over N time periods at which j &amp; k have observations in common</a:t>
            </a:r>
          </a:p>
          <a:p>
            <a:pPr marL="436398" lvl="1"/>
            <a:endParaRPr lang="en-US" sz="3000" dirty="0"/>
          </a:p>
          <a:p>
            <a:pPr marL="436398" lvl="1"/>
            <a:endParaRPr lang="en-US" sz="3000" dirty="0"/>
          </a:p>
          <a:p>
            <a:pPr marL="272748" indent="-272748">
              <a:buFont typeface="Arial" panose="020B0604020202020204" pitchFamily="34" charset="0"/>
              <a:buChar char="•"/>
            </a:pPr>
            <a:r>
              <a:rPr lang="en-US" sz="3000" dirty="0"/>
              <a:t>To retain units of inches, the Root Mean Squared Difference (RMSD) was then derived from SSD:</a:t>
            </a:r>
          </a:p>
          <a:p>
            <a:pPr marL="272748" indent="-272748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72748" indent="-272748">
              <a:buFont typeface="Arial" panose="020B0604020202020204" pitchFamily="34" charset="0"/>
              <a:buChar char="•"/>
            </a:pPr>
            <a:endParaRPr lang="en-US" sz="3000" dirty="0"/>
          </a:p>
          <a:p>
            <a:pPr lvl="1"/>
            <a:endParaRPr lang="en-US" sz="3000" dirty="0"/>
          </a:p>
          <a:p>
            <a:endParaRPr lang="en-US" sz="3000" dirty="0"/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dirty="0"/>
              <a:t>Thus, </a:t>
            </a:r>
            <a:r>
              <a:rPr lang="en-US" sz="3000" b="1" dirty="0"/>
              <a:t>higher values of RMSD </a:t>
            </a:r>
            <a:r>
              <a:rPr lang="en-US" sz="3000" dirty="0"/>
              <a:t>correspond to </a:t>
            </a:r>
            <a:r>
              <a:rPr lang="en-US" sz="3000" b="1" dirty="0"/>
              <a:t>greater variability </a:t>
            </a:r>
            <a:r>
              <a:rPr lang="en-US" sz="3000" dirty="0"/>
              <a:t>of precipitation for given pairs of locations.</a:t>
            </a:r>
          </a:p>
        </p:txBody>
      </p:sp>
      <p:pic>
        <p:nvPicPr>
          <p:cNvPr id="4106" name="Picture 4105">
            <a:extLst>
              <a:ext uri="{FF2B5EF4-FFF2-40B4-BE49-F238E27FC236}">
                <a16:creationId xmlns:a16="http://schemas.microsoft.com/office/drawing/2014/main" id="{4209D807-DAC5-6F5A-C95A-A685E8ACD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57" y="20950335"/>
            <a:ext cx="5979954" cy="433854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116" name="WordArt 2764">
            <a:extLst>
              <a:ext uri="{FF2B5EF4-FFF2-40B4-BE49-F238E27FC236}">
                <a16:creationId xmlns:a16="http://schemas.microsoft.com/office/drawing/2014/main" id="{05E4005D-BE97-447A-8469-84CAF3AC11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70019" y="-335494"/>
            <a:ext cx="392776" cy="1472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16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DC691-90DE-423D-A114-3A794CE1EEEB}"/>
              </a:ext>
            </a:extLst>
          </p:cNvPr>
          <p:cNvSpPr txBox="1"/>
          <p:nvPr/>
        </p:nvSpPr>
        <p:spPr>
          <a:xfrm>
            <a:off x="29050094" y="12658131"/>
            <a:ext cx="49863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u="sng" dirty="0"/>
              <a:t>4. Results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310AC2-C796-4738-B80D-1AB7E00562A1}"/>
              </a:ext>
            </a:extLst>
          </p:cNvPr>
          <p:cNvSpPr/>
          <p:nvPr/>
        </p:nvSpPr>
        <p:spPr bwMode="auto">
          <a:xfrm>
            <a:off x="19466937" y="40802373"/>
            <a:ext cx="2895860" cy="16455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59" tIns="14730" rIns="29459" bIns="1473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0483" indent="-110483" algn="just" defTabSz="117848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773">
              <a:latin typeface="Arial" panose="020B0604020202020204" pitchFamily="34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9C880B30-DD3B-48A1-A366-B17B93829368}"/>
              </a:ext>
            </a:extLst>
          </p:cNvPr>
          <p:cNvSpPr/>
          <p:nvPr/>
        </p:nvSpPr>
        <p:spPr bwMode="auto">
          <a:xfrm>
            <a:off x="25078888" y="17747665"/>
            <a:ext cx="352478" cy="295447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59" tIns="14730" rIns="29459" bIns="1473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0483" indent="-110483" algn="just" defTabSz="117848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773">
              <a:latin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5E387A8-99D3-46D6-AF3B-853AEDFF7F43}"/>
              </a:ext>
            </a:extLst>
          </p:cNvPr>
          <p:cNvSpPr/>
          <p:nvPr/>
        </p:nvSpPr>
        <p:spPr bwMode="auto">
          <a:xfrm>
            <a:off x="25108812" y="17979518"/>
            <a:ext cx="357126" cy="295447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59" tIns="14730" rIns="29459" bIns="1473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0483" indent="-110483" algn="just" defTabSz="117848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773">
              <a:latin typeface="Arial" panose="020B0604020202020204" pitchFamily="34" charset="0"/>
            </a:endParaRPr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65CC2DB5-5D24-4B6C-95B0-E09999AC144C}"/>
              </a:ext>
            </a:extLst>
          </p:cNvPr>
          <p:cNvSpPr/>
          <p:nvPr/>
        </p:nvSpPr>
        <p:spPr bwMode="auto">
          <a:xfrm>
            <a:off x="26708397" y="19767652"/>
            <a:ext cx="1346946" cy="1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59" tIns="14730" rIns="29459" bIns="1473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0483" indent="-110483" algn="just" defTabSz="117848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773">
              <a:latin typeface="Arial" panose="020B0604020202020204" pitchFamily="34" charset="0"/>
            </a:endParaRPr>
          </a:p>
        </p:txBody>
      </p:sp>
      <p:sp>
        <p:nvSpPr>
          <p:cNvPr id="4123" name="Rectangle 4122">
            <a:extLst>
              <a:ext uri="{FF2B5EF4-FFF2-40B4-BE49-F238E27FC236}">
                <a16:creationId xmlns:a16="http://schemas.microsoft.com/office/drawing/2014/main" id="{BCD62FB0-47EA-408B-A8F2-68E9241AA062}"/>
              </a:ext>
            </a:extLst>
          </p:cNvPr>
          <p:cNvSpPr/>
          <p:nvPr/>
        </p:nvSpPr>
        <p:spPr bwMode="auto">
          <a:xfrm>
            <a:off x="26700764" y="19775500"/>
            <a:ext cx="1283644" cy="1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59" tIns="14730" rIns="29459" bIns="1473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0483" indent="-110483" algn="just" defTabSz="117848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773">
              <a:latin typeface="Arial" panose="020B0604020202020204" pitchFamily="34" charset="0"/>
            </a:endParaRPr>
          </a:p>
        </p:txBody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6C470195-BF6F-418C-9078-3AC494EAA5EB}"/>
              </a:ext>
            </a:extLst>
          </p:cNvPr>
          <p:cNvSpPr/>
          <p:nvPr/>
        </p:nvSpPr>
        <p:spPr bwMode="auto">
          <a:xfrm>
            <a:off x="26693472" y="19781326"/>
            <a:ext cx="1316112" cy="1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59" tIns="14730" rIns="29459" bIns="1473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0483" indent="-110483" algn="just" defTabSz="117848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773">
              <a:latin typeface="Arial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CAE565F-7312-4F9A-B2B0-9ED80FB45024}"/>
              </a:ext>
            </a:extLst>
          </p:cNvPr>
          <p:cNvSpPr/>
          <p:nvPr/>
        </p:nvSpPr>
        <p:spPr bwMode="auto">
          <a:xfrm>
            <a:off x="22166409" y="-2097142"/>
            <a:ext cx="352993" cy="295447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59" tIns="14730" rIns="29459" bIns="1473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0483" indent="-110483" algn="just" defTabSz="117848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773">
              <a:latin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DB23C5-0F8C-4492-8CFA-5D25CD06D519}"/>
              </a:ext>
            </a:extLst>
          </p:cNvPr>
          <p:cNvCxnSpPr>
            <a:cxnSpLocks/>
          </p:cNvCxnSpPr>
          <p:nvPr/>
        </p:nvCxnSpPr>
        <p:spPr bwMode="auto">
          <a:xfrm flipV="1">
            <a:off x="22204208" y="-2097142"/>
            <a:ext cx="336499" cy="3161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3E937486-F58F-43BF-8B8A-110E32AD7053}"/>
              </a:ext>
            </a:extLst>
          </p:cNvPr>
          <p:cNvSpPr/>
          <p:nvPr/>
        </p:nvSpPr>
        <p:spPr bwMode="auto">
          <a:xfrm>
            <a:off x="19466940" y="41759766"/>
            <a:ext cx="3299624" cy="164553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59" tIns="14730" rIns="29459" bIns="1473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0483" indent="-110483" algn="just" defTabSz="117848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773"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E0AA9A6-CCB5-4A16-A2B4-C209B7965F47}"/>
              </a:ext>
            </a:extLst>
          </p:cNvPr>
          <p:cNvSpPr/>
          <p:nvPr/>
        </p:nvSpPr>
        <p:spPr bwMode="auto">
          <a:xfrm>
            <a:off x="24235747" y="-2152087"/>
            <a:ext cx="294582" cy="20914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59" tIns="14730" rIns="29459" bIns="1473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0483" indent="-110483" algn="just" defTabSz="117848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773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00BCCB-DEA2-46D5-BD12-6A3D70734FED}"/>
                  </a:ext>
                </a:extLst>
              </p14:cNvPr>
              <p14:cNvContentPartPr/>
              <p14:nvPr/>
            </p14:nvContentPartPr>
            <p14:xfrm>
              <a:off x="27487257" y="-337992"/>
              <a:ext cx="93" cy="250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00BCCB-DEA2-46D5-BD12-6A3D70734F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85955" y="-342376"/>
                <a:ext cx="2604" cy="10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81D8F7-F33F-4CD0-B4A6-1C6240ED7768}"/>
                  </a:ext>
                </a:extLst>
              </p14:cNvPr>
              <p14:cNvContentPartPr/>
              <p14:nvPr/>
            </p14:nvContentPartPr>
            <p14:xfrm>
              <a:off x="25848638" y="-687779"/>
              <a:ext cx="93" cy="250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81D8F7-F33F-4CD0-B4A6-1C6240ED77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47336" y="-692163"/>
                <a:ext cx="2604" cy="10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397902-FADA-49F7-803D-A5BF23381064}"/>
                  </a:ext>
                </a:extLst>
              </p14:cNvPr>
              <p14:cNvContentPartPr/>
              <p14:nvPr/>
            </p14:nvContentPartPr>
            <p14:xfrm>
              <a:off x="23657689" y="-1452488"/>
              <a:ext cx="93" cy="93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397902-FADA-49F7-803D-A5BF233810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56387" y="-1453790"/>
                <a:ext cx="2604" cy="2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09AEAB4-C8DD-4159-AB42-12957BD2321C}"/>
                  </a:ext>
                </a:extLst>
              </p14:cNvPr>
              <p14:cNvContentPartPr/>
              <p14:nvPr/>
            </p14:nvContentPartPr>
            <p14:xfrm>
              <a:off x="27484844" y="-403126"/>
              <a:ext cx="2505" cy="12434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09AEAB4-C8DD-4159-AB42-12957BD232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80460" y="-408100"/>
                <a:ext cx="10959" cy="22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5192FD-13D4-4398-944F-E4ECED44ECF8}"/>
                  </a:ext>
                </a:extLst>
              </p14:cNvPr>
              <p14:cNvContentPartPr/>
              <p14:nvPr/>
            </p14:nvContentPartPr>
            <p14:xfrm>
              <a:off x="27505629" y="-353950"/>
              <a:ext cx="93" cy="9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5192FD-13D4-4398-944F-E4ECED44EC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04327" y="-355252"/>
                <a:ext cx="2604" cy="2604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49090ACB-67A6-4857-9CBB-641E739CF63A}"/>
              </a:ext>
            </a:extLst>
          </p:cNvPr>
          <p:cNvSpPr/>
          <p:nvPr/>
        </p:nvSpPr>
        <p:spPr bwMode="auto">
          <a:xfrm>
            <a:off x="23482262" y="38961234"/>
            <a:ext cx="1802071" cy="1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59" tIns="14730" rIns="29459" bIns="1473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0483" indent="-110483" algn="just" defTabSz="117848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773">
              <a:latin typeface="Arial" panose="020B0604020202020204" pitchFamily="34" charset="0"/>
            </a:endParaRPr>
          </a:p>
        </p:txBody>
      </p:sp>
      <p:sp>
        <p:nvSpPr>
          <p:cNvPr id="4096" name="Rectangle 4095">
            <a:extLst>
              <a:ext uri="{FF2B5EF4-FFF2-40B4-BE49-F238E27FC236}">
                <a16:creationId xmlns:a16="http://schemas.microsoft.com/office/drawing/2014/main" id="{BD6A9889-1A5B-408D-B60B-2295D0E10841}"/>
              </a:ext>
            </a:extLst>
          </p:cNvPr>
          <p:cNvSpPr/>
          <p:nvPr/>
        </p:nvSpPr>
        <p:spPr bwMode="auto">
          <a:xfrm>
            <a:off x="23625669" y="39912640"/>
            <a:ext cx="4118675" cy="1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59" tIns="14730" rIns="29459" bIns="1473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0483" indent="-110483" algn="just" defTabSz="117848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773"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E80D06-29BC-6F14-99C9-FB06BAE52DEB}"/>
              </a:ext>
            </a:extLst>
          </p:cNvPr>
          <p:cNvSpPr txBox="1"/>
          <p:nvPr/>
        </p:nvSpPr>
        <p:spPr>
          <a:xfrm>
            <a:off x="1666763" y="16118087"/>
            <a:ext cx="82446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u="sng" dirty="0"/>
              <a:t>2. </a:t>
            </a:r>
            <a:r>
              <a:rPr lang="en-US" sz="5800" b="1" u="sng" dirty="0" err="1"/>
              <a:t>Semivariograms</a:t>
            </a:r>
            <a:r>
              <a:rPr lang="en-US" sz="5800" b="1" u="sng" dirty="0"/>
              <a:t> (SVG)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CE97CA-BFED-7C4F-FE99-E6C34174DAAA}"/>
              </a:ext>
            </a:extLst>
          </p:cNvPr>
          <p:cNvSpPr txBox="1"/>
          <p:nvPr/>
        </p:nvSpPr>
        <p:spPr>
          <a:xfrm>
            <a:off x="26598867" y="4595655"/>
            <a:ext cx="89489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u="sng" dirty="0"/>
              <a:t>3. Data and Methodology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85B61C-5F50-51C5-27D9-E33252F16269}"/>
              </a:ext>
            </a:extLst>
          </p:cNvPr>
          <p:cNvSpPr txBox="1"/>
          <p:nvPr/>
        </p:nvSpPr>
        <p:spPr>
          <a:xfrm>
            <a:off x="3024330" y="4726489"/>
            <a:ext cx="5420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u="sng" dirty="0"/>
              <a:t>1. Introduction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DEC6BA-3AE3-09DD-99E1-97FF04BC31DB}"/>
              </a:ext>
            </a:extLst>
          </p:cNvPr>
          <p:cNvSpPr txBox="1"/>
          <p:nvPr/>
        </p:nvSpPr>
        <p:spPr>
          <a:xfrm>
            <a:off x="21771547" y="32833465"/>
            <a:ext cx="52229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u="sng" dirty="0"/>
              <a:t>5. Conclusions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85F4D-A91C-33F3-524D-B6F725B7A70B}"/>
              </a:ext>
            </a:extLst>
          </p:cNvPr>
          <p:cNvSpPr txBox="1"/>
          <p:nvPr/>
        </p:nvSpPr>
        <p:spPr>
          <a:xfrm>
            <a:off x="737765" y="5870976"/>
            <a:ext cx="9567920" cy="891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b="1" dirty="0"/>
              <a:t>Heavy precipitation events have increased by 70%</a:t>
            </a:r>
            <a:r>
              <a:rPr lang="en-US" sz="3000" dirty="0"/>
              <a:t> in the Northeast over the last 50 years (DEP 2018).</a:t>
            </a:r>
            <a:endParaRPr lang="en-US" sz="3000" dirty="0">
              <a:highlight>
                <a:srgbClr val="FFFF00"/>
              </a:highlight>
            </a:endParaRP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dirty="0">
              <a:highlight>
                <a:srgbClr val="FFFF00"/>
              </a:highlight>
            </a:endParaRPr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dirty="0"/>
              <a:t>These events can cause localized flash flood damage. 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dirty="0"/>
              <a:t>Studying precipitation data can give insight into </a:t>
            </a:r>
            <a:r>
              <a:rPr lang="en-US" sz="3000" b="1" dirty="0"/>
              <a:t>whether localized flooding has increased</a:t>
            </a:r>
            <a:r>
              <a:rPr lang="en-US" sz="3000" dirty="0"/>
              <a:t> in Chester County. 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dirty="0"/>
              <a:t>To assess the spatial variability of precipitation, </a:t>
            </a:r>
            <a:r>
              <a:rPr lang="en-US" sz="3000" dirty="0">
                <a:solidFill>
                  <a:srgbClr val="FF0000"/>
                </a:solidFill>
              </a:rPr>
              <a:t>Semivariograms (SVG) </a:t>
            </a:r>
            <a:r>
              <a:rPr lang="en-US" sz="3000" dirty="0"/>
              <a:t>are employed in this study. </a:t>
            </a:r>
          </a:p>
          <a:p>
            <a:pPr marL="1080278" lvl="1" indent="-294622">
              <a:buFont typeface="Arial" panose="020B0604020202020204" pitchFamily="34" charset="0"/>
              <a:buChar char="•"/>
            </a:pPr>
            <a:r>
              <a:rPr lang="en-US" sz="3000" dirty="0" err="1"/>
              <a:t>Matheron</a:t>
            </a:r>
            <a:r>
              <a:rPr lang="en-US" sz="3000" dirty="0"/>
              <a:t> (1963) first used SVGs to measure the degree of continuity of mineralization in ore deposits.</a:t>
            </a:r>
          </a:p>
          <a:p>
            <a:pPr marL="785656" lvl="1"/>
            <a:endParaRPr lang="en-US" sz="2300" dirty="0"/>
          </a:p>
          <a:p>
            <a:pPr marL="1080278" lvl="1" indent="-294622">
              <a:buFont typeface="Arial" panose="020B0604020202020204" pitchFamily="34" charset="0"/>
              <a:buChar char="•"/>
            </a:pPr>
            <a:r>
              <a:rPr lang="en-US" sz="3000" dirty="0"/>
              <a:t>Davis (2002) explores the applications of SVGs in geology.  </a:t>
            </a:r>
          </a:p>
          <a:p>
            <a:pPr marL="785657" lvl="1"/>
            <a:endParaRPr lang="en-US" sz="3000" dirty="0"/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dirty="0"/>
              <a:t>The goal of this study is to use SVGs to determine whether </a:t>
            </a:r>
            <a:r>
              <a:rPr lang="en-US" sz="3000" b="1" u="sng" dirty="0"/>
              <a:t>the spatial variability of heavy precipitation events has changed in Chester County over the last 14 years</a:t>
            </a:r>
            <a:r>
              <a:rPr lang="en-US" sz="3000" dirty="0"/>
              <a:t>. </a:t>
            </a:r>
            <a:endParaRPr lang="en-US" sz="1031" dirty="0"/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103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2DB1A-A414-39CC-D8C7-F47F4BC012F6}"/>
              </a:ext>
            </a:extLst>
          </p:cNvPr>
          <p:cNvSpPr txBox="1"/>
          <p:nvPr/>
        </p:nvSpPr>
        <p:spPr>
          <a:xfrm>
            <a:off x="11715588" y="5746244"/>
            <a:ext cx="23533347" cy="2387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2800" dirty="0"/>
              <a:t>At select stream gages, the United States Geologic Survey (USGS 2023) collects precipitation measurements (see Figure 2, right) </a:t>
            </a:r>
            <a:r>
              <a:rPr lang="en-US" sz="2800" b="1" dirty="0"/>
              <a:t>every 15 minutes</a:t>
            </a:r>
            <a:r>
              <a:rPr lang="en-US" sz="2800" dirty="0"/>
              <a:t>.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2800" dirty="0"/>
              <a:t>Data were analyzed from </a:t>
            </a:r>
            <a:r>
              <a:rPr lang="en-US" sz="2800" b="1" dirty="0">
                <a:solidFill>
                  <a:srgbClr val="FF0000"/>
                </a:solidFill>
              </a:rPr>
              <a:t>four</a:t>
            </a:r>
            <a:r>
              <a:rPr lang="en-US" sz="2800" dirty="0"/>
              <a:t> stations across Chester County (see yellow pins on Figure 3) from water years 2009 to 2023, a 15-year data period. 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2800" dirty="0"/>
              <a:t>Station coordinates in UTM coordinates were converted into easting and northing (km) to calculate distances for the </a:t>
            </a:r>
            <a:r>
              <a:rPr lang="en-US" sz="2800" b="1" dirty="0">
                <a:solidFill>
                  <a:srgbClr val="FF0000"/>
                </a:solidFill>
              </a:rPr>
              <a:t>six</a:t>
            </a:r>
            <a:r>
              <a:rPr lang="en-US" sz="2800" dirty="0"/>
              <a:t> permutations between pairs of stations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912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EC71F3-D00B-A7B7-E180-B5FCA17276FB}"/>
              </a:ext>
            </a:extLst>
          </p:cNvPr>
          <p:cNvSpPr txBox="1"/>
          <p:nvPr/>
        </p:nvSpPr>
        <p:spPr>
          <a:xfrm>
            <a:off x="42072098" y="11494008"/>
            <a:ext cx="7628680" cy="356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18" b="1" dirty="0"/>
              <a:t>Figure 3. </a:t>
            </a:r>
            <a:r>
              <a:rPr lang="en-US" sz="1718" dirty="0"/>
              <a:t>Locations of the 4 USGS stations used in Chester County, PA in this study.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ECBC4-B225-1739-8A19-1F30EBE72A97}"/>
              </a:ext>
            </a:extLst>
          </p:cNvPr>
          <p:cNvSpPr txBox="1"/>
          <p:nvPr/>
        </p:nvSpPr>
        <p:spPr>
          <a:xfrm>
            <a:off x="35132084" y="11495421"/>
            <a:ext cx="6143756" cy="356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18" b="1" dirty="0"/>
              <a:t>Figure 2. Surface</a:t>
            </a:r>
            <a:r>
              <a:rPr lang="en-US" sz="1718" dirty="0"/>
              <a:t> water monitoring station in Downingtown PA.</a:t>
            </a:r>
            <a:endParaRPr lang="en-US" sz="859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4A2B74-F6A8-8ECF-B084-CE5A5DAAE166}"/>
              </a:ext>
            </a:extLst>
          </p:cNvPr>
          <p:cNvSpPr txBox="1"/>
          <p:nvPr/>
        </p:nvSpPr>
        <p:spPr>
          <a:xfrm>
            <a:off x="37947600" y="14996160"/>
            <a:ext cx="12252960" cy="832104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8 </a:t>
            </a:r>
            <a:r>
              <a:rPr lang="en-US" sz="3000" dirty="0"/>
              <a:t>shows how precipitation variability changes over season. Only </a:t>
            </a:r>
            <a:r>
              <a:rPr lang="en-US" sz="3000" b="1" dirty="0"/>
              <a:t>heavy precipitation rates </a:t>
            </a:r>
            <a:r>
              <a:rPr lang="en-US" sz="3000" dirty="0"/>
              <a:t>were included.</a:t>
            </a:r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73819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endParaRPr lang="en-US" sz="3600" dirty="0"/>
          </a:p>
          <a:p>
            <a:pPr marL="436397" indent="-457200">
              <a:buFont typeface="Arial" panose="020B0604020202020204" pitchFamily="34" charset="0"/>
              <a:buChar char="•"/>
            </a:pPr>
            <a:r>
              <a:rPr lang="en-US" sz="3000" dirty="0"/>
              <a:t>Greatest variability </a:t>
            </a:r>
            <a:r>
              <a:rPr lang="en-US" sz="3000" b="1" dirty="0"/>
              <a:t>occurs during the summer </a:t>
            </a:r>
            <a:r>
              <a:rPr lang="en-US" sz="3000" dirty="0">
                <a:solidFill>
                  <a:srgbClr val="00B050"/>
                </a:solidFill>
              </a:rPr>
              <a:t>(green), </a:t>
            </a:r>
            <a:r>
              <a:rPr lang="en-US" sz="3000" dirty="0"/>
              <a:t>a sensible since warm-season rainfall tends to be more convective – and thus heavier.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0AD953-B556-D7E5-F260-97172FA1FCFC}"/>
              </a:ext>
            </a:extLst>
          </p:cNvPr>
          <p:cNvSpPr txBox="1"/>
          <p:nvPr/>
        </p:nvSpPr>
        <p:spPr>
          <a:xfrm>
            <a:off x="11704320" y="14996160"/>
            <a:ext cx="12252960" cy="8321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4.  </a:t>
            </a:r>
            <a:r>
              <a:rPr lang="en-US" sz="3000" dirty="0"/>
              <a:t>Precipitation variability for the entire 15-year data period for all seasons and precipitation rates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marL="273819" indent="-294622">
              <a:buFont typeface="Arial" panose="020B0604020202020204" pitchFamily="34" charset="0"/>
              <a:buChar char="•"/>
            </a:pPr>
            <a:r>
              <a:rPr lang="en-US" sz="3000" dirty="0"/>
              <a:t>The plot reveals a general increase in precipitation variability with increasing distance between stations, an expected result. </a:t>
            </a:r>
          </a:p>
          <a:p>
            <a:endParaRPr lang="en-US" sz="946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185401-045C-BDBB-9FDD-876B3EF91471}"/>
              </a:ext>
            </a:extLst>
          </p:cNvPr>
          <p:cNvSpPr txBox="1"/>
          <p:nvPr/>
        </p:nvSpPr>
        <p:spPr>
          <a:xfrm>
            <a:off x="41009364" y="32833465"/>
            <a:ext cx="53760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u="sng" dirty="0"/>
              <a:t>6. References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D23FF0-0F67-0505-3556-DD95F025A9A9}"/>
              </a:ext>
            </a:extLst>
          </p:cNvPr>
          <p:cNvSpPr txBox="1"/>
          <p:nvPr/>
        </p:nvSpPr>
        <p:spPr>
          <a:xfrm>
            <a:off x="36658002" y="33945768"/>
            <a:ext cx="13754537" cy="381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2600" dirty="0"/>
              <a:t>Davis, J.C., 2002, </a:t>
            </a:r>
            <a:r>
              <a:rPr lang="en-US" sz="2600" u="sng" dirty="0"/>
              <a:t>Statistics and Data Analysis in Geology</a:t>
            </a:r>
            <a:r>
              <a:rPr lang="en-US" sz="2600" dirty="0"/>
              <a:t> (3</a:t>
            </a:r>
            <a:r>
              <a:rPr lang="en-US" sz="2600" baseline="30000" dirty="0"/>
              <a:t>rd</a:t>
            </a:r>
            <a:r>
              <a:rPr lang="en-US" sz="2600" dirty="0"/>
              <a:t>), 255-265. 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2600" dirty="0"/>
              <a:t>Lutz, Timothy, </a:t>
            </a:r>
            <a:r>
              <a:rPr lang="en-US" sz="2600" dirty="0" err="1"/>
              <a:t>Ph.D</a:t>
            </a:r>
            <a:r>
              <a:rPr lang="en-US" sz="2600" dirty="0"/>
              <a:t> (2024) – Semivariogram example PowerPoint and Excel workbook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2600" dirty="0" err="1"/>
              <a:t>Matheron</a:t>
            </a:r>
            <a:r>
              <a:rPr lang="en-US" sz="2600" dirty="0"/>
              <a:t>, Georges (1963). </a:t>
            </a:r>
            <a:r>
              <a:rPr lang="en-US" sz="2600" i="1" dirty="0"/>
              <a:t>Principles of </a:t>
            </a:r>
            <a:r>
              <a:rPr lang="en-US" sz="2600" i="1" dirty="0" err="1"/>
              <a:t>Geostatistic</a:t>
            </a:r>
            <a:r>
              <a:rPr lang="en-US" sz="2600" i="1" dirty="0"/>
              <a:t>.</a:t>
            </a:r>
            <a:r>
              <a:rPr lang="en-US" sz="2600" dirty="0"/>
              <a:t> Economic Geology </a:t>
            </a:r>
            <a:r>
              <a:rPr lang="en-US" sz="2600" i="1" dirty="0"/>
              <a:t>58(8)</a:t>
            </a:r>
            <a:r>
              <a:rPr lang="en-US" sz="2600" dirty="0"/>
              <a:t> 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2600" dirty="0"/>
              <a:t>Olea, R.A (2006). </a:t>
            </a:r>
            <a:r>
              <a:rPr lang="en-US" sz="2600" i="1" dirty="0"/>
              <a:t>A six-step practical approach to semivariogram modeling</a:t>
            </a:r>
            <a:r>
              <a:rPr lang="en-US" sz="2600" dirty="0"/>
              <a:t> 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2600" dirty="0"/>
              <a:t>Pennsylvania DEP Climate Change index. Available at: </a:t>
            </a:r>
            <a:r>
              <a:rPr lang="en-US" sz="2600" i="1" dirty="0"/>
              <a:t>https://gis.dep.pa.gov/ClimateChange/index.html 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2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USGS current conditions for the nation – precipitation. Available at: </a:t>
            </a:r>
            <a:r>
              <a:rPr lang="en-US" sz="2600" i="1" u="sng" kern="100" dirty="0">
                <a:ea typeface="Calibri" panose="020F0502020204030204" pitchFamily="34" charset="0"/>
                <a:cs typeface="Times New Roman" panose="02020603050405020304" pitchFamily="18" charset="0"/>
              </a:rPr>
              <a:t>https://waterdata.usgs.gov/nwis/current/?type=precip&amp;group_key=state_cd&amp;search_site_no_station_nm=</a:t>
            </a:r>
            <a:r>
              <a:rPr lang="en-US" sz="26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602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FD66764-B7F7-1D27-9D15-D2F2D891B0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146" y="643737"/>
            <a:ext cx="6407666" cy="319224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199A923-868B-8E23-4CE7-465D59CCD699}"/>
              </a:ext>
            </a:extLst>
          </p:cNvPr>
          <p:cNvSpPr/>
          <p:nvPr/>
        </p:nvSpPr>
        <p:spPr>
          <a:xfrm>
            <a:off x="36151352" y="32823388"/>
            <a:ext cx="14638310" cy="51414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94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92FF7CB-3980-C1E4-9A48-323F78937F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72381" y="4734008"/>
            <a:ext cx="3956276" cy="6583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BB49F7-AA5E-8F98-A01B-F1AD49206886}"/>
              </a:ext>
            </a:extLst>
          </p:cNvPr>
          <p:cNvSpPr txBox="1"/>
          <p:nvPr/>
        </p:nvSpPr>
        <p:spPr>
          <a:xfrm>
            <a:off x="11743698" y="8323878"/>
            <a:ext cx="233883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748" indent="-272748">
              <a:buFont typeface="Arial" panose="020B0604020202020204" pitchFamily="34" charset="0"/>
              <a:buChar char="•"/>
            </a:pPr>
            <a:r>
              <a:rPr lang="en-US" sz="3000" dirty="0"/>
              <a:t>Calculations could made for N time periods at which precipitation was recorded at </a:t>
            </a:r>
            <a:r>
              <a:rPr lang="en-US" sz="3000" b="1" dirty="0"/>
              <a:t>all four </a:t>
            </a:r>
            <a:r>
              <a:rPr lang="en-US" sz="3000" dirty="0"/>
              <a:t>stations.</a:t>
            </a:r>
          </a:p>
          <a:p>
            <a:endParaRPr lang="en-US" sz="3000" dirty="0">
              <a:ea typeface="Cambria Math" panose="02040503050406030204" pitchFamily="18" charset="0"/>
            </a:endParaRPr>
          </a:p>
          <a:p>
            <a:pPr marL="272748" indent="-272748">
              <a:buFont typeface="Arial" panose="020B0604020202020204" pitchFamily="34" charset="0"/>
              <a:buChar char="•"/>
            </a:pPr>
            <a:r>
              <a:rPr lang="en-US" sz="3200" dirty="0">
                <a:ea typeface="Cambria Math" panose="02040503050406030204" pitchFamily="18" charset="0"/>
              </a:rPr>
              <a:t>Calculations could also be conditioned on:</a:t>
            </a:r>
          </a:p>
          <a:p>
            <a:pPr marL="729948" lvl="1" indent="-272748">
              <a:buFont typeface="Arial" panose="020B0604020202020204" pitchFamily="34" charset="0"/>
              <a:buChar char="•"/>
            </a:pPr>
            <a:r>
              <a:rPr lang="en-US" sz="3200" u="sng" dirty="0">
                <a:ea typeface="Cambria Math" panose="02040503050406030204" pitchFamily="18" charset="0"/>
              </a:rPr>
              <a:t>Time range</a:t>
            </a:r>
            <a:r>
              <a:rPr lang="en-US" sz="3200" dirty="0">
                <a:ea typeface="Cambria Math" panose="02040503050406030204" pitchFamily="18" charset="0"/>
              </a:rPr>
              <a:t>: </a:t>
            </a:r>
            <a:r>
              <a:rPr lang="en-US" sz="3200" b="1" dirty="0">
                <a:ea typeface="Cambria Math" panose="02040503050406030204" pitchFamily="18" charset="0"/>
              </a:rPr>
              <a:t>Earlier</a:t>
            </a:r>
            <a:r>
              <a:rPr lang="en-US" sz="3200" dirty="0">
                <a:ea typeface="Cambria Math" panose="02040503050406030204" pitchFamily="18" charset="0"/>
              </a:rPr>
              <a:t> (Water years 2010 - 2016) and </a:t>
            </a:r>
            <a:r>
              <a:rPr lang="en-US" sz="3200" b="1" dirty="0">
                <a:ea typeface="Cambria Math" panose="02040503050406030204" pitchFamily="18" charset="0"/>
              </a:rPr>
              <a:t>Later</a:t>
            </a:r>
            <a:r>
              <a:rPr lang="en-US" sz="3200" dirty="0">
                <a:ea typeface="Cambria Math" panose="02040503050406030204" pitchFamily="18" charset="0"/>
              </a:rPr>
              <a:t> (Water years 2017 - 2023), and</a:t>
            </a:r>
          </a:p>
          <a:p>
            <a:pPr marL="729948" lvl="1" indent="-272748">
              <a:buFont typeface="Arial" panose="020B0604020202020204" pitchFamily="34" charset="0"/>
              <a:buChar char="•"/>
            </a:pPr>
            <a:r>
              <a:rPr lang="en-US" sz="3200" u="sng" dirty="0">
                <a:ea typeface="Cambria Math" panose="02040503050406030204" pitchFamily="18" charset="0"/>
              </a:rPr>
              <a:t>Precipitation rate</a:t>
            </a:r>
            <a:r>
              <a:rPr lang="en-US" sz="3200" dirty="0">
                <a:ea typeface="Cambria Math" panose="02040503050406030204" pitchFamily="18" charset="0"/>
              </a:rPr>
              <a:t>: </a:t>
            </a:r>
            <a:r>
              <a:rPr lang="en-US" sz="3200" b="1" dirty="0">
                <a:ea typeface="Cambria Math" panose="02040503050406030204" pitchFamily="18" charset="0"/>
              </a:rPr>
              <a:t>Light</a:t>
            </a:r>
            <a:r>
              <a:rPr lang="en-US" sz="3200" dirty="0">
                <a:ea typeface="Cambria Math" panose="02040503050406030204" pitchFamily="18" charset="0"/>
              </a:rPr>
              <a:t> ( &lt; 0.075” falling in 15 minutes (i.e., &lt;</a:t>
            </a:r>
            <a:r>
              <a:rPr lang="en-US" sz="3200" dirty="0"/>
              <a:t>0.3”/</a:t>
            </a:r>
            <a:r>
              <a:rPr lang="en-US" sz="3200" dirty="0" err="1"/>
              <a:t>hr</a:t>
            </a:r>
            <a:r>
              <a:rPr lang="en-US" sz="3200" dirty="0"/>
              <a:t>)); or </a:t>
            </a:r>
            <a:r>
              <a:rPr lang="en-US" sz="3200" b="1" dirty="0"/>
              <a:t>heavy</a:t>
            </a:r>
            <a:r>
              <a:rPr lang="en-US" sz="3200" dirty="0"/>
              <a:t> </a:t>
            </a:r>
            <a:r>
              <a:rPr lang="en-US" sz="3200" dirty="0">
                <a:ea typeface="Cambria Math" panose="02040503050406030204" pitchFamily="18" charset="0"/>
              </a:rPr>
              <a:t> ( &gt; 0.075” falling in 15 minutes (i.e., &gt;</a:t>
            </a:r>
            <a:r>
              <a:rPr lang="en-US" sz="3200" dirty="0"/>
              <a:t>0.3”/</a:t>
            </a:r>
            <a:r>
              <a:rPr lang="en-US" sz="3200" dirty="0" err="1"/>
              <a:t>hr</a:t>
            </a:r>
            <a:r>
              <a:rPr lang="en-US" sz="3200" dirty="0"/>
              <a:t>))</a:t>
            </a:r>
          </a:p>
          <a:p>
            <a:pPr marL="729948" lvl="1" indent="-272748">
              <a:buFont typeface="Arial" panose="020B0604020202020204" pitchFamily="34" charset="0"/>
              <a:buChar char="•"/>
            </a:pPr>
            <a:r>
              <a:rPr lang="en-US" sz="3200" u="sng" dirty="0"/>
              <a:t>Meteorological season</a:t>
            </a:r>
            <a:r>
              <a:rPr lang="en-US" sz="3200" dirty="0"/>
              <a:t>: e.g., (</a:t>
            </a:r>
            <a:r>
              <a:rPr lang="en-US" sz="3200" b="1" dirty="0"/>
              <a:t>Winter</a:t>
            </a:r>
            <a:r>
              <a:rPr lang="en-US" sz="3200" dirty="0"/>
              <a:t> = December – February, </a:t>
            </a:r>
            <a:r>
              <a:rPr lang="en-US" sz="3200" b="1" dirty="0"/>
              <a:t>Spring</a:t>
            </a:r>
            <a:r>
              <a:rPr lang="en-US" sz="3200" dirty="0"/>
              <a:t> = March – May, and so forth)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96FD2A-C043-A152-8FE5-D224280F5308}"/>
              </a:ext>
            </a:extLst>
          </p:cNvPr>
          <p:cNvSpPr txBox="1"/>
          <p:nvPr/>
        </p:nvSpPr>
        <p:spPr>
          <a:xfrm>
            <a:off x="2639081" y="25416002"/>
            <a:ext cx="9284705" cy="356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18" b="1" dirty="0"/>
              <a:t>Figure 1. </a:t>
            </a:r>
            <a:r>
              <a:rPr lang="en-US" sz="1718" dirty="0"/>
              <a:t>SVG of ore samples in Elk County, Kansas (Olea 2006)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AFF3EC-B16D-3942-8105-226BDF9B08E4}"/>
              </a:ext>
            </a:extLst>
          </p:cNvPr>
          <p:cNvSpPr txBox="1"/>
          <p:nvPr/>
        </p:nvSpPr>
        <p:spPr>
          <a:xfrm>
            <a:off x="8439373" y="564640"/>
            <a:ext cx="352580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600" b="1" dirty="0"/>
              <a:t>Are Localized Flash Flooding Events Increasing in Chester County, PA?</a:t>
            </a:r>
            <a:br>
              <a:rPr lang="en-US" altLang="en-US" sz="9600" b="1" dirty="0"/>
            </a:br>
            <a:endParaRPr lang="en-US" sz="9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048D13-5EC6-3588-34BF-F0857D3FE376}"/>
              </a:ext>
            </a:extLst>
          </p:cNvPr>
          <p:cNvSpPr txBox="1"/>
          <p:nvPr/>
        </p:nvSpPr>
        <p:spPr>
          <a:xfrm>
            <a:off x="7746042" y="2182112"/>
            <a:ext cx="406186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i="1" dirty="0"/>
              <a:t>Emerson Emery, M.S. Geoscience Student		 	Dr. Timothy Lutz, Professor Emeritus		  	Dr. Joby Hilliker, Associate Professor		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66E4D7-EA42-467A-E346-C7A61E0AF567}"/>
              </a:ext>
            </a:extLst>
          </p:cNvPr>
          <p:cNvSpPr txBox="1"/>
          <p:nvPr/>
        </p:nvSpPr>
        <p:spPr>
          <a:xfrm>
            <a:off x="8176440" y="3130343"/>
            <a:ext cx="355259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i="1" dirty="0"/>
              <a:t>Department of Earth and Space Sciences, West Chester University, West Chester, PA	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08CBBC0-7CD1-3073-4E9B-EB33AE37235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52103" y="4739457"/>
            <a:ext cx="9074506" cy="65836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891F9A-42E1-E6CA-574B-5BE92E0247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88128" y="732790"/>
            <a:ext cx="6407666" cy="31922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E982443-F9AA-A2A0-04A7-35A5231271E0}"/>
              </a:ext>
            </a:extLst>
          </p:cNvPr>
          <p:cNvSpPr txBox="1"/>
          <p:nvPr/>
        </p:nvSpPr>
        <p:spPr>
          <a:xfrm>
            <a:off x="11412316" y="33912355"/>
            <a:ext cx="237920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dirty="0"/>
              <a:t> Analyzing 15-min precipitation data from 4 USGS stations across Chester County over the last 15 years suggests that </a:t>
            </a:r>
            <a:r>
              <a:rPr lang="en-US" sz="3000" b="1" dirty="0"/>
              <a:t>heavy precipitation rates have been increasing locally with time.</a:t>
            </a:r>
          </a:p>
          <a:p>
            <a:pPr marL="294622" indent="-294622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dirty="0"/>
              <a:t> This suggests, by extension, that localized flooding events may also be increasing .</a:t>
            </a:r>
          </a:p>
          <a:p>
            <a:pPr marL="751822" lvl="1" indent="-294622">
              <a:buFont typeface="Arial" panose="020B0604020202020204" pitchFamily="34" charset="0"/>
              <a:buChar char="•"/>
            </a:pPr>
            <a:r>
              <a:rPr lang="en-US" sz="3000" dirty="0"/>
              <a:t>However, this connection can be further explored using additional datasets such as surface permeability, damage reports, and so forth.</a:t>
            </a:r>
          </a:p>
          <a:p>
            <a:pPr marL="751822" lvl="1" indent="-294622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94622" indent="-294622">
              <a:buFont typeface="Arial" panose="020B0604020202020204" pitchFamily="34" charset="0"/>
              <a:buChar char="•"/>
            </a:pPr>
            <a:r>
              <a:rPr lang="en-US" sz="3000" b="1" dirty="0"/>
              <a:t>Further research </a:t>
            </a:r>
            <a:r>
              <a:rPr lang="en-US" sz="3000" dirty="0"/>
              <a:t>will investigate whether the above spatial and temporal trends are valid for locations outside of Chester County, PA.   Locating stations closer than 10 km will be a priority.</a:t>
            </a:r>
            <a:endParaRPr lang="en-US" sz="946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1F5697C-63E6-47E3-326C-0E2E361D6BA9}"/>
              </a:ext>
            </a:extLst>
          </p:cNvPr>
          <p:cNvCxnSpPr>
            <a:cxnSpLocks/>
          </p:cNvCxnSpPr>
          <p:nvPr/>
        </p:nvCxnSpPr>
        <p:spPr>
          <a:xfrm flipH="1">
            <a:off x="24348537" y="14263386"/>
            <a:ext cx="44759" cy="17525046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29D82CF-A264-7DD5-88A7-C09F6EDF6109}"/>
              </a:ext>
            </a:extLst>
          </p:cNvPr>
          <p:cNvCxnSpPr>
            <a:cxnSpLocks/>
          </p:cNvCxnSpPr>
          <p:nvPr/>
        </p:nvCxnSpPr>
        <p:spPr>
          <a:xfrm>
            <a:off x="37544369" y="14534930"/>
            <a:ext cx="0" cy="17433004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4103">
            <a:extLst>
              <a:ext uri="{FF2B5EF4-FFF2-40B4-BE49-F238E27FC236}">
                <a16:creationId xmlns:a16="http://schemas.microsoft.com/office/drawing/2014/main" id="{6D5516A9-9E79-FB5D-7B85-112991C139FC}"/>
              </a:ext>
            </a:extLst>
          </p:cNvPr>
          <p:cNvSpPr txBox="1"/>
          <p:nvPr/>
        </p:nvSpPr>
        <p:spPr>
          <a:xfrm>
            <a:off x="16785209" y="14040674"/>
            <a:ext cx="3055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All Data</a:t>
            </a:r>
          </a:p>
        </p:txBody>
      </p:sp>
      <p:sp>
        <p:nvSpPr>
          <p:cNvPr id="4105" name="TextBox 4104">
            <a:extLst>
              <a:ext uri="{FF2B5EF4-FFF2-40B4-BE49-F238E27FC236}">
                <a16:creationId xmlns:a16="http://schemas.microsoft.com/office/drawing/2014/main" id="{25A78360-2782-6B1C-35E0-FBE0DFAFD84D}"/>
              </a:ext>
            </a:extLst>
          </p:cNvPr>
          <p:cNvSpPr txBox="1"/>
          <p:nvPr/>
        </p:nvSpPr>
        <p:spPr>
          <a:xfrm>
            <a:off x="29006949" y="14130647"/>
            <a:ext cx="498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Change with Time</a:t>
            </a:r>
          </a:p>
        </p:txBody>
      </p:sp>
      <p:sp>
        <p:nvSpPr>
          <p:cNvPr id="4109" name="TextBox 4108">
            <a:extLst>
              <a:ext uri="{FF2B5EF4-FFF2-40B4-BE49-F238E27FC236}">
                <a16:creationId xmlns:a16="http://schemas.microsoft.com/office/drawing/2014/main" id="{0CEF44AF-5317-27E1-33F5-7061AC50674F}"/>
              </a:ext>
            </a:extLst>
          </p:cNvPr>
          <p:cNvSpPr txBox="1"/>
          <p:nvPr/>
        </p:nvSpPr>
        <p:spPr>
          <a:xfrm>
            <a:off x="42761630" y="13995987"/>
            <a:ext cx="498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Seasonal Variations</a:t>
            </a:r>
          </a:p>
        </p:txBody>
      </p:sp>
      <p:grpSp>
        <p:nvGrpSpPr>
          <p:cNvPr id="4097" name="Group 4096">
            <a:extLst>
              <a:ext uri="{FF2B5EF4-FFF2-40B4-BE49-F238E27FC236}">
                <a16:creationId xmlns:a16="http://schemas.microsoft.com/office/drawing/2014/main" id="{F8A0A4F7-B32E-429F-8E0E-0B857E6CBB45}"/>
              </a:ext>
            </a:extLst>
          </p:cNvPr>
          <p:cNvGrpSpPr/>
          <p:nvPr/>
        </p:nvGrpSpPr>
        <p:grpSpPr>
          <a:xfrm>
            <a:off x="26119154" y="25146000"/>
            <a:ext cx="8535449" cy="5303520"/>
            <a:chOff x="26119154" y="25146000"/>
            <a:chExt cx="8535449" cy="530352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AA8FF94-689E-B284-09B4-6DEE8EE02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7348103" y="25146000"/>
              <a:ext cx="7306500" cy="530352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4112" name="TextBox 4111">
              <a:extLst>
                <a:ext uri="{FF2B5EF4-FFF2-40B4-BE49-F238E27FC236}">
                  <a16:creationId xmlns:a16="http://schemas.microsoft.com/office/drawing/2014/main" id="{9CA7BF86-5D09-34AC-BAEA-E1CD62D257AB}"/>
                </a:ext>
              </a:extLst>
            </p:cNvPr>
            <p:cNvSpPr txBox="1"/>
            <p:nvPr/>
          </p:nvSpPr>
          <p:spPr>
            <a:xfrm>
              <a:off x="26119154" y="25225244"/>
              <a:ext cx="1750748" cy="35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18" b="1" dirty="0"/>
                <a:t>Figure 7</a:t>
              </a:r>
              <a:endParaRPr lang="en-US" sz="859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F88DC6-7AE1-7B18-0BE5-2FA4DBF3F46C}"/>
              </a:ext>
            </a:extLst>
          </p:cNvPr>
          <p:cNvGrpSpPr/>
          <p:nvPr/>
        </p:nvGrpSpPr>
        <p:grpSpPr>
          <a:xfrm>
            <a:off x="12831968" y="16315943"/>
            <a:ext cx="8551877" cy="5446777"/>
            <a:chOff x="12831968" y="16315943"/>
            <a:chExt cx="8551877" cy="5446777"/>
          </a:xfrm>
        </p:grpSpPr>
        <p:pic>
          <p:nvPicPr>
            <p:cNvPr id="4100" name="Picture 4099">
              <a:extLst>
                <a:ext uri="{FF2B5EF4-FFF2-40B4-BE49-F238E27FC236}">
                  <a16:creationId xmlns:a16="http://schemas.microsoft.com/office/drawing/2014/main" id="{13B11333-9614-7843-DED7-46466C160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077344" y="16459200"/>
              <a:ext cx="7306501" cy="530352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4113" name="TextBox 4112">
              <a:extLst>
                <a:ext uri="{FF2B5EF4-FFF2-40B4-BE49-F238E27FC236}">
                  <a16:creationId xmlns:a16="http://schemas.microsoft.com/office/drawing/2014/main" id="{17408C7A-5F11-B67D-608B-4C0DF5CA32CC}"/>
                </a:ext>
              </a:extLst>
            </p:cNvPr>
            <p:cNvSpPr txBox="1"/>
            <p:nvPr/>
          </p:nvSpPr>
          <p:spPr>
            <a:xfrm>
              <a:off x="12831968" y="16315943"/>
              <a:ext cx="1153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Figure 4</a:t>
              </a:r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2D5A0EE-C532-5FE5-F7A3-257350FE9A07}"/>
              </a:ext>
            </a:extLst>
          </p:cNvPr>
          <p:cNvGrpSpPr/>
          <p:nvPr/>
        </p:nvGrpSpPr>
        <p:grpSpPr>
          <a:xfrm>
            <a:off x="12831968" y="24855912"/>
            <a:ext cx="8592139" cy="5593608"/>
            <a:chOff x="12831968" y="24855912"/>
            <a:chExt cx="8592139" cy="55936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51BBDC-FD68-6724-108F-D6ED3A13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4118336" y="25146000"/>
              <a:ext cx="7305771" cy="530352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4114" name="TextBox 4113">
              <a:extLst>
                <a:ext uri="{FF2B5EF4-FFF2-40B4-BE49-F238E27FC236}">
                  <a16:creationId xmlns:a16="http://schemas.microsoft.com/office/drawing/2014/main" id="{D20FEA83-C90F-BEE4-DE95-CD6660AAFD66}"/>
                </a:ext>
              </a:extLst>
            </p:cNvPr>
            <p:cNvSpPr txBox="1"/>
            <p:nvPr/>
          </p:nvSpPr>
          <p:spPr>
            <a:xfrm>
              <a:off x="12831968" y="24855912"/>
              <a:ext cx="1264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Figure 5</a:t>
              </a:r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904A4B-B443-82DF-8277-406CB1DD6BBB}"/>
              </a:ext>
            </a:extLst>
          </p:cNvPr>
          <p:cNvGrpSpPr/>
          <p:nvPr/>
        </p:nvGrpSpPr>
        <p:grpSpPr>
          <a:xfrm>
            <a:off x="26109094" y="16341601"/>
            <a:ext cx="8446525" cy="5421119"/>
            <a:chOff x="26109094" y="16341601"/>
            <a:chExt cx="8446525" cy="5421119"/>
          </a:xfrm>
        </p:grpSpPr>
        <p:pic>
          <p:nvPicPr>
            <p:cNvPr id="4101" name="Picture 4100">
              <a:extLst>
                <a:ext uri="{FF2B5EF4-FFF2-40B4-BE49-F238E27FC236}">
                  <a16:creationId xmlns:a16="http://schemas.microsoft.com/office/drawing/2014/main" id="{68AE11B1-80A1-7FE6-043F-50531118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7249120" y="16459200"/>
              <a:ext cx="7306499" cy="530352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4115" name="TextBox 4114">
              <a:extLst>
                <a:ext uri="{FF2B5EF4-FFF2-40B4-BE49-F238E27FC236}">
                  <a16:creationId xmlns:a16="http://schemas.microsoft.com/office/drawing/2014/main" id="{BF39F1D5-E704-DFE3-8E14-EEAE8C7DF926}"/>
                </a:ext>
              </a:extLst>
            </p:cNvPr>
            <p:cNvSpPr txBox="1"/>
            <p:nvPr/>
          </p:nvSpPr>
          <p:spPr>
            <a:xfrm>
              <a:off x="26109094" y="16341601"/>
              <a:ext cx="1750748" cy="35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18" b="1" dirty="0"/>
                <a:t>Figure 6</a:t>
              </a:r>
              <a:endParaRPr lang="en-US" sz="859" dirty="0"/>
            </a:p>
          </p:txBody>
        </p:sp>
      </p:grpSp>
      <p:grpSp>
        <p:nvGrpSpPr>
          <p:cNvPr id="4099" name="Group 4098">
            <a:extLst>
              <a:ext uri="{FF2B5EF4-FFF2-40B4-BE49-F238E27FC236}">
                <a16:creationId xmlns:a16="http://schemas.microsoft.com/office/drawing/2014/main" id="{D0F316E5-7687-1351-75E3-A8B30BE264AE}"/>
              </a:ext>
            </a:extLst>
          </p:cNvPr>
          <p:cNvGrpSpPr/>
          <p:nvPr/>
        </p:nvGrpSpPr>
        <p:grpSpPr>
          <a:xfrm>
            <a:off x="39847477" y="25146000"/>
            <a:ext cx="8669174" cy="5303520"/>
            <a:chOff x="39847477" y="25146000"/>
            <a:chExt cx="8669174" cy="5303520"/>
          </a:xfrm>
        </p:grpSpPr>
        <p:pic>
          <p:nvPicPr>
            <p:cNvPr id="4103" name="Picture 4102">
              <a:extLst>
                <a:ext uri="{FF2B5EF4-FFF2-40B4-BE49-F238E27FC236}">
                  <a16:creationId xmlns:a16="http://schemas.microsoft.com/office/drawing/2014/main" id="{DE76BB10-CE02-DCF3-26E0-609971FA5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1210880" y="25146000"/>
              <a:ext cx="7305771" cy="530352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4117" name="TextBox 4116">
              <a:extLst>
                <a:ext uri="{FF2B5EF4-FFF2-40B4-BE49-F238E27FC236}">
                  <a16:creationId xmlns:a16="http://schemas.microsoft.com/office/drawing/2014/main" id="{AC5B0B85-87E6-75F6-1770-A3238BE4C05A}"/>
                </a:ext>
              </a:extLst>
            </p:cNvPr>
            <p:cNvSpPr txBox="1"/>
            <p:nvPr/>
          </p:nvSpPr>
          <p:spPr>
            <a:xfrm>
              <a:off x="39847477" y="25289187"/>
              <a:ext cx="1750748" cy="35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18" b="1" dirty="0"/>
                <a:t>Figure 9</a:t>
              </a:r>
              <a:endParaRPr lang="en-US" sz="859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3A8E187-13A0-6B9A-D1F0-B4F112A1CB4E}"/>
              </a:ext>
            </a:extLst>
          </p:cNvPr>
          <p:cNvGrpSpPr/>
          <p:nvPr/>
        </p:nvGrpSpPr>
        <p:grpSpPr>
          <a:xfrm>
            <a:off x="39981683" y="16459200"/>
            <a:ext cx="8534969" cy="5303520"/>
            <a:chOff x="39981683" y="16459200"/>
            <a:chExt cx="8534969" cy="5303520"/>
          </a:xfrm>
        </p:grpSpPr>
        <p:pic>
          <p:nvPicPr>
            <p:cNvPr id="4102" name="Picture 4101">
              <a:extLst>
                <a:ext uri="{FF2B5EF4-FFF2-40B4-BE49-F238E27FC236}">
                  <a16:creationId xmlns:a16="http://schemas.microsoft.com/office/drawing/2014/main" id="{E8D6D612-1945-CA33-8334-E17E8A2A4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1210881" y="16459200"/>
              <a:ext cx="7305771" cy="530352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4118" name="TextBox 4117">
              <a:extLst>
                <a:ext uri="{FF2B5EF4-FFF2-40B4-BE49-F238E27FC236}">
                  <a16:creationId xmlns:a16="http://schemas.microsoft.com/office/drawing/2014/main" id="{D87A53FC-B0B3-7DAD-9752-0F3B76E691FB}"/>
                </a:ext>
              </a:extLst>
            </p:cNvPr>
            <p:cNvSpPr txBox="1"/>
            <p:nvPr/>
          </p:nvSpPr>
          <p:spPr>
            <a:xfrm>
              <a:off x="39981683" y="16718804"/>
              <a:ext cx="1750748" cy="35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18" b="1" dirty="0"/>
                <a:t>Figure 8</a:t>
              </a:r>
              <a:endParaRPr lang="en-US" sz="859" dirty="0"/>
            </a:p>
          </p:txBody>
        </p:sp>
      </p:grp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5A395E4-A3EC-7D3F-68B8-BFD57E0B2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49261"/>
              </p:ext>
            </p:extLst>
          </p:nvPr>
        </p:nvGraphicFramePr>
        <p:xfrm>
          <a:off x="2570163" y="29160788"/>
          <a:ext cx="48371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12800" imgH="330120" progId="Equation.DSMT4">
                  <p:embed/>
                </p:oleObj>
              </mc:Choice>
              <mc:Fallback>
                <p:oleObj name="Equation" r:id="rId22" imgW="1612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570163" y="29160788"/>
                        <a:ext cx="483711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96A5B896-CF7A-721B-9974-40DD40E88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84713"/>
              </p:ext>
            </p:extLst>
          </p:nvPr>
        </p:nvGraphicFramePr>
        <p:xfrm>
          <a:off x="3274219" y="34657979"/>
          <a:ext cx="3429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43000" imgH="457200" progId="Equation.DSMT4">
                  <p:embed/>
                </p:oleObj>
              </mc:Choice>
              <mc:Fallback>
                <p:oleObj name="Equation" r:id="rId24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74219" y="34657979"/>
                        <a:ext cx="34290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22159</TotalTime>
  <Words>1127</Words>
  <Application>Microsoft Office PowerPoint</Application>
  <PresentationFormat>Custom</PresentationFormat>
  <Paragraphs>185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Cambria Math</vt:lpstr>
      <vt:lpstr>Office 2013 - 2022 Theme</vt:lpstr>
      <vt:lpstr>Equation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emerson emery</dc:creator>
  <cp:lastModifiedBy>Hilliker, Joby</cp:lastModifiedBy>
  <cp:revision>32</cp:revision>
  <dcterms:created xsi:type="dcterms:W3CDTF">2023-11-21T17:55:22Z</dcterms:created>
  <dcterms:modified xsi:type="dcterms:W3CDTF">2024-03-10T23:36:50Z</dcterms:modified>
</cp:coreProperties>
</file>