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84" r:id="rId3"/>
    <p:sldId id="278" r:id="rId4"/>
    <p:sldId id="276" r:id="rId5"/>
    <p:sldId id="281" r:id="rId6"/>
    <p:sldId id="285" r:id="rId7"/>
    <p:sldId id="272" r:id="rId8"/>
    <p:sldId id="275" r:id="rId9"/>
    <p:sldId id="287" r:id="rId10"/>
    <p:sldId id="288" r:id="rId11"/>
    <p:sldId id="289" r:id="rId12"/>
    <p:sldId id="271" r:id="rId13"/>
    <p:sldId id="262" r:id="rId14"/>
    <p:sldId id="291" r:id="rId15"/>
    <p:sldId id="280" r:id="rId16"/>
    <p:sldId id="277" r:id="rId17"/>
    <p:sldId id="273" r:id="rId18"/>
    <p:sldId id="270" r:id="rId19"/>
    <p:sldId id="29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C4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44" autoAdjust="0"/>
    <p:restoredTop sz="94660"/>
  </p:normalViewPr>
  <p:slideViewPr>
    <p:cSldViewPr snapToGrid="0">
      <p:cViewPr varScale="1">
        <p:scale>
          <a:sx n="82" d="100"/>
          <a:sy n="82" d="100"/>
        </p:scale>
        <p:origin x="-590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829DE5-C40B-428C-BAFA-22C120BF8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410F72F-06CD-4FA0-B4EE-620E2ECDD8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5C95A7-60F5-4E0A-AE77-5CDE042B0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7FAC4-0E63-4057-88E8-60833BF799F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0781FC6-103F-49C8-8CB7-7AE62F102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9E755EA-2922-4565-88EE-CD6022202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1BCF8-066A-4EBA-8713-8E9095F7E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234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2A2457-7FC1-44AF-AEB6-150E7B763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D736D31-7C07-4B0C-AFD1-D266B9E277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5FE2AC7-0C5B-4DDF-AEF6-80A538675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7FAC4-0E63-4057-88E8-60833BF799F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E4550A8-B946-42B1-968A-DA54B47B3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2CDBB43-DAD5-46EC-A4B3-F661F0687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1BCF8-066A-4EBA-8713-8E9095F7E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298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9A2DADB-DB81-40CD-9BFA-FA5ED43731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33C2838-F986-445A-AC13-D3C1524695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E0BA0BB-61AF-4434-8666-670E50F96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7FAC4-0E63-4057-88E8-60833BF799F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D1861B6-C517-40D5-A067-E4E4E34F0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0BF7682-B978-4995-9F76-137BC2176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1BCF8-066A-4EBA-8713-8E9095F7E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75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A4AB2C-3338-4C7D-8320-FF06A908A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2A59739-7663-4484-91B7-24EEFB1B1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225C967-3474-4EF7-8DCB-205D508D2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7FAC4-0E63-4057-88E8-60833BF799F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09073DA-9AF5-4EC5-B95A-306FEFCE0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E183831-14CB-4A64-9EE0-72EFE9FBF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1BCF8-066A-4EBA-8713-8E9095F7E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0B9972-7520-49F1-BC99-7FFE5CB1E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1E1A269-92D3-4993-BDB9-E1706559D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3A40255-E0A9-4D3E-B5A3-FE1DF4F50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7FAC4-0E63-4057-88E8-60833BF799F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D5A502E-D061-49E1-A508-BA425291B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E43BE2-BB99-49E9-A3FB-B6CF23CF3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1BCF8-066A-4EBA-8713-8E9095F7E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988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8714E6-9BF2-47DD-9D01-B719AA232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0A9CE63-4F26-486F-98E4-4EF73A51E1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59FFAF4-616D-4E2E-A0EB-5232282702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08AFEF3-5A19-40CD-A921-99F7B777A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7FAC4-0E63-4057-88E8-60833BF799F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46B9050-0BB8-483E-BFE2-0348E8D76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FC47A9B-749F-431C-9517-236A93F57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1BCF8-066A-4EBA-8713-8E9095F7E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8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8BE152-0936-42FF-9E1B-F6BB3DDDC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F88D172-F44C-4812-855A-34A223AAB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2E12679-DFD8-4B32-872E-E903D1E57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207CB3C-C09D-448B-8B42-6BC42C2574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5CD2AE9-404C-4139-9AE6-E8F6990E28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7A5FE81-0247-4BDE-B272-9A38B2E5E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7FAC4-0E63-4057-88E8-60833BF799F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3C44388-8E66-4C4F-AAE8-BB08B894A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868B73B-0D56-4304-A67F-378DA5632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1BCF8-066A-4EBA-8713-8E9095F7E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30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642DBF-9A69-4F86-8C59-BBA9B3BCA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428D456-25B6-47A9-B56A-E4E42D375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7FAC4-0E63-4057-88E8-60833BF799F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45EA4EE-FF81-4D0F-B880-C3826F754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2F15DF7-474D-468A-8411-76F483055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1BCF8-066A-4EBA-8713-8E9095F7E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23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80EB4AC-C774-4736-A7CF-73CBAB43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7FAC4-0E63-4057-88E8-60833BF799F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623D038-774C-4F73-A3E6-4C24F6EC4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3F0E2FA-BAC3-4D99-AE5F-E060FEF97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1BCF8-066A-4EBA-8713-8E9095F7E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313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4B8109-481E-4CBD-B148-867E596D5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9A570D-7786-4B8A-B3DE-FE87EAA25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63BD07A-CAB5-48F8-9DDA-8D01CCD233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CB8AED4-7B81-4118-964B-BAEEBD9E5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7FAC4-0E63-4057-88E8-60833BF799F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ECA43BA-92BC-470C-BFD8-0F4A727F2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3EA7822-E8D4-4772-82A9-78FF3688A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1BCF8-066A-4EBA-8713-8E9095F7E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414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69642C-7C63-420F-BEED-CDD8DE07C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AC8686A-86DA-4896-A022-DD6837A0ED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3C8DCAB-F936-4DFC-9518-46F590AA0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C7F9405-A284-405F-AF36-B2E033FC0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7FAC4-0E63-4057-88E8-60833BF799F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6848F4A-1667-44EC-B2AB-904903F19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9C6ADB1-C708-4B17-81AF-420759970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1BCF8-066A-4EBA-8713-8E9095F7E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438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980C06B-2761-4770-8786-EE28AA91B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80DE75D-671E-45CB-86F8-7943528AF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87F0716-0365-4CE8-AA8B-1BB25E46CB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7FAC4-0E63-4057-88E8-60833BF799FA}" type="datetimeFigureOut">
              <a:rPr lang="en-US" smtClean="0"/>
              <a:t>4/7/2024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295CDEF-81F4-4127-8070-2F9CD83B16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9B48802-7C66-4F1D-A7AA-2862B4C4E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1BCF8-066A-4EBA-8713-8E9095F7E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6526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12" Type="http://schemas.openxmlformats.org/officeDocument/2006/relationships/image" Target="../media/image40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39.jpeg"/><Relationship Id="rId5" Type="http://schemas.microsoft.com/office/2007/relationships/hdphoto" Target="../media/hdphoto8.wdp"/><Relationship Id="rId10" Type="http://schemas.openxmlformats.org/officeDocument/2006/relationships/image" Target="../media/image38.jpeg"/><Relationship Id="rId4" Type="http://schemas.openxmlformats.org/officeDocument/2006/relationships/image" Target="../media/image35.jpeg"/><Relationship Id="rId9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5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4892" y="281444"/>
            <a:ext cx="11522944" cy="4708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Calibri"/>
                <a:cs typeface="Times New Roman"/>
              </a:rPr>
              <a:t>A cryptic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Calibri"/>
                <a:cs typeface="Times New Roman"/>
              </a:rPr>
              <a:t>extinction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Calibri"/>
                <a:cs typeface="Times New Roman"/>
              </a:rPr>
              <a:t> event: disappearance of multiple large marine fishes in the early Campanian North American Interior Seas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dirty="0">
              <a:ea typeface="Calibri"/>
              <a:cs typeface="Times New Roman"/>
            </a:endParaRPr>
          </a:p>
          <a:p>
            <a:pPr>
              <a:spcAft>
                <a:spcPts val="1000"/>
              </a:spcAft>
            </a:pPr>
            <a:endParaRPr lang="en-US" sz="2400" dirty="0">
              <a:ea typeface="Calibri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190" y="1321405"/>
            <a:ext cx="6093694" cy="2632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E662027-07B6-4C8A-9F64-3980B97CC6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520" y="4141126"/>
            <a:ext cx="2644316" cy="24999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628" y="5402860"/>
            <a:ext cx="2060203" cy="11208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9878" y="4267449"/>
            <a:ext cx="476194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David R. Schwimmer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Department of Earth and Spaces Sciences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Columbus  State University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Columbus, Georgia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C8DAD99D-7FCC-404D-BACB-7A1EEF6B4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112" y="4037913"/>
            <a:ext cx="1876993" cy="282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78" y="1378650"/>
            <a:ext cx="5388953" cy="276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8511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88" y="57237"/>
            <a:ext cx="1300514" cy="26144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81" y="36275"/>
            <a:ext cx="830056" cy="29578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117" y="106000"/>
            <a:ext cx="1198303" cy="27525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47" y="3815309"/>
            <a:ext cx="1667747" cy="2940761"/>
          </a:xfrm>
          <a:prstGeom prst="rect">
            <a:avLst/>
          </a:prstGeom>
        </p:spPr>
      </p:pic>
      <p:pic>
        <p:nvPicPr>
          <p:cNvPr id="10" name="Picture 2" descr="C:\Users\David\Pictures\Xiph. 12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8" t="-333" r="5431" b="333"/>
          <a:stretch/>
        </p:blipFill>
        <p:spPr bwMode="auto">
          <a:xfrm>
            <a:off x="9310122" y="57237"/>
            <a:ext cx="2537211" cy="366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avid\Pictures\X.audax 6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139" y="60458"/>
            <a:ext cx="1744723" cy="337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avid\Pictures\X.audax 5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403" y="96736"/>
            <a:ext cx="2380473" cy="326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36777" y="4016654"/>
            <a:ext cx="36482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Xiphactinus audax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98190" y="4102100"/>
            <a:ext cx="21694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Xiphactinus vetus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98190" y="5178761"/>
            <a:ext cx="21509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Holotype, </a:t>
            </a:r>
            <a:r>
              <a:rPr lang="en-US" sz="1600" dirty="0" err="1"/>
              <a:t>Navesink</a:t>
            </a:r>
            <a:r>
              <a:rPr lang="en-US" sz="1600" dirty="0"/>
              <a:t> Fm.</a:t>
            </a:r>
          </a:p>
          <a:p>
            <a:r>
              <a:rPr lang="en-US" sz="1600" dirty="0"/>
              <a:t>lower Maastrichtian, </a:t>
            </a:r>
          </a:p>
          <a:p>
            <a:r>
              <a:rPr lang="en-US" sz="1600" dirty="0"/>
              <a:t>Burlington Co., NJ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33900" y="4431099"/>
            <a:ext cx="7658100" cy="2252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anterior teeth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X. audax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 round cross-sections,</a:t>
            </a:r>
          </a:p>
          <a:p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X. vetus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carinate and sometimes roughly polygonal 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(hence the original generic name “</a:t>
            </a:r>
            <a:r>
              <a:rPr lang="en-US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Polygonodon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vetus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Leidy 1856”).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change of species occurs after the early Campanian and before the 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mid-Campanian. A single specimen from the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Mesaverde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Fm. in 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Wyoming (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DeMar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Brithaupt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2006) reports 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X. vetus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 Campanian of the western Interior.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0788" y="2961172"/>
            <a:ext cx="29592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Teeth from upper Blufftown Fm., </a:t>
            </a:r>
          </a:p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mid-Campanian, Stewart Co., GA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98986" y="3379628"/>
            <a:ext cx="311668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    </a:t>
            </a:r>
            <a:r>
              <a:rPr lang="en-US" sz="1600" dirty="0"/>
              <a:t>Smoky Hill Chalk, Gove Co., KS,</a:t>
            </a:r>
          </a:p>
          <a:p>
            <a:r>
              <a:rPr lang="en-US" sz="1600" dirty="0"/>
              <a:t>                 upper Coniacian</a:t>
            </a:r>
          </a:p>
          <a:p>
            <a:r>
              <a:rPr lang="en-US" dirty="0"/>
              <a:t>     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40897" y="3676506"/>
            <a:ext cx="32198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Lower Blufftown </a:t>
            </a:r>
            <a:r>
              <a:rPr lang="en-US" sz="1600" dirty="0" err="1"/>
              <a:t>Fm</a:t>
            </a:r>
            <a:r>
              <a:rPr lang="en-US" sz="1600" dirty="0"/>
              <a:t>.,Russell Co., AL,</a:t>
            </a:r>
          </a:p>
          <a:p>
            <a:r>
              <a:rPr lang="en-US" sz="1600" dirty="0"/>
              <a:t>                lower Campanian</a:t>
            </a:r>
          </a:p>
        </p:txBody>
      </p:sp>
    </p:spTree>
    <p:extLst>
      <p:ext uri="{BB962C8B-B14F-4D97-AF65-F5344CB8AC3E}">
        <p14:creationId xmlns:p14="http://schemas.microsoft.com/office/powerpoint/2010/main" val="262339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3" b="13061"/>
          <a:stretch/>
        </p:blipFill>
        <p:spPr>
          <a:xfrm>
            <a:off x="5336551" y="0"/>
            <a:ext cx="6559420" cy="67575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926" y="245029"/>
            <a:ext cx="33672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Comparison of </a:t>
            </a:r>
            <a:r>
              <a:rPr lang="en-US" sz="2000" i="1" dirty="0"/>
              <a:t>Xiphactinus</a:t>
            </a:r>
            <a:r>
              <a:rPr lang="en-US" sz="2000" dirty="0"/>
              <a:t> </a:t>
            </a:r>
          </a:p>
          <a:p>
            <a:r>
              <a:rPr lang="en-US" sz="2000" dirty="0"/>
              <a:t>vertebrae from the Eutaw and</a:t>
            </a:r>
          </a:p>
          <a:p>
            <a:r>
              <a:rPr lang="en-US" sz="2000" dirty="0"/>
              <a:t>Blufftown Fm., AL and GA, and</a:t>
            </a:r>
          </a:p>
          <a:p>
            <a:r>
              <a:rPr lang="en-US" sz="2000" dirty="0"/>
              <a:t>Smoky Hill Chalk, 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2163" y="1745420"/>
            <a:ext cx="455438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X. audax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/>
              <a:t>(A-F):  A,B, Smoky Hill Chalk, KS,</a:t>
            </a:r>
          </a:p>
          <a:p>
            <a:r>
              <a:rPr lang="en-US" dirty="0"/>
              <a:t>                                      upper Coniacian</a:t>
            </a:r>
          </a:p>
          <a:p>
            <a:r>
              <a:rPr lang="en-US" dirty="0"/>
              <a:t>                            C-E: lower Blufftown  Fm.,</a:t>
            </a:r>
          </a:p>
          <a:p>
            <a:r>
              <a:rPr lang="en-US" dirty="0"/>
              <a:t>                                      Russell Co., AL, </a:t>
            </a:r>
          </a:p>
          <a:p>
            <a:r>
              <a:rPr lang="en-US" dirty="0"/>
              <a:t>                                      lower Campanian</a:t>
            </a:r>
          </a:p>
          <a:p>
            <a:r>
              <a:rPr lang="en-US" dirty="0"/>
              <a:t>                             F: Tombigbee </a:t>
            </a:r>
            <a:r>
              <a:rPr lang="en-US" dirty="0" err="1"/>
              <a:t>Mbr</a:t>
            </a:r>
            <a:r>
              <a:rPr lang="en-US" dirty="0"/>
              <a:t>., Eutaw Fm.</a:t>
            </a:r>
          </a:p>
          <a:p>
            <a:r>
              <a:rPr lang="en-US" dirty="0"/>
              <a:t>                                      Montgomery Co., AL,</a:t>
            </a:r>
          </a:p>
          <a:p>
            <a:r>
              <a:rPr lang="en-US" dirty="0"/>
              <a:t>                                      Santonian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0240" y="4163725"/>
            <a:ext cx="458388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X. vetus </a:t>
            </a:r>
            <a:r>
              <a:rPr lang="en-US" dirty="0"/>
              <a:t>(G-L):  all from upper Blufftown Fm.,</a:t>
            </a:r>
          </a:p>
          <a:p>
            <a:r>
              <a:rPr lang="en-US" dirty="0"/>
              <a:t>                                 and lower Cusseta Fm.,</a:t>
            </a:r>
          </a:p>
          <a:p>
            <a:r>
              <a:rPr lang="en-US" dirty="0"/>
              <a:t>                                 Stewart Co., GA., mid-late</a:t>
            </a:r>
          </a:p>
          <a:p>
            <a:r>
              <a:rPr lang="en-US" dirty="0"/>
              <a:t>                                 Campanian.</a:t>
            </a:r>
          </a:p>
          <a:p>
            <a:r>
              <a:rPr lang="en-US" dirty="0"/>
              <a:t>                                 Note that G,H is a posterior</a:t>
            </a:r>
          </a:p>
          <a:p>
            <a:r>
              <a:rPr lang="en-US" dirty="0"/>
              <a:t>                                 abdominal; I,J  a caudal, and</a:t>
            </a:r>
          </a:p>
          <a:p>
            <a:r>
              <a:rPr lang="en-US" dirty="0"/>
              <a:t>                                 K,L an anterior abdominal.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6004" y="6393280"/>
            <a:ext cx="4635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From Schwimmer, et al. 1997, </a:t>
            </a:r>
            <a:r>
              <a:rPr lang="en-US" sz="1600" i="1" dirty="0"/>
              <a:t>Jour Vert. Paleo</a:t>
            </a:r>
            <a:r>
              <a:rPr lang="en-US" sz="1600" dirty="0"/>
              <a:t>., 17(3)</a:t>
            </a:r>
          </a:p>
        </p:txBody>
      </p:sp>
    </p:spTree>
    <p:extLst>
      <p:ext uri="{BB962C8B-B14F-4D97-AF65-F5344CB8AC3E}">
        <p14:creationId xmlns:p14="http://schemas.microsoft.com/office/powerpoint/2010/main" val="323458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436" y="149290"/>
            <a:ext cx="6083494" cy="39001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B991B6E-040A-4BE4-9873-2240416AB6B8}"/>
              </a:ext>
            </a:extLst>
          </p:cNvPr>
          <p:cNvSpPr txBox="1"/>
          <p:nvPr/>
        </p:nvSpPr>
        <p:spPr>
          <a:xfrm>
            <a:off x="278203" y="205653"/>
            <a:ext cx="56244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rgbClr val="FFFF00"/>
                </a:solidFill>
              </a:rPr>
              <a:t>Megalocoelacanthus</a:t>
            </a:r>
            <a:r>
              <a:rPr lang="en-US" sz="2400" i="1" dirty="0">
                <a:solidFill>
                  <a:srgbClr val="FFFF00"/>
                </a:solidFill>
              </a:rPr>
              <a:t> </a:t>
            </a:r>
            <a:r>
              <a:rPr lang="en-US" sz="2400" i="1" dirty="0" err="1">
                <a:solidFill>
                  <a:srgbClr val="FFFF00"/>
                </a:solidFill>
              </a:rPr>
              <a:t>dobiei</a:t>
            </a:r>
            <a:r>
              <a:rPr lang="en-US" sz="2400" dirty="0"/>
              <a:t>,</a:t>
            </a:r>
          </a:p>
          <a:p>
            <a:r>
              <a:rPr lang="en-US" sz="2000" dirty="0"/>
              <a:t>Holotype from the lower Blufftown</a:t>
            </a:r>
          </a:p>
          <a:p>
            <a:r>
              <a:rPr lang="en-US" sz="2000" dirty="0"/>
              <a:t>Fm., Russell Co., AL (Schwimmer, et al. 1994)</a:t>
            </a:r>
          </a:p>
          <a:p>
            <a:r>
              <a:rPr lang="en-US" sz="2000" dirty="0"/>
              <a:t>dated by calcareous nannofossils to early</a:t>
            </a:r>
          </a:p>
          <a:p>
            <a:r>
              <a:rPr lang="en-US" sz="2000" dirty="0"/>
              <a:t>Campanian</a:t>
            </a:r>
          </a:p>
          <a:p>
            <a:endParaRPr lang="en-US" sz="2000" dirty="0"/>
          </a:p>
          <a:p>
            <a:r>
              <a:rPr lang="en-US" sz="2000" dirty="0"/>
              <a:t>Southeastern specimens are found </a:t>
            </a:r>
          </a:p>
          <a:p>
            <a:r>
              <a:rPr lang="en-US" sz="2000" dirty="0"/>
              <a:t>from Mississippi to Alabama, in Santonian and</a:t>
            </a:r>
          </a:p>
          <a:p>
            <a:r>
              <a:rPr lang="en-US" sz="2000" dirty="0"/>
              <a:t>Lower Campanian deposits. A single ablated </a:t>
            </a:r>
          </a:p>
          <a:p>
            <a:r>
              <a:rPr lang="en-US" sz="2000" dirty="0"/>
              <a:t>coronoid fragment was found in New Jersey </a:t>
            </a:r>
          </a:p>
          <a:p>
            <a:r>
              <a:rPr lang="en-US" sz="2000" dirty="0"/>
              <a:t>in a lag deposit of nondescript age.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EFA4DDA-3E0C-4A13-8139-0C03E5A623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68544"/>
            <a:ext cx="5624437" cy="23012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4F441B3-16DF-48E7-BE01-01B23D828B7A}"/>
              </a:ext>
            </a:extLst>
          </p:cNvPr>
          <p:cNvSpPr txBox="1"/>
          <p:nvPr/>
        </p:nvSpPr>
        <p:spPr>
          <a:xfrm>
            <a:off x="152400" y="4037910"/>
            <a:ext cx="2345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Holotype left mandible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1AFA772-26AB-4138-999C-627AB73E62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142" y="4037910"/>
            <a:ext cx="3748152" cy="26124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BA73DD2-87A3-41F0-8662-86C968BD448A}"/>
              </a:ext>
            </a:extLst>
          </p:cNvPr>
          <p:cNvSpPr txBox="1"/>
          <p:nvPr/>
        </p:nvSpPr>
        <p:spPr>
          <a:xfrm>
            <a:off x="9451581" y="5751718"/>
            <a:ext cx="2052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Holotype </a:t>
            </a:r>
            <a:r>
              <a:rPr lang="en-US" dirty="0" err="1"/>
              <a:t>branchials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6727371" y="3657600"/>
            <a:ext cx="1343609" cy="93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053943" y="3680154"/>
            <a:ext cx="101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meter</a:t>
            </a:r>
          </a:p>
        </p:txBody>
      </p:sp>
    </p:spTree>
    <p:extLst>
      <p:ext uri="{BB962C8B-B14F-4D97-AF65-F5344CB8AC3E}">
        <p14:creationId xmlns:p14="http://schemas.microsoft.com/office/powerpoint/2010/main" val="329304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1" b="6870"/>
          <a:stretch/>
        </p:blipFill>
        <p:spPr bwMode="auto">
          <a:xfrm>
            <a:off x="5212095" y="18215"/>
            <a:ext cx="6096000" cy="3410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6D04B44-8AA3-4CE7-832C-7DAC25237444}"/>
              </a:ext>
            </a:extLst>
          </p:cNvPr>
          <p:cNvSpPr txBox="1"/>
          <p:nvPr/>
        </p:nvSpPr>
        <p:spPr>
          <a:xfrm>
            <a:off x="4127632" y="2514971"/>
            <a:ext cx="2898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Skull roofing bones,</a:t>
            </a:r>
          </a:p>
          <a:p>
            <a:r>
              <a:rPr lang="en-US" i="1" dirty="0" err="1"/>
              <a:t>Megalocoelacanthus</a:t>
            </a:r>
            <a:r>
              <a:rPr lang="en-US" i="1" dirty="0"/>
              <a:t> </a:t>
            </a:r>
            <a:r>
              <a:rPr lang="en-US" i="1" dirty="0" err="1"/>
              <a:t>dobiei</a:t>
            </a:r>
            <a:r>
              <a:rPr lang="en-US" dirty="0"/>
              <a:t>, Fort Hays </a:t>
            </a:r>
            <a:r>
              <a:rPr lang="en-US" dirty="0" err="1"/>
              <a:t>Mbr</a:t>
            </a:r>
            <a:r>
              <a:rPr lang="en-US" dirty="0"/>
              <a:t>. Niobrara Fm., KS</a:t>
            </a:r>
          </a:p>
        </p:txBody>
      </p:sp>
      <p:pic>
        <p:nvPicPr>
          <p:cNvPr id="2050" name="Picture 2" descr="Megalocoelacanthus dobiei — Triebold Paleontology, Inc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6" t="14921" r="12658" b="16087"/>
          <a:stretch/>
        </p:blipFill>
        <p:spPr bwMode="auto">
          <a:xfrm>
            <a:off x="3501" y="40168"/>
            <a:ext cx="4124131" cy="377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D3F7217E-081D-42A6-BB5E-E2886547D6DE}"/>
              </a:ext>
            </a:extLst>
          </p:cNvPr>
          <p:cNvCxnSpPr>
            <a:cxnSpLocks/>
          </p:cNvCxnSpPr>
          <p:nvPr/>
        </p:nvCxnSpPr>
        <p:spPr>
          <a:xfrm flipH="1">
            <a:off x="3627121" y="1737360"/>
            <a:ext cx="1647357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B85A645-8EC8-4FC6-BAB2-557D140A4913}"/>
              </a:ext>
            </a:extLst>
          </p:cNvPr>
          <p:cNvSpPr txBox="1"/>
          <p:nvPr/>
        </p:nvSpPr>
        <p:spPr>
          <a:xfrm>
            <a:off x="0" y="4521197"/>
            <a:ext cx="54604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complete skull, mandible,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branchials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other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Bones were found in the Niobrara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Fm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Lane Co. KS,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 Campanian age (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Dutel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et al., 2012).</a:t>
            </a:r>
          </a:p>
          <a:p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406" y="3812332"/>
            <a:ext cx="6569779" cy="2882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5A3146C-17F7-4491-B6BF-48312091D494}"/>
              </a:ext>
            </a:extLst>
          </p:cNvPr>
          <p:cNvSpPr txBox="1"/>
          <p:nvPr/>
        </p:nvSpPr>
        <p:spPr>
          <a:xfrm>
            <a:off x="5576773" y="6240922"/>
            <a:ext cx="3542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Reconstruction by </a:t>
            </a:r>
            <a:r>
              <a:rPr lang="en-US" sz="1600" dirty="0" err="1">
                <a:solidFill>
                  <a:schemeClr val="bg1"/>
                </a:solidFill>
              </a:rPr>
              <a:t>Triebold</a:t>
            </a:r>
            <a:r>
              <a:rPr lang="en-US" sz="1600" dirty="0">
                <a:solidFill>
                  <a:schemeClr val="bg1"/>
                </a:solidFill>
              </a:rPr>
              <a:t> Paleontology</a:t>
            </a:r>
          </a:p>
        </p:txBody>
      </p:sp>
    </p:spTree>
    <p:extLst>
      <p:ext uri="{BB962C8B-B14F-4D97-AF65-F5344CB8AC3E}">
        <p14:creationId xmlns:p14="http://schemas.microsoft.com/office/powerpoint/2010/main" val="373641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068CDE2-DA7E-43D9-8EFE-DEFB8E4B6A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6" t="2372" r="1577"/>
          <a:stretch/>
        </p:blipFill>
        <p:spPr>
          <a:xfrm>
            <a:off x="4548671" y="0"/>
            <a:ext cx="7041349" cy="677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0E19341-1179-459F-B434-1480371A8C8E}"/>
              </a:ext>
            </a:extLst>
          </p:cNvPr>
          <p:cNvSpPr txBox="1"/>
          <p:nvPr/>
        </p:nvSpPr>
        <p:spPr>
          <a:xfrm>
            <a:off x="7620" y="1280160"/>
            <a:ext cx="454105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put size of a giant coelacanth in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perspective:  this is a different Cretaceous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genus, </a:t>
            </a:r>
            <a:r>
              <a:rPr lang="en-US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Mawsonia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of comparable size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en-US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Megalocoelacanthus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115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8673A87-79A2-46DE-BFDB-889B24B7567A}"/>
              </a:ext>
            </a:extLst>
          </p:cNvPr>
          <p:cNvSpPr txBox="1"/>
          <p:nvPr/>
        </p:nvSpPr>
        <p:spPr>
          <a:xfrm flipH="1">
            <a:off x="678178" y="797510"/>
            <a:ext cx="1131570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Caused The Near-Simultaneous Extinction of All Giant Fishes ~78 Ma.?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Assuming the observations here are correct, and that multiple giant fishes went extinct in North America 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(and perhaps other interior seas)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penecontemporaneously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78 Ma. in the early Campanian, why?</a:t>
            </a:r>
          </a:p>
          <a:p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of these, </a:t>
            </a:r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Cretodus crassidens</a:t>
            </a: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Cretoxyrhina mantelli </a:t>
            </a: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Xiphactinus audax</a:t>
            </a: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were obviously</a:t>
            </a:r>
          </a:p>
          <a:p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pursuit predators of fish, </a:t>
            </a:r>
            <a:r>
              <a:rPr lang="en-US" sz="2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tetrapods</a:t>
            </a: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perhaps cephalopods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Ptychodus</a:t>
            </a: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species were apparently hard-shelled mollusk predators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Megalocoelacanthus</a:t>
            </a: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lacking oral teeth, was likely a suspension-feeder.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What do they have in common?  Hypotheses: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</a:t>
            </a:r>
            <a:r>
              <a:rPr lang="en-US" sz="2000" dirty="0">
                <a:solidFill>
                  <a:srgbClr val="70C4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Competition</a:t>
            </a:r>
          </a:p>
          <a:p>
            <a:r>
              <a:rPr lang="en-US" sz="2000" dirty="0">
                <a:solidFill>
                  <a:srgbClr val="70C4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Habitat Change</a:t>
            </a:r>
          </a:p>
          <a:p>
            <a:r>
              <a:rPr lang="en-US" sz="2000" dirty="0">
                <a:solidFill>
                  <a:srgbClr val="70C4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Stochastic processes</a:t>
            </a:r>
          </a:p>
          <a:p>
            <a:r>
              <a:rPr lang="en-US" sz="2000" dirty="0">
                <a:solidFill>
                  <a:srgbClr val="70C4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Unknown</a:t>
            </a:r>
          </a:p>
        </p:txBody>
      </p:sp>
    </p:spTree>
    <p:extLst>
      <p:ext uri="{BB962C8B-B14F-4D97-AF65-F5344CB8AC3E}">
        <p14:creationId xmlns:p14="http://schemas.microsoft.com/office/powerpoint/2010/main" val="384706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 descr="The five Upper Cretaceous Alabama stratigraphic units used in this study. |  Download Scientific Diagram">
            <a:extLst>
              <a:ext uri="{FF2B5EF4-FFF2-40B4-BE49-F238E27FC236}">
                <a16:creationId xmlns="" xmlns:a16="http://schemas.microsoft.com/office/drawing/2014/main" id="{A5509745-4202-4739-86B6-8DDB44B1EAD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8" descr="Upper Cretaceous stratigraphic units exposed in Alabama. Grey shaded... |  Download Scientific Diagram">
            <a:extLst>
              <a:ext uri="{FF2B5EF4-FFF2-40B4-BE49-F238E27FC236}">
                <a16:creationId xmlns="" xmlns:a16="http://schemas.microsoft.com/office/drawing/2014/main" id="{A1EF6D16-7163-443C-B435-94D56FDFD4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3767177-3029-444A-84E1-A3219AFE6F4D}"/>
              </a:ext>
            </a:extLst>
          </p:cNvPr>
          <p:cNvSpPr txBox="1"/>
          <p:nvPr/>
        </p:nvSpPr>
        <p:spPr>
          <a:xfrm>
            <a:off x="415290" y="360426"/>
            <a:ext cx="11429667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Competition:</a:t>
            </a:r>
          </a:p>
          <a:p>
            <a:endParaRPr lang="en-US" dirty="0"/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only marine organisms that plausibly overlap with large predaceous fish around 78 Ma., are mosasaurs.</a:t>
            </a:r>
          </a:p>
        </p:txBody>
      </p:sp>
      <p:pic>
        <p:nvPicPr>
          <p:cNvPr id="2050" name="Picture 2" descr="images.dinosaurpictures.org/mosasaurus3_8967.jpg">
            <a:extLst>
              <a:ext uri="{FF2B5EF4-FFF2-40B4-BE49-F238E27FC236}">
                <a16:creationId xmlns="" xmlns:a16="http://schemas.microsoft.com/office/drawing/2014/main" id="{1C1ED99F-BE44-4C40-9452-3E85B944A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220" y="1406866"/>
            <a:ext cx="5055870" cy="284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D430E85-6B0C-4EDE-A703-BE7F2235B535}"/>
              </a:ext>
            </a:extLst>
          </p:cNvPr>
          <p:cNvSpPr txBox="1"/>
          <p:nvPr/>
        </p:nvSpPr>
        <p:spPr>
          <a:xfrm>
            <a:off x="331314" y="1739003"/>
            <a:ext cx="8051115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Pros:  1. mosasaurs were large and  predaceous</a:t>
            </a:r>
          </a:p>
          <a:p>
            <a:r>
              <a:rPr lang="en-US" dirty="0"/>
              <a:t>           2. they appear in the Turonian, and become more</a:t>
            </a:r>
          </a:p>
          <a:p>
            <a:r>
              <a:rPr lang="en-US" dirty="0"/>
              <a:t>                diverse through the remaining Late Cretaceous</a:t>
            </a:r>
          </a:p>
          <a:p>
            <a:r>
              <a:rPr lang="en-US" dirty="0"/>
              <a:t>           3. they overlap in range with all of the extinct fishes</a:t>
            </a:r>
          </a:p>
          <a:p>
            <a:r>
              <a:rPr lang="en-US" dirty="0"/>
              <a:t>           4. at least some (</a:t>
            </a:r>
            <a:r>
              <a:rPr lang="en-US" i="1" dirty="0" err="1"/>
              <a:t>Globidens</a:t>
            </a:r>
            <a:r>
              <a:rPr lang="en-US" i="1" dirty="0"/>
              <a:t> </a:t>
            </a:r>
            <a:r>
              <a:rPr lang="en-US" dirty="0"/>
              <a:t>sp</a:t>
            </a:r>
            <a:r>
              <a:rPr lang="en-US" i="1" dirty="0"/>
              <a:t>.</a:t>
            </a:r>
            <a:r>
              <a:rPr lang="en-US" dirty="0"/>
              <a:t>) were likely competitors</a:t>
            </a:r>
          </a:p>
          <a:p>
            <a:r>
              <a:rPr lang="en-US" dirty="0"/>
              <a:t>                      for hard-shelled mollusks, i.e. </a:t>
            </a:r>
            <a:r>
              <a:rPr lang="en-US" i="1" dirty="0" err="1"/>
              <a:t>Ptychodus</a:t>
            </a:r>
            <a:endParaRPr lang="en-US" i="1" dirty="0"/>
          </a:p>
          <a:p>
            <a:endParaRPr lang="en-US" i="1" dirty="0"/>
          </a:p>
          <a:p>
            <a:r>
              <a:rPr lang="en-US" dirty="0"/>
              <a:t>Cons:  1. they overlap with the giant fish throughout the</a:t>
            </a:r>
          </a:p>
          <a:p>
            <a:r>
              <a:rPr lang="en-US" dirty="0"/>
              <a:t>                    Santonian, including the first appearance of </a:t>
            </a:r>
            <a:r>
              <a:rPr lang="en-US" i="1" dirty="0" err="1"/>
              <a:t>Megalocoelacanthus</a:t>
            </a:r>
            <a:endParaRPr lang="en-US" i="1" dirty="0"/>
          </a:p>
          <a:p>
            <a:r>
              <a:rPr lang="en-US" i="1" dirty="0"/>
              <a:t>            </a:t>
            </a:r>
            <a:r>
              <a:rPr lang="en-US" dirty="0"/>
              <a:t>2.  no mosasaurs appear to have been suspension feeders</a:t>
            </a:r>
          </a:p>
          <a:p>
            <a:r>
              <a:rPr lang="en-US" dirty="0"/>
              <a:t>            3.  </a:t>
            </a:r>
            <a:r>
              <a:rPr lang="en-US" i="1" dirty="0" err="1"/>
              <a:t>Globidens</a:t>
            </a:r>
            <a:r>
              <a:rPr lang="en-US" i="1" dirty="0"/>
              <a:t> </a:t>
            </a:r>
            <a:r>
              <a:rPr lang="en-US" dirty="0"/>
              <a:t>are relatively rare, whereas </a:t>
            </a:r>
            <a:r>
              <a:rPr lang="en-US" i="1" dirty="0" err="1"/>
              <a:t>Ptychodus</a:t>
            </a:r>
            <a:r>
              <a:rPr lang="en-US" dirty="0"/>
              <a:t> species were</a:t>
            </a:r>
          </a:p>
          <a:p>
            <a:r>
              <a:rPr lang="en-US" dirty="0"/>
              <a:t>                      very abundant and widespread during the Turonian and Santonian</a:t>
            </a:r>
          </a:p>
          <a:p>
            <a:r>
              <a:rPr lang="en-US" dirty="0"/>
              <a:t>            4.  the most abundant feeding traces from mosasaurs are on cephalopods,</a:t>
            </a:r>
          </a:p>
          <a:p>
            <a:r>
              <a:rPr lang="en-US" dirty="0"/>
              <a:t>                    and their teeth do not inherently parallel those of predaceous sharks and</a:t>
            </a:r>
          </a:p>
          <a:p>
            <a:r>
              <a:rPr lang="en-US" dirty="0"/>
              <a:t>                    </a:t>
            </a:r>
            <a:r>
              <a:rPr lang="en-US" i="1" dirty="0" err="1"/>
              <a:t>Xiphactinus</a:t>
            </a:r>
            <a:r>
              <a:rPr lang="en-US" i="1" dirty="0"/>
              <a:t> audax</a:t>
            </a:r>
            <a:r>
              <a:rPr lang="en-US" dirty="0"/>
              <a:t>, suggesting different feeding strategies</a:t>
            </a:r>
          </a:p>
        </p:txBody>
      </p:sp>
    </p:spTree>
    <p:extLst>
      <p:ext uri="{BB962C8B-B14F-4D97-AF65-F5344CB8AC3E}">
        <p14:creationId xmlns:p14="http://schemas.microsoft.com/office/powerpoint/2010/main" val="151238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70BC328-2E21-4E51-AA85-F0953FF0B06E}"/>
              </a:ext>
            </a:extLst>
          </p:cNvPr>
          <p:cNvSpPr txBox="1"/>
          <p:nvPr/>
        </p:nvSpPr>
        <p:spPr>
          <a:xfrm>
            <a:off x="1200150" y="145198"/>
            <a:ext cx="2708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Habitat Change</a:t>
            </a:r>
          </a:p>
        </p:txBody>
      </p:sp>
      <p:pic>
        <p:nvPicPr>
          <p:cNvPr id="3" name="Picture 4" descr="Eutaw Paleogeogr">
            <a:extLst>
              <a:ext uri="{FF2B5EF4-FFF2-40B4-BE49-F238E27FC236}">
                <a16:creationId xmlns="" xmlns:a16="http://schemas.microsoft.com/office/drawing/2014/main" id="{AA053844-288A-4F6B-95E0-E77B1970C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73" y="606863"/>
            <a:ext cx="4286250" cy="4140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usseta Paleogeogr">
            <a:extLst>
              <a:ext uri="{FF2B5EF4-FFF2-40B4-BE49-F238E27FC236}">
                <a16:creationId xmlns="" xmlns:a16="http://schemas.microsoft.com/office/drawing/2014/main" id="{63059234-A836-4EB1-A19F-5D3D866EA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20" y="545308"/>
            <a:ext cx="4287712" cy="4142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26270" y="4685809"/>
            <a:ext cx="2255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Santonian, ca. 85 Myr.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04858" y="4664508"/>
            <a:ext cx="2815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Mid-Campanian, ca. 75 Myr.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5038" y="5165511"/>
            <a:ext cx="103019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Pro- There could have been some environmental changes in the epicontinental seas between the Santonian</a:t>
            </a:r>
          </a:p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and early Campanian leading to stresses on the various 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megafaunal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fish populations</a:t>
            </a:r>
          </a:p>
          <a:p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Con- Current reconstructions do not reveal significant changes in areal extent of interior seas.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09032" y="2054809"/>
            <a:ext cx="197227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Paleogeographic</a:t>
            </a:r>
          </a:p>
          <a:p>
            <a:r>
              <a:rPr lang="en-US" sz="1600" dirty="0"/>
              <a:t>Reconstructions from</a:t>
            </a:r>
          </a:p>
          <a:p>
            <a:r>
              <a:rPr lang="en-US" sz="1600" dirty="0"/>
              <a:t>Deep Time Maps,</a:t>
            </a:r>
          </a:p>
          <a:p>
            <a:r>
              <a:rPr lang="en-US" sz="1600" dirty="0"/>
              <a:t>Blakey, 2020</a:t>
            </a:r>
          </a:p>
        </p:txBody>
      </p:sp>
    </p:spTree>
    <p:extLst>
      <p:ext uri="{BB962C8B-B14F-4D97-AF65-F5344CB8AC3E}">
        <p14:creationId xmlns:p14="http://schemas.microsoft.com/office/powerpoint/2010/main" val="126892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1892" y="727788"/>
            <a:ext cx="10614572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Stochastic Processes (i.e. Random Chance)</a:t>
            </a:r>
          </a:p>
          <a:p>
            <a:endParaRPr lang="en-US" sz="2000" dirty="0"/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Pro-  Extinctions are common events in the fossil record; most  species have ~10 Myr. survivorships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(with many notable exceptions)</a:t>
            </a:r>
          </a:p>
          <a:p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Unknown or undetectable changes in, e.g. seawater chemistry, unknown competitors, or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other factors may be adjunct causes of extinctions</a:t>
            </a:r>
          </a:p>
          <a:p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Con-  Nearly synchronous disappearance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five (of six known North American) taxa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giant fishes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seems statistically improbable 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Only one of these extinct taxa, </a:t>
            </a:r>
            <a:r>
              <a:rPr lang="en-US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Xiphactinus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audax,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replaced by a comparable fish,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X. </a:t>
            </a:r>
            <a:r>
              <a:rPr lang="en-US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vetus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No giant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planktivores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durophagous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molluscivores are evident in the remaining Cretaceous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fossil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record, aside from </a:t>
            </a:r>
            <a:r>
              <a:rPr lang="en-US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Bonnerichthys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 giant 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pachycormid</a:t>
            </a:r>
            <a:r>
              <a:rPr lang="en-US" sz="2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suspension-feeder. 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</a:p>
        </p:txBody>
      </p:sp>
    </p:spTree>
    <p:extLst>
      <p:ext uri="{BB962C8B-B14F-4D97-AF65-F5344CB8AC3E}">
        <p14:creationId xmlns:p14="http://schemas.microsoft.com/office/powerpoint/2010/main" val="49126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emium Vector | Giant ca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" r="17951"/>
          <a:stretch/>
        </p:blipFill>
        <p:spPr bwMode="auto">
          <a:xfrm>
            <a:off x="5420285" y="58149"/>
            <a:ext cx="3919373" cy="498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7078" y="699796"/>
            <a:ext cx="2859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Other hypotheses?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871EDDD-A211-4FAA-ADA5-0D3E25E433C4}"/>
              </a:ext>
            </a:extLst>
          </p:cNvPr>
          <p:cNvSpPr txBox="1"/>
          <p:nvPr/>
        </p:nvSpPr>
        <p:spPr>
          <a:xfrm>
            <a:off x="274321" y="1508761"/>
            <a:ext cx="453770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Acknowledgments:</a:t>
            </a:r>
          </a:p>
          <a:p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 for use of images from:</a:t>
            </a: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Ron Blakey,  Deep Time Maps</a:t>
            </a:r>
          </a:p>
          <a:p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Mike Everhart, Richard 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Zakrzewski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lvl="0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Fort Hays State University</a:t>
            </a:r>
          </a:p>
          <a:p>
            <a:pPr lvl="0"/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Mike 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Triebold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Triebold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Paleontology, Inc.</a:t>
            </a:r>
          </a:p>
          <a:p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11580ED-591D-4590-96FB-4265BB88C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316" y="4558948"/>
            <a:ext cx="2060627" cy="11217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672E2AF-D668-4A29-A55F-2647F4917A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497" b="20231"/>
          <a:stretch/>
        </p:blipFill>
        <p:spPr>
          <a:xfrm>
            <a:off x="5376417" y="4705797"/>
            <a:ext cx="4007108" cy="194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8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737B653-FFA0-4BEA-98A0-2F761FE42347}"/>
              </a:ext>
            </a:extLst>
          </p:cNvPr>
          <p:cNvSpPr txBox="1"/>
          <p:nvPr/>
        </p:nvSpPr>
        <p:spPr>
          <a:xfrm>
            <a:off x="0" y="0"/>
            <a:ext cx="859032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 the Late  Cretaceous, Santonian to early Campanian  time (ca. 86-78 Ma.), there were at least five clades of giant (&gt; 4-5 m) marine fishes that were present across the epicontinental and marginal seas of North America. These included three selachians:</a:t>
            </a:r>
          </a:p>
          <a:p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20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Cretoxyrhina</a:t>
            </a:r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mantelli</a:t>
            </a:r>
            <a:endParaRPr lang="en-US" sz="20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20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Cretodus</a:t>
            </a:r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crassidens </a:t>
            </a: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(alt. </a:t>
            </a:r>
            <a:r>
              <a:rPr lang="en-US" sz="20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semiplicatus</a:t>
            </a: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20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Ptychodus</a:t>
            </a: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mortoni</a:t>
            </a: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 </a:t>
            </a:r>
            <a:r>
              <a:rPr lang="en-US" sz="20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polygyrus</a:t>
            </a:r>
            <a:endParaRPr lang="en-US" sz="20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In addition there was one common giant teleost</a:t>
            </a:r>
          </a:p>
          <a:p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20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Xiphactinus</a:t>
            </a:r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audax</a:t>
            </a:r>
          </a:p>
          <a:p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And one giant coelacanth</a:t>
            </a:r>
          </a:p>
          <a:p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sz="20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Megalocoelacanthus</a:t>
            </a:r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dobiei</a:t>
            </a:r>
            <a:endParaRPr lang="en-US" sz="20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85BAD1D-496C-4717-8946-E4B17B698A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601" y="1469488"/>
            <a:ext cx="5379752" cy="51968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72BD7AB-162E-4E39-861A-FA219C90393E}"/>
              </a:ext>
            </a:extLst>
          </p:cNvPr>
          <p:cNvSpPr txBox="1"/>
          <p:nvPr/>
        </p:nvSpPr>
        <p:spPr>
          <a:xfrm flipH="1">
            <a:off x="252647" y="4727336"/>
            <a:ext cx="64082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However, By the mid-Campanian, (ca. 78 Ma.), all of these species were extinct. New species of </a:t>
            </a:r>
            <a:r>
              <a:rPr lang="en-US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Xiphactinus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Cretodus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appeared, but all </a:t>
            </a:r>
            <a:r>
              <a:rPr lang="en-US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Ptychodus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species and the monospecific </a:t>
            </a:r>
            <a:r>
              <a:rPr lang="en-US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Megalocoelacanthus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were  gone. </a:t>
            </a:r>
          </a:p>
        </p:txBody>
      </p:sp>
    </p:spTree>
    <p:extLst>
      <p:ext uri="{BB962C8B-B14F-4D97-AF65-F5344CB8AC3E}">
        <p14:creationId xmlns:p14="http://schemas.microsoft.com/office/powerpoint/2010/main" val="470838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Upper Cretaceous stratigraphic units exposed in Alabama. Grey shaded... |  Download Scientific Diagram">
            <a:extLst>
              <a:ext uri="{FF2B5EF4-FFF2-40B4-BE49-F238E27FC236}">
                <a16:creationId xmlns="" xmlns:a16="http://schemas.microsoft.com/office/drawing/2014/main" id="{AB2917D3-7663-4ABB-9631-FBC677294E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48330"/>
          <a:stretch/>
        </p:blipFill>
        <p:spPr bwMode="auto">
          <a:xfrm>
            <a:off x="-30480" y="39764"/>
            <a:ext cx="4705607" cy="3466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2CD4D38-CD4D-4B3D-8CDB-F79BD1E095DB}"/>
              </a:ext>
            </a:extLst>
          </p:cNvPr>
          <p:cNvSpPr txBox="1"/>
          <p:nvPr/>
        </p:nvSpPr>
        <p:spPr>
          <a:xfrm>
            <a:off x="400103" y="3242846"/>
            <a:ext cx="40770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Gentry et al., 2022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0" t="59047" r="74117" b="9932"/>
          <a:stretch/>
        </p:blipFill>
        <p:spPr>
          <a:xfrm>
            <a:off x="525185" y="3506036"/>
            <a:ext cx="3125813" cy="33303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03580" y="5988304"/>
            <a:ext cx="264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 Commission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Stratigraphy, 2022</a:t>
            </a: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 flipH="1" flipV="1">
            <a:off x="3749985" y="4256818"/>
            <a:ext cx="628179" cy="13245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B9380C5-CD49-4F19-B66A-08C39D60B4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0424" y="471166"/>
            <a:ext cx="3915753" cy="59156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807D992-2A76-4C29-987A-4B95EB69C1ED}"/>
              </a:ext>
            </a:extLst>
          </p:cNvPr>
          <p:cNvSpPr txBox="1"/>
          <p:nvPr/>
        </p:nvSpPr>
        <p:spPr>
          <a:xfrm>
            <a:off x="4675127" y="471166"/>
            <a:ext cx="347140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Alabama and west Georgia,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time of this extinction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 is incorporated into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lower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Mooreville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</a:p>
          <a:p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Blufftown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Formations.</a:t>
            </a:r>
          </a:p>
          <a:p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According to the ICS current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dating, the age of these events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would be constrained between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latest Santonian to earliest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Campanian, around 82 Ma.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no younger than 78 Ma.</a:t>
            </a:r>
          </a:p>
        </p:txBody>
      </p:sp>
    </p:spTree>
    <p:extLst>
      <p:ext uri="{BB962C8B-B14F-4D97-AF65-F5344CB8AC3E}">
        <p14:creationId xmlns:p14="http://schemas.microsoft.com/office/powerpoint/2010/main" val="4005755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retoxyrhina | Dinosaurs - Pictures and Facts">
            <a:extLst>
              <a:ext uri="{FF2B5EF4-FFF2-40B4-BE49-F238E27FC236}">
                <a16:creationId xmlns="" xmlns:a16="http://schemas.microsoft.com/office/drawing/2014/main" id="{794469CB-AB5E-40A8-9202-5B628E693F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0" b="5996"/>
          <a:stretch/>
        </p:blipFill>
        <p:spPr bwMode="auto">
          <a:xfrm>
            <a:off x="286019" y="61725"/>
            <a:ext cx="4379889" cy="240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Cretoxyrhina mantelli by Teratophoneus on DeviantArt">
            <a:extLst>
              <a:ext uri="{FF2B5EF4-FFF2-40B4-BE49-F238E27FC236}">
                <a16:creationId xmlns="" xmlns:a16="http://schemas.microsoft.com/office/drawing/2014/main" id="{8FFA1EDD-EBF4-4FD7-A184-006DE51074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Cretoxyrhina mantelli by Teratophoneus on DeviantArt">
            <a:extLst>
              <a:ext uri="{FF2B5EF4-FFF2-40B4-BE49-F238E27FC236}">
                <a16:creationId xmlns="" xmlns:a16="http://schemas.microsoft.com/office/drawing/2014/main" id="{F0748BA6-5734-4F6B-ADD7-E77F6A6909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File:Cretoxyrhina mantelli size.svg - Wikimedia Commons">
            <a:extLst>
              <a:ext uri="{FF2B5EF4-FFF2-40B4-BE49-F238E27FC236}">
                <a16:creationId xmlns="" xmlns:a16="http://schemas.microsoft.com/office/drawing/2014/main" id="{8FC7D2A6-F171-47AF-A178-C64167DF3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74" y="2328620"/>
            <a:ext cx="4474215" cy="250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Xiphactinus Audax Fossil at Sotheby's auction - Rarities For Sale">
            <a:extLst>
              <a:ext uri="{FF2B5EF4-FFF2-40B4-BE49-F238E27FC236}">
                <a16:creationId xmlns="" xmlns:a16="http://schemas.microsoft.com/office/drawing/2014/main" id="{60AFF196-6BB8-4E31-A688-AE7FE60B0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660" y="61725"/>
            <a:ext cx="5182821" cy="259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6" descr="Ol' Four Legs 2 - Latimeriid Coelacanths by artbyjrc on DeviantArt">
            <a:extLst>
              <a:ext uri="{FF2B5EF4-FFF2-40B4-BE49-F238E27FC236}">
                <a16:creationId xmlns="" xmlns:a16="http://schemas.microsoft.com/office/drawing/2014/main" id="{0ED8D9F6-6D15-4F1B-86BA-98EE8801A3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2" name="Picture 18" descr="Megalocoelacanthus dobiei was a giant latimeriid coelacanth that lived in  Appalachia's waterways during the Late Cretaceous. : r/Naturewasmetal">
            <a:extLst>
              <a:ext uri="{FF2B5EF4-FFF2-40B4-BE49-F238E27FC236}">
                <a16:creationId xmlns="" xmlns:a16="http://schemas.microsoft.com/office/drawing/2014/main" id="{BDE5BAB4-740B-40F5-A190-DEE537704F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8"/>
          <a:stretch/>
        </p:blipFill>
        <p:spPr bwMode="auto">
          <a:xfrm>
            <a:off x="5943600" y="3858399"/>
            <a:ext cx="5383481" cy="243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Morphology and paleobiology of the Late Cretaceous large-sized shark  Cretodus crassidens (Dixon, 1850) (Neoselachii; Lamniformes) | Journal of  Paleontology | Cambridge Core">
            <a:extLst>
              <a:ext uri="{FF2B5EF4-FFF2-40B4-BE49-F238E27FC236}">
                <a16:creationId xmlns="" xmlns:a16="http://schemas.microsoft.com/office/drawing/2014/main" id="{99CFDFE3-7619-4B59-8EEE-50A5CE3E20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55"/>
          <a:stretch/>
        </p:blipFill>
        <p:spPr bwMode="auto">
          <a:xfrm>
            <a:off x="0" y="4842087"/>
            <a:ext cx="4527161" cy="185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66AF957-1214-4FC1-8124-1617735EE280}"/>
              </a:ext>
            </a:extLst>
          </p:cNvPr>
          <p:cNvSpPr txBox="1"/>
          <p:nvPr/>
        </p:nvSpPr>
        <p:spPr>
          <a:xfrm>
            <a:off x="4527161" y="2967190"/>
            <a:ext cx="6200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00"/>
                </a:highlight>
              </a:rPr>
              <a:t>Giant fish that go extinct in the early Campanian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C087927-C99B-4EFF-A1FD-F7C6A7A07217}"/>
              </a:ext>
            </a:extLst>
          </p:cNvPr>
          <p:cNvSpPr txBox="1"/>
          <p:nvPr/>
        </p:nvSpPr>
        <p:spPr>
          <a:xfrm>
            <a:off x="7694631" y="1680500"/>
            <a:ext cx="2688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chemeClr val="bg1"/>
                </a:solidFill>
              </a:rPr>
              <a:t>Xiphactinus</a:t>
            </a:r>
            <a:r>
              <a:rPr lang="en-US" i="1" dirty="0">
                <a:solidFill>
                  <a:schemeClr val="bg1"/>
                </a:solidFill>
              </a:rPr>
              <a:t> audax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EE84E52-C341-4C7E-892E-80A66D77AF5E}"/>
              </a:ext>
            </a:extLst>
          </p:cNvPr>
          <p:cNvSpPr txBox="1"/>
          <p:nvPr/>
        </p:nvSpPr>
        <p:spPr>
          <a:xfrm flipH="1">
            <a:off x="1874519" y="4195756"/>
            <a:ext cx="4931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Cretodus</a:t>
            </a:r>
            <a:r>
              <a:rPr lang="en-US" i="1" dirty="0"/>
              <a:t> crassidens</a:t>
            </a:r>
          </a:p>
          <a:p>
            <a:r>
              <a:rPr lang="en-US" dirty="0"/>
              <a:t> and </a:t>
            </a:r>
            <a:r>
              <a:rPr lang="en-US" i="1" dirty="0" err="1"/>
              <a:t>Cretoxyrhina</a:t>
            </a:r>
            <a:r>
              <a:rPr lang="en-US" i="1" dirty="0"/>
              <a:t> </a:t>
            </a:r>
            <a:r>
              <a:rPr lang="en-US" i="1" dirty="0" err="1"/>
              <a:t>mantelli</a:t>
            </a:r>
            <a:endParaRPr lang="en-US" i="1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4AEC531-0031-4C0B-86F1-92B7D3CF66B2}"/>
              </a:ext>
            </a:extLst>
          </p:cNvPr>
          <p:cNvSpPr txBox="1"/>
          <p:nvPr/>
        </p:nvSpPr>
        <p:spPr>
          <a:xfrm flipH="1">
            <a:off x="6646519" y="6292998"/>
            <a:ext cx="3977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Megalocoelacanthus</a:t>
            </a:r>
            <a:r>
              <a:rPr lang="en-US" i="1" dirty="0"/>
              <a:t> </a:t>
            </a:r>
            <a:r>
              <a:rPr lang="en-US" i="1" dirty="0" err="1"/>
              <a:t>dobiei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95041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0314399-8438-462A-AA20-961007957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5" y="3075705"/>
            <a:ext cx="5542407" cy="31455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4428889-81B0-426C-A518-7BAAF50B75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701"/>
          <a:stretch/>
        </p:blipFill>
        <p:spPr>
          <a:xfrm>
            <a:off x="8544296" y="4096903"/>
            <a:ext cx="2935326" cy="26174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55484" y="3496739"/>
            <a:ext cx="22554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Cretoxyrhina </a:t>
            </a:r>
            <a:r>
              <a:rPr lang="en-US" i="1" dirty="0" err="1"/>
              <a:t>mantelli</a:t>
            </a:r>
            <a:r>
              <a:rPr lang="en-US" dirty="0"/>
              <a:t>,</a:t>
            </a:r>
          </a:p>
          <a:p>
            <a:r>
              <a:rPr lang="en-US" dirty="0"/>
              <a:t> lower Blufftown Fm., </a:t>
            </a:r>
          </a:p>
          <a:p>
            <a:r>
              <a:rPr lang="en-US" dirty="0"/>
              <a:t>Russell Co., AL, lower</a:t>
            </a:r>
          </a:p>
          <a:p>
            <a:r>
              <a:rPr lang="en-US" dirty="0"/>
              <a:t>Campanian</a:t>
            </a:r>
          </a:p>
        </p:txBody>
      </p:sp>
      <p:pic>
        <p:nvPicPr>
          <p:cNvPr id="2050" name="Picture 2" descr="Cretoxyrhina mantelli by Teratophoneus on DeviantArt">
            <a:extLst>
              <a:ext uri="{FF2B5EF4-FFF2-40B4-BE49-F238E27FC236}">
                <a16:creationId xmlns="" xmlns:a16="http://schemas.microsoft.com/office/drawing/2014/main" id="{82D507D8-4666-4F5B-9835-E4D679C96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44" y="64752"/>
            <a:ext cx="4541521" cy="301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83CEE2C-01C5-49E1-A7F3-C1A1A57DD600}"/>
              </a:ext>
            </a:extLst>
          </p:cNvPr>
          <p:cNvSpPr txBox="1"/>
          <p:nvPr/>
        </p:nvSpPr>
        <p:spPr>
          <a:xfrm flipH="1">
            <a:off x="155446" y="6221210"/>
            <a:ext cx="7095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Cretoxyrhina mantelli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Smoky Hill Chalk, Gove Co. KS, lower Campanian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CC9F5A2-978E-4AAF-BDE7-683DAFE12E03}"/>
              </a:ext>
            </a:extLst>
          </p:cNvPr>
          <p:cNvSpPr txBox="1"/>
          <p:nvPr/>
        </p:nvSpPr>
        <p:spPr>
          <a:xfrm>
            <a:off x="4899908" y="97074"/>
            <a:ext cx="73291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Cretoxyrhina mantelli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middle Turonian to early Campanian</a:t>
            </a:r>
          </a:p>
          <a:p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/>
              <a:t>a common gigantic lamnoid shark, well known from the Western Interior, also present in Alabama,  largely unreported from the eastern Late Cretaceous except in the Merchantville Fm., NJ.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E3EFDC2-5215-4C8D-8F2B-DA49CB69A0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982" b="8705"/>
          <a:stretch/>
        </p:blipFill>
        <p:spPr>
          <a:xfrm>
            <a:off x="8555794" y="1570228"/>
            <a:ext cx="2923828" cy="261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82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retoxyrhina mantelli | The World of Animals">
            <a:extLst>
              <a:ext uri="{FF2B5EF4-FFF2-40B4-BE49-F238E27FC236}">
                <a16:creationId xmlns="" xmlns:a16="http://schemas.microsoft.com/office/drawing/2014/main" id="{C9537EC7-7BB2-4234-AFBC-7CA26DE3E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279" y="0"/>
            <a:ext cx="3240121" cy="316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8DBBB8F-F36F-4DA5-B7A9-2DC7401397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906" t="-1694" r="17440" b="1694"/>
          <a:stretch/>
        </p:blipFill>
        <p:spPr>
          <a:xfrm rot="10800000">
            <a:off x="152398" y="2884535"/>
            <a:ext cx="4058313" cy="28955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D38C772-B132-41F2-BF67-E0FDBD6972D7}"/>
              </a:ext>
            </a:extLst>
          </p:cNvPr>
          <p:cNvSpPr txBox="1"/>
          <p:nvPr/>
        </p:nvSpPr>
        <p:spPr>
          <a:xfrm>
            <a:off x="152399" y="102215"/>
            <a:ext cx="50505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Evidence of predation on mosasaurs by</a:t>
            </a:r>
          </a:p>
          <a:p>
            <a:r>
              <a:rPr lang="en-US" sz="24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Cretoxyrhina</a:t>
            </a:r>
            <a:r>
              <a:rPr lang="en-US" sz="2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mantelli</a:t>
            </a:r>
            <a:endParaRPr lang="en-US" sz="24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4B90D15-BE32-47E8-9AE7-771E1B763F2F}"/>
              </a:ext>
            </a:extLst>
          </p:cNvPr>
          <p:cNvSpPr txBox="1"/>
          <p:nvPr/>
        </p:nvSpPr>
        <p:spPr>
          <a:xfrm>
            <a:off x="268512" y="5741908"/>
            <a:ext cx="677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  <a:r>
              <a:rPr lang="en-US" i="1" dirty="0" err="1"/>
              <a:t>Tylosaurus</a:t>
            </a:r>
            <a:r>
              <a:rPr lang="en-US" dirty="0"/>
              <a:t> vertebrae, Mooreville Fm. Dallas Co. AL, lower Campanian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DE6E616-BEC2-4DFC-9E8A-1BAA1EBDE2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9" t="30247" r="17999" b="11679"/>
          <a:stretch/>
        </p:blipFill>
        <p:spPr>
          <a:xfrm>
            <a:off x="3160251" y="3105833"/>
            <a:ext cx="4085396" cy="246896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29266" b="17589"/>
          <a:stretch/>
        </p:blipFill>
        <p:spPr bwMode="auto">
          <a:xfrm>
            <a:off x="7629772" y="125730"/>
            <a:ext cx="4133015" cy="6606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E92FD12-30DB-482F-A336-A0C8D4F3195F}"/>
              </a:ext>
            </a:extLst>
          </p:cNvPr>
          <p:cNvSpPr txBox="1"/>
          <p:nvPr/>
        </p:nvSpPr>
        <p:spPr>
          <a:xfrm>
            <a:off x="8759034" y="2939710"/>
            <a:ext cx="2891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Bite traces on mosasaur vertebrae, Niobrara Fm.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8512" y="984794"/>
            <a:ext cx="29510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Signs of shark-on-mosasaur</a:t>
            </a:r>
          </a:p>
          <a:p>
            <a:r>
              <a:rPr lang="en-US" dirty="0"/>
              <a:t>predation are present in both</a:t>
            </a:r>
          </a:p>
          <a:p>
            <a:r>
              <a:rPr lang="en-US" dirty="0"/>
              <a:t>the Western Interior and</a:t>
            </a:r>
          </a:p>
          <a:p>
            <a:r>
              <a:rPr lang="en-US" dirty="0"/>
              <a:t>Southeast.</a:t>
            </a:r>
          </a:p>
        </p:txBody>
      </p:sp>
    </p:spTree>
    <p:extLst>
      <p:ext uri="{BB962C8B-B14F-4D97-AF65-F5344CB8AC3E}">
        <p14:creationId xmlns:p14="http://schemas.microsoft.com/office/powerpoint/2010/main" val="2277930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E662027-07B6-4C8A-9F64-3980B97CC6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563" y="370629"/>
            <a:ext cx="3572256" cy="33771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9607977-EACF-4020-9F4D-1EE314837E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631" y="238995"/>
            <a:ext cx="2285932" cy="350881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87" y="1536630"/>
            <a:ext cx="4475162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51493" y="3853602"/>
            <a:ext cx="4121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Cretodus</a:t>
            </a:r>
            <a:r>
              <a:rPr lang="en-US" dirty="0"/>
              <a:t> lateral (left) and anterior (right)</a:t>
            </a:r>
          </a:p>
          <a:p>
            <a:r>
              <a:rPr lang="en-US" dirty="0"/>
              <a:t> from the Eutaw Fm., Santonian, AL &amp; GA</a:t>
            </a:r>
          </a:p>
        </p:txBody>
      </p:sp>
      <p:pic>
        <p:nvPicPr>
          <p:cNvPr id="4" name="Picture 2" descr="Cretodus">
            <a:extLst>
              <a:ext uri="{FF2B5EF4-FFF2-40B4-BE49-F238E27FC236}">
                <a16:creationId xmlns="" xmlns:a16="http://schemas.microsoft.com/office/drawing/2014/main" id="{BE79FA4E-7FBF-41AA-97C6-CC3E9E795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92" y="4041705"/>
            <a:ext cx="4497847" cy="234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D1DB4FD-CD2F-40A0-97CA-2E0EDCE94AB7}"/>
              </a:ext>
            </a:extLst>
          </p:cNvPr>
          <p:cNvSpPr/>
          <p:nvPr/>
        </p:nvSpPr>
        <p:spPr>
          <a:xfrm>
            <a:off x="114680" y="139797"/>
            <a:ext cx="6126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Cretodus</a:t>
            </a:r>
            <a:r>
              <a:rPr lang="en-US" sz="2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crassidens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(aka </a:t>
            </a:r>
            <a:r>
              <a:rPr lang="en-US" sz="24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Cretodus</a:t>
            </a:r>
            <a:r>
              <a:rPr lang="en-US" sz="2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semiplicatus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7666BDC-29A6-4AD6-B714-DE9B81DEE02F}"/>
              </a:ext>
            </a:extLst>
          </p:cNvPr>
          <p:cNvSpPr txBox="1"/>
          <p:nvPr/>
        </p:nvSpPr>
        <p:spPr>
          <a:xfrm flipH="1">
            <a:off x="2197955" y="3193210"/>
            <a:ext cx="2499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est.  7.8m…to 11m?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B01D05A-BDF5-4085-9598-27DE53353C51}"/>
              </a:ext>
            </a:extLst>
          </p:cNvPr>
          <p:cNvSpPr txBox="1"/>
          <p:nvPr/>
        </p:nvSpPr>
        <p:spPr>
          <a:xfrm>
            <a:off x="5354718" y="5752240"/>
            <a:ext cx="3756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i="1" dirty="0">
                <a:solidFill>
                  <a:prstClr val="white"/>
                </a:solidFill>
              </a:rPr>
              <a:t>Cretodus </a:t>
            </a:r>
            <a:r>
              <a:rPr lang="en-US" dirty="0">
                <a:solidFill>
                  <a:prstClr val="white"/>
                </a:solidFill>
              </a:rPr>
              <a:t> anterolateral, </a:t>
            </a:r>
            <a:r>
              <a:rPr lang="en-US" dirty="0" err="1">
                <a:solidFill>
                  <a:prstClr val="white"/>
                </a:solidFill>
              </a:rPr>
              <a:t>Carlile</a:t>
            </a:r>
            <a:r>
              <a:rPr lang="en-US" dirty="0">
                <a:solidFill>
                  <a:prstClr val="white"/>
                </a:solidFill>
              </a:rPr>
              <a:t> Sh., KS,</a:t>
            </a:r>
          </a:p>
          <a:p>
            <a:pPr lvl="0"/>
            <a:r>
              <a:rPr lang="en-US" dirty="0">
                <a:solidFill>
                  <a:prstClr val="white"/>
                </a:solidFill>
              </a:rPr>
              <a:t>Middle Turonian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8BBF286-3694-4443-BCD0-7FEE1636F66D}"/>
              </a:ext>
            </a:extLst>
          </p:cNvPr>
          <p:cNvSpPr txBox="1"/>
          <p:nvPr/>
        </p:nvSpPr>
        <p:spPr>
          <a:xfrm>
            <a:off x="335148" y="568752"/>
            <a:ext cx="6126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Cenomanian-Santonian and early Campanian?</a:t>
            </a:r>
          </a:p>
          <a:p>
            <a:r>
              <a:rPr lang="en-US" dirty="0"/>
              <a:t>Amalfitano, et al. (2022) estimated TL at 9-11m based on</a:t>
            </a:r>
          </a:p>
          <a:p>
            <a:r>
              <a:rPr lang="en-US" dirty="0"/>
              <a:t>associated vertebrae and age extrapolation from a Turonian</a:t>
            </a:r>
          </a:p>
          <a:p>
            <a:r>
              <a:rPr lang="en-US" dirty="0"/>
              <a:t>specimen in northeast Italy.</a:t>
            </a:r>
          </a:p>
        </p:txBody>
      </p:sp>
    </p:spTree>
    <p:extLst>
      <p:ext uri="{BB962C8B-B14F-4D97-AF65-F5344CB8AC3E}">
        <p14:creationId xmlns:p14="http://schemas.microsoft.com/office/powerpoint/2010/main" val="4120649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FB6CD02-2FDA-4299-B84B-2D7A5D9CAB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59" y="2756412"/>
            <a:ext cx="4245400" cy="213228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652" y="108861"/>
            <a:ext cx="2268538" cy="340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0183" y="3376241"/>
            <a:ext cx="3267075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295" y="2413755"/>
            <a:ext cx="3045840" cy="417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9DF747B-28E9-4080-AB6C-E08ECB9DDF95}"/>
              </a:ext>
            </a:extLst>
          </p:cNvPr>
          <p:cNvSpPr txBox="1"/>
          <p:nvPr/>
        </p:nvSpPr>
        <p:spPr>
          <a:xfrm>
            <a:off x="7823924" y="464672"/>
            <a:ext cx="19325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/>
              <a:t>Ptychodus</a:t>
            </a:r>
            <a:r>
              <a:rPr lang="en-US" sz="1600" i="1" dirty="0"/>
              <a:t> </a:t>
            </a:r>
            <a:r>
              <a:rPr lang="en-US" sz="1600" i="1" dirty="0" err="1"/>
              <a:t>mortoni</a:t>
            </a:r>
            <a:endParaRPr lang="en-US" sz="1600" i="1" dirty="0"/>
          </a:p>
          <a:p>
            <a:r>
              <a:rPr lang="en-US" sz="1600" dirty="0"/>
              <a:t>early Campanian</a:t>
            </a:r>
          </a:p>
          <a:p>
            <a:r>
              <a:rPr lang="en-US" sz="1600" dirty="0"/>
              <a:t>lower Blufftown Fm.,</a:t>
            </a:r>
          </a:p>
          <a:p>
            <a:r>
              <a:rPr lang="en-US" sz="1600" dirty="0"/>
              <a:t>Russell Co. 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C1D99B7-15E9-4626-994A-CF6C784C2148}"/>
              </a:ext>
            </a:extLst>
          </p:cNvPr>
          <p:cNvSpPr txBox="1"/>
          <p:nvPr/>
        </p:nvSpPr>
        <p:spPr>
          <a:xfrm>
            <a:off x="173059" y="4702570"/>
            <a:ext cx="20190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/>
              <a:t>Ptychodus</a:t>
            </a:r>
            <a:r>
              <a:rPr lang="en-US" sz="1600" i="1" dirty="0"/>
              <a:t> </a:t>
            </a:r>
            <a:r>
              <a:rPr lang="en-US" sz="1600" i="1" dirty="0" err="1"/>
              <a:t>polygyrus</a:t>
            </a:r>
            <a:endParaRPr lang="en-US" sz="1600" i="1" dirty="0"/>
          </a:p>
          <a:p>
            <a:r>
              <a:rPr lang="en-US" sz="1600" dirty="0"/>
              <a:t>early Campanian,</a:t>
            </a:r>
          </a:p>
          <a:p>
            <a:r>
              <a:rPr lang="en-US" sz="1600" dirty="0"/>
              <a:t>Lower </a:t>
            </a:r>
            <a:r>
              <a:rPr lang="en-US" sz="1600" dirty="0" err="1"/>
              <a:t>Blufftown</a:t>
            </a:r>
            <a:r>
              <a:rPr lang="en-US" sz="1600" dirty="0"/>
              <a:t> Fm., </a:t>
            </a:r>
          </a:p>
          <a:p>
            <a:r>
              <a:rPr lang="en-US" sz="1600" dirty="0"/>
              <a:t>Russell Co, 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5E1975D-5FE6-4E6F-AAE1-F7E98252DC83}"/>
              </a:ext>
            </a:extLst>
          </p:cNvPr>
          <p:cNvSpPr txBox="1"/>
          <p:nvPr/>
        </p:nvSpPr>
        <p:spPr>
          <a:xfrm>
            <a:off x="71109" y="0"/>
            <a:ext cx="369845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Ptychodus</a:t>
            </a:r>
            <a:r>
              <a:rPr lang="en-US" sz="2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species</a:t>
            </a:r>
          </a:p>
          <a:p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Cenomanian</a:t>
            </a:r>
          </a:p>
          <a:p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early Campanian</a:t>
            </a:r>
          </a:p>
          <a:p>
            <a:r>
              <a:rPr lang="en-US" dirty="0"/>
              <a:t>Est. up to 10m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ABACD54-C610-4F16-916C-45DA380BE8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595" y="96066"/>
            <a:ext cx="4245400" cy="23253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91511AF-F09F-4219-8705-E804253610B2}"/>
              </a:ext>
            </a:extLst>
          </p:cNvPr>
          <p:cNvSpPr txBox="1"/>
          <p:nvPr/>
        </p:nvSpPr>
        <p:spPr>
          <a:xfrm flipH="1">
            <a:off x="2192137" y="5967726"/>
            <a:ext cx="7473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Reconstructed </a:t>
            </a:r>
            <a:r>
              <a:rPr lang="en-US" sz="1600" i="1" dirty="0"/>
              <a:t>P. </a:t>
            </a:r>
            <a:r>
              <a:rPr lang="en-US" sz="1600" i="1" dirty="0" err="1"/>
              <a:t>mortoni</a:t>
            </a:r>
            <a:r>
              <a:rPr lang="en-US" sz="1600" i="1" dirty="0"/>
              <a:t> </a:t>
            </a:r>
            <a:r>
              <a:rPr lang="en-US" sz="1600" dirty="0"/>
              <a:t>dentition,</a:t>
            </a:r>
          </a:p>
          <a:p>
            <a:r>
              <a:rPr lang="en-US" sz="1600" dirty="0"/>
              <a:t>Sternberg Museum, Ft. Hays KS</a:t>
            </a:r>
          </a:p>
        </p:txBody>
      </p:sp>
    </p:spTree>
    <p:extLst>
      <p:ext uri="{BB962C8B-B14F-4D97-AF65-F5344CB8AC3E}">
        <p14:creationId xmlns:p14="http://schemas.microsoft.com/office/powerpoint/2010/main" val="233157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2690155-A334-4612-A8D3-6362B7AF8543}"/>
              </a:ext>
            </a:extLst>
          </p:cNvPr>
          <p:cNvSpPr txBox="1"/>
          <p:nvPr/>
        </p:nvSpPr>
        <p:spPr>
          <a:xfrm>
            <a:off x="434432" y="190128"/>
            <a:ext cx="4710649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en-US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Xiphactinus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species</a:t>
            </a:r>
          </a:p>
          <a:p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X. audax</a:t>
            </a: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Cenomanian to early Campanian</a:t>
            </a:r>
            <a:endParaRPr lang="en-US" sz="20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X. vetus</a:t>
            </a: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mid-Campanian to early</a:t>
            </a:r>
          </a:p>
          <a:p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Maastrichtian</a:t>
            </a:r>
          </a:p>
          <a:p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D557271-F1D7-4A64-972A-186A04E18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908" y="-1"/>
            <a:ext cx="6507480" cy="28116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207AA69-E050-4838-882C-F2A8DFFD08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9" b="18388"/>
          <a:stretch/>
        </p:blipFill>
        <p:spPr>
          <a:xfrm>
            <a:off x="5228536" y="2948855"/>
            <a:ext cx="6727852" cy="28116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C135D1D-F7F6-46D1-9FF4-0DC813EC2DBF}"/>
              </a:ext>
            </a:extLst>
          </p:cNvPr>
          <p:cNvSpPr txBox="1"/>
          <p:nvPr/>
        </p:nvSpPr>
        <p:spPr>
          <a:xfrm flipH="1">
            <a:off x="704850" y="5825490"/>
            <a:ext cx="10574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Xiphactinus audax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Smoky Hill Chalk (upper Coniacian to lower Campanian), Sternberg Museum, Fort Hays, KS</a:t>
            </a:r>
          </a:p>
        </p:txBody>
      </p:sp>
      <p:pic>
        <p:nvPicPr>
          <p:cNvPr id="1026" name="Picture 2" descr="G:\FB_IMG_170991977308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87" y="2582403"/>
            <a:ext cx="4622760" cy="317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2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3543</TotalTime>
  <Words>1471</Words>
  <Application>Microsoft Office PowerPoint</Application>
  <PresentationFormat>Custom</PresentationFormat>
  <Paragraphs>224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Schwimmer, David</dc:creator>
  <cp:lastModifiedBy>David Schwimmer</cp:lastModifiedBy>
  <cp:revision>86</cp:revision>
  <dcterms:created xsi:type="dcterms:W3CDTF">2024-01-08T21:18:01Z</dcterms:created>
  <dcterms:modified xsi:type="dcterms:W3CDTF">2024-04-08T00:44:45Z</dcterms:modified>
</cp:coreProperties>
</file>