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6" r:id="rId4"/>
    <p:sldId id="257" r:id="rId5"/>
    <p:sldId id="259" r:id="rId6"/>
    <p:sldId id="264" r:id="rId7"/>
    <p:sldId id="265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/>
    <p:restoredTop sz="94658"/>
  </p:normalViewPr>
  <p:slideViewPr>
    <p:cSldViewPr snapToGrid="0">
      <p:cViewPr varScale="1">
        <p:scale>
          <a:sx n="116" d="100"/>
          <a:sy n="116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1810-1599-F200-EC90-BE0EF360B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C7749-16A5-8587-DA86-3A5936E18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813C1-E194-0900-ECA8-C0D74BE0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280-65AF-4241-A511-9715B69CA70A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24AC7-312A-4BB5-D4B4-3972EA3F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1F3A7-FCE2-0CB9-5E32-BDC3899A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02A4-AD77-2B4A-BC85-F24137AEF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72F9-B8A9-5212-26BE-D158CB1D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6AD49-4A1B-35B6-7156-E34E99A43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2A3AD-9743-6E0A-A8BE-F42B28E3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280-65AF-4241-A511-9715B69CA70A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353E-5C7A-3C3D-8B78-EAA14272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ABB6E-AAA3-4EA7-9A98-BE28D4AB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02A4-AD77-2B4A-BC85-F24137AEF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1769CF-27DD-4597-39FF-B3A27333B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F49BA-97E2-0491-8FD1-B7536AC13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7DFC4-912D-643D-7A8D-673CBA98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280-65AF-4241-A511-9715B69CA70A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F0BFD-7D92-806B-9F80-A1415BEE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C39F2-8368-59D5-6251-8D4BAD9B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02A4-AD77-2B4A-BC85-F24137AEF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7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539C-AF1C-72D7-481D-21FEBF4D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D8E3-F359-757D-AE04-FB5A79A7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E193-9021-1B16-F95D-903B2B2E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280-65AF-4241-A511-9715B69CA70A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8978-D486-4943-C35A-A1049161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A93B7-5011-5D20-88C1-35145A9E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02A4-AD77-2B4A-BC85-F24137AEF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8EDB-7465-D867-4458-1A3524CF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B6C6-5DC2-C0F1-61F7-DA9E5D746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AE3F3-C2DE-E395-3E50-102A6BE8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280-65AF-4241-A511-9715B69CA70A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D437A-4D88-399B-5B1D-4BC9CD66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94DC9-8374-1556-6011-12E71515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02A4-AD77-2B4A-BC85-F24137AEF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A98F-D65B-7395-4A68-10312869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4FABB-EF8A-04BD-9181-81A6857EA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8C7BC-0165-4BD6-EC77-262CAB5B0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5CB4D-88E6-8CFC-1E43-0D9F317C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280-65AF-4241-A511-9715B69CA70A}" type="datetimeFigureOut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A6259-1093-B270-8992-A3D269A4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78813-A82D-996D-DF38-F20DFBD0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02A4-AD77-2B4A-BC85-F24137AEF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1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745B-15C5-D936-9424-C5E83204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D920-5DE0-6FE8-9DAA-215A19F2A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455BA-D174-EDD7-D2FF-E29B2EA35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56FBD-6E9A-7A97-2C1D-A7DD18BED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9385C-9377-71EB-5DBE-99C0D4BC1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8D93E-AB0B-1B9C-6431-8527E130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280-65AF-4241-A511-9715B69CA70A}" type="datetimeFigureOut">
              <a:rPr lang="en-US" smtClean="0"/>
              <a:t>3/29/25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9ABFB-27F2-5496-C46A-3B6DC6A6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62A58-575B-43C4-77AB-08831710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02A4-AD77-2B4A-BC85-F24137AEF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3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315CD-FD6B-EC70-A167-3394AEC3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9CA72-011B-FFAF-1647-5337736F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280-65AF-4241-A511-9715B69CA70A}" type="datetimeFigureOut">
              <a:rPr lang="en-US" smtClean="0"/>
              <a:t>3/29/25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D26CB-2AEC-E440-3C1C-C0096B8D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E6CA1-3EAA-A76B-46B6-5C6AF06E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02A4-AD77-2B4A-BC85-F24137AEF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5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7FEB1-FA62-6EE4-AA02-0A5807A3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280-65AF-4241-A511-9715B69CA70A}" type="datetimeFigureOut">
              <a:rPr lang="en-US" smtClean="0"/>
              <a:t>3/29/25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2253D-005B-7A7C-602D-CD448B1D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AD516-76B6-DE58-7AF4-D3C85B7A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02A4-AD77-2B4A-BC85-F24137AEF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4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81F6-59C9-7A15-D761-1F802DAF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E28FD-311C-211F-EAF3-330CEB4DF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D858E-1054-A04A-37F7-67146082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70CD2-0C26-5BB3-71A7-9B05719E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280-65AF-4241-A511-9715B69CA70A}" type="datetimeFigureOut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935BB-AECB-362C-F04E-FBF8E90D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46276-3CD4-823F-D99B-9AD3D98D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02A4-AD77-2B4A-BC85-F24137AEF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4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9C5B-374A-8CE2-C73E-AA130739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51E5F3-B311-15F5-F340-D367D2F34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41D1C-7C08-3C2F-64C6-5E5CE7C51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39A7B-2114-8F12-51E7-2A9D5C56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280-65AF-4241-A511-9715B69CA70A}" type="datetimeFigureOut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40F53-29C6-350D-2BF3-9E6774BD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42284-7981-2461-7439-D67EAACE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02A4-AD77-2B4A-BC85-F24137AEF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8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8CFDA9-F19B-5C31-3CA7-85E888A8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F9466-EB94-C082-0EC6-ABF66C1A4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902CA-12FD-4C85-46FA-E72F04D2B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34280-65AF-4241-A511-9715B69CA70A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D7CC5-07B3-8560-DBB3-7D451E93F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40142-62B5-57C5-3929-6C37E7A94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0F02A4-AD77-2B4A-BC85-F24137AEF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5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9090-3660-8EB8-4296-33FBE37B7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22" y="1"/>
            <a:ext cx="12107778" cy="12633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effectLst/>
                <a:latin typeface="+mn-lt"/>
              </a:rPr>
              <a:t>ENABLING ENTRY INTO THE GEOSCIENCES THROUGH GEO-LEANING</a:t>
            </a:r>
            <a:r>
              <a:rPr lang="en-US" sz="3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chemeClr val="accent1"/>
                </a:solidFill>
                <a:effectLst/>
                <a:latin typeface="+mn-lt"/>
              </a:rPr>
              <a:t>INTERDISCIPLINARY COURSES</a:t>
            </a: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DCA19-683D-6E03-1D08-AFC9BBA7F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2607" y="5422675"/>
            <a:ext cx="6934751" cy="11179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Prof. Lisa Doner,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Chair, Environmental Science &amp; Policy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8DE989-B892-95BC-0F4B-99EC2F08D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49" y="5493775"/>
            <a:ext cx="3903054" cy="975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038537-5D18-A0C7-A21D-F0FEAA8ED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939" y="1616918"/>
            <a:ext cx="2907643" cy="3876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2D352-B64D-B6D3-768F-195D8F72EE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56" t="20860" r="6640" b="12565"/>
          <a:stretch/>
        </p:blipFill>
        <p:spPr>
          <a:xfrm>
            <a:off x="177318" y="1616918"/>
            <a:ext cx="3797930" cy="3014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A371E-0500-71D9-B512-9DA7C7465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21" y="1616918"/>
            <a:ext cx="4714746" cy="33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1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09D2A-0B3F-6263-57CD-CDA944161CAF}"/>
              </a:ext>
            </a:extLst>
          </p:cNvPr>
          <p:cNvSpPr txBox="1"/>
          <p:nvPr/>
        </p:nvSpPr>
        <p:spPr>
          <a:xfrm>
            <a:off x="495300" y="328864"/>
            <a:ext cx="1120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Future challenges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400" b="1" dirty="0"/>
              <a:t>Succession planning! Out with the old dinosaurs, in with the ???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298DC-A0E8-DBA3-F12D-8A37FF351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33" y="1533223"/>
            <a:ext cx="5498430" cy="3986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6B2FFC-AC7D-1D1C-E28C-3734F26A916E}"/>
              </a:ext>
            </a:extLst>
          </p:cNvPr>
          <p:cNvSpPr txBox="1"/>
          <p:nvPr/>
        </p:nvSpPr>
        <p:spPr>
          <a:xfrm>
            <a:off x="1155033" y="5787128"/>
            <a:ext cx="10311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Few tenure-track positions, most single year contracts. </a:t>
            </a:r>
          </a:p>
          <a:p>
            <a:pPr algn="ctr"/>
            <a:r>
              <a:rPr lang="en-US" sz="2400" b="1" dirty="0"/>
              <a:t>Hard to recruit, hard to retain new faculty with broad geoscience skills.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ACD9C-1C84-F4A1-F0CE-C2098B05BC33}"/>
              </a:ext>
            </a:extLst>
          </p:cNvPr>
          <p:cNvSpPr txBox="1"/>
          <p:nvPr/>
        </p:nvSpPr>
        <p:spPr>
          <a:xfrm rot="1263558">
            <a:off x="8337883" y="2153652"/>
            <a:ext cx="204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Adíos</a:t>
            </a:r>
            <a:r>
              <a:rPr lang="en-US" sz="2400" dirty="0">
                <a:solidFill>
                  <a:srgbClr val="C00000"/>
                </a:solidFill>
              </a:rPr>
              <a:t> amigos!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D67B5-A2A6-BB69-BD05-B8204DD3153D}"/>
              </a:ext>
            </a:extLst>
          </p:cNvPr>
          <p:cNvSpPr txBox="1"/>
          <p:nvPr/>
        </p:nvSpPr>
        <p:spPr>
          <a:xfrm>
            <a:off x="4114799" y="5055610"/>
            <a:ext cx="621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Pixar</a:t>
            </a:r>
          </a:p>
        </p:txBody>
      </p:sp>
    </p:spTree>
    <p:extLst>
      <p:ext uri="{BB962C8B-B14F-4D97-AF65-F5344CB8AC3E}">
        <p14:creationId xmlns:p14="http://schemas.microsoft.com/office/powerpoint/2010/main" val="27662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863232-F4C2-F271-7CB0-B613E5AC5C3E}"/>
              </a:ext>
            </a:extLst>
          </p:cNvPr>
          <p:cNvSpPr txBox="1"/>
          <p:nvPr/>
        </p:nvSpPr>
        <p:spPr>
          <a:xfrm>
            <a:off x="538243" y="132203"/>
            <a:ext cx="11448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All-pervading theme in higher ed – retention, retention, retention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CA934-8894-FD49-FB8F-58B68F21FE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05" t="11152" r="12876" b="13462"/>
          <a:stretch/>
        </p:blipFill>
        <p:spPr>
          <a:xfrm>
            <a:off x="2396337" y="815700"/>
            <a:ext cx="6890882" cy="3006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0BB00A-4875-7E9A-E60E-1A9060EC7B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5424" t="3905" r="8767"/>
          <a:stretch/>
        </p:blipFill>
        <p:spPr>
          <a:xfrm>
            <a:off x="2587152" y="3107359"/>
            <a:ext cx="6538587" cy="3832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A10A0-96DC-F85D-458A-C31FC4B8815C}"/>
              </a:ext>
            </a:extLst>
          </p:cNvPr>
          <p:cNvSpPr txBox="1"/>
          <p:nvPr/>
        </p:nvSpPr>
        <p:spPr>
          <a:xfrm>
            <a:off x="347428" y="1840168"/>
            <a:ext cx="190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Number of 18 yr olds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3198D-DD0D-FDF9-1E07-02DA9F0BB8C5}"/>
              </a:ext>
            </a:extLst>
          </p:cNvPr>
          <p:cNvSpPr txBox="1"/>
          <p:nvPr/>
        </p:nvSpPr>
        <p:spPr>
          <a:xfrm>
            <a:off x="345638" y="4344972"/>
            <a:ext cx="224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4-yr college enrollments (US)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C6EE2-B09E-3A73-8847-FD5673EB1770}"/>
              </a:ext>
            </a:extLst>
          </p:cNvPr>
          <p:cNvSpPr txBox="1"/>
          <p:nvPr/>
        </p:nvSpPr>
        <p:spPr>
          <a:xfrm>
            <a:off x="9267329" y="3799453"/>
            <a:ext cx="281679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Strategy - recruit &amp; retain student enrollment – even more critical with federal funding cuts .....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8F387-4744-31DD-BA70-90B72D6D1F5D}"/>
              </a:ext>
            </a:extLst>
          </p:cNvPr>
          <p:cNvSpPr txBox="1"/>
          <p:nvPr/>
        </p:nvSpPr>
        <p:spPr>
          <a:xfrm>
            <a:off x="7799942" y="6202497"/>
            <a:ext cx="678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F24ED-1503-E7E5-79B1-98DB37165EF9}"/>
              </a:ext>
            </a:extLst>
          </p:cNvPr>
          <p:cNvSpPr txBox="1"/>
          <p:nvPr/>
        </p:nvSpPr>
        <p:spPr>
          <a:xfrm>
            <a:off x="6096000" y="6202497"/>
            <a:ext cx="678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4BE5F-EFB1-A9A3-3039-69F3EAC66EB0}"/>
              </a:ext>
            </a:extLst>
          </p:cNvPr>
          <p:cNvSpPr txBox="1"/>
          <p:nvPr/>
        </p:nvSpPr>
        <p:spPr>
          <a:xfrm>
            <a:off x="4394748" y="6213514"/>
            <a:ext cx="678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AFC35E-B7C7-C549-F8CC-C91239E17DDD}"/>
              </a:ext>
            </a:extLst>
          </p:cNvPr>
          <p:cNvSpPr/>
          <p:nvPr/>
        </p:nvSpPr>
        <p:spPr>
          <a:xfrm>
            <a:off x="6625107" y="5545301"/>
            <a:ext cx="1134738" cy="601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D3DCD4-A80A-147A-0950-DE7FC4114475}"/>
              </a:ext>
            </a:extLst>
          </p:cNvPr>
          <p:cNvCxnSpPr/>
          <p:nvPr/>
        </p:nvCxnSpPr>
        <p:spPr>
          <a:xfrm>
            <a:off x="8174516" y="6070294"/>
            <a:ext cx="0" cy="1652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4365A4-C087-34EB-A7DD-CD01F1D534A1}"/>
              </a:ext>
            </a:extLst>
          </p:cNvPr>
          <p:cNvCxnSpPr/>
          <p:nvPr/>
        </p:nvCxnSpPr>
        <p:spPr>
          <a:xfrm>
            <a:off x="6420998" y="6068300"/>
            <a:ext cx="0" cy="1652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07405E-F811-D45D-9ABA-D125105CCA61}"/>
              </a:ext>
            </a:extLst>
          </p:cNvPr>
          <p:cNvCxnSpPr/>
          <p:nvPr/>
        </p:nvCxnSpPr>
        <p:spPr>
          <a:xfrm>
            <a:off x="4766631" y="6068300"/>
            <a:ext cx="0" cy="1652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5048379-CDF6-5CD1-57EC-53136CED38C2}"/>
              </a:ext>
            </a:extLst>
          </p:cNvPr>
          <p:cNvSpPr txBox="1"/>
          <p:nvPr/>
        </p:nvSpPr>
        <p:spPr>
          <a:xfrm>
            <a:off x="2135946" y="1510299"/>
            <a:ext cx="11801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9,000,000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C10E72-21AF-9B14-59D1-6184296DF15C}"/>
              </a:ext>
            </a:extLst>
          </p:cNvPr>
          <p:cNvSpPr txBox="1"/>
          <p:nvPr/>
        </p:nvSpPr>
        <p:spPr>
          <a:xfrm>
            <a:off x="2102895" y="2391649"/>
            <a:ext cx="11801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8,500,000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E5F9BA-19FC-4099-49C8-3995A7EA54E1}"/>
              </a:ext>
            </a:extLst>
          </p:cNvPr>
          <p:cNvSpPr txBox="1"/>
          <p:nvPr/>
        </p:nvSpPr>
        <p:spPr>
          <a:xfrm>
            <a:off x="2124928" y="3184863"/>
            <a:ext cx="11801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8,000,000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BD680C-CB86-8C4B-7D5A-753406869EDB}"/>
              </a:ext>
            </a:extLst>
          </p:cNvPr>
          <p:cNvCxnSpPr/>
          <p:nvPr/>
        </p:nvCxnSpPr>
        <p:spPr>
          <a:xfrm>
            <a:off x="3327094" y="859767"/>
            <a:ext cx="0" cy="53096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BFB4D2-F26C-B761-774A-30AE2CA9791A}"/>
              </a:ext>
            </a:extLst>
          </p:cNvPr>
          <p:cNvCxnSpPr>
            <a:cxnSpLocks/>
          </p:cNvCxnSpPr>
          <p:nvPr/>
        </p:nvCxnSpPr>
        <p:spPr>
          <a:xfrm>
            <a:off x="7932144" y="1185325"/>
            <a:ext cx="0" cy="49732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55289B3-7CA6-409E-4484-083497899607}"/>
              </a:ext>
            </a:extLst>
          </p:cNvPr>
          <p:cNvSpPr/>
          <p:nvPr/>
        </p:nvSpPr>
        <p:spPr>
          <a:xfrm>
            <a:off x="3444343" y="3551758"/>
            <a:ext cx="3224631" cy="42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24573C1-2389-5CCD-89C7-B5FBFA1B5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11299" y="1636534"/>
            <a:ext cx="38100" cy="1905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6FAF54-1D64-7998-FABB-409A84CF5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388800" y="2491852"/>
            <a:ext cx="38100" cy="190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62CC69-6828-1798-6AE4-62B624579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388800" y="3296083"/>
            <a:ext cx="38100" cy="1905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D08CD44-FBD3-582A-7D08-8CED6F3D1BEB}"/>
              </a:ext>
            </a:extLst>
          </p:cNvPr>
          <p:cNvSpPr/>
          <p:nvPr/>
        </p:nvSpPr>
        <p:spPr>
          <a:xfrm>
            <a:off x="1979213" y="3579146"/>
            <a:ext cx="1278239" cy="341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D2E927-0500-5F40-3AA1-1E368AFCB23A}"/>
              </a:ext>
            </a:extLst>
          </p:cNvPr>
          <p:cNvSpPr txBox="1"/>
          <p:nvPr/>
        </p:nvSpPr>
        <p:spPr>
          <a:xfrm>
            <a:off x="2551365" y="4430602"/>
            <a:ext cx="7409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3.6 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29C0AA-147C-D225-F1A3-989A09717834}"/>
              </a:ext>
            </a:extLst>
          </p:cNvPr>
          <p:cNvSpPr txBox="1"/>
          <p:nvPr/>
        </p:nvSpPr>
        <p:spPr>
          <a:xfrm>
            <a:off x="2529331" y="5345002"/>
            <a:ext cx="7409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3.4 m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58CB5D2-769A-10F1-FCEF-A5664AA7E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399817" y="4518955"/>
            <a:ext cx="38100" cy="190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BD3F3F5-8E78-95DB-5D47-521EA9E74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10834" y="5455389"/>
            <a:ext cx="38100" cy="1905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7690C91-9ECD-0FF9-397F-E77021C2373D}"/>
              </a:ext>
            </a:extLst>
          </p:cNvPr>
          <p:cNvSpPr txBox="1"/>
          <p:nvPr/>
        </p:nvSpPr>
        <p:spPr>
          <a:xfrm>
            <a:off x="9125739" y="1113709"/>
            <a:ext cx="281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the dreaded demographic cliff 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D88D03-7A1C-CFC9-F92E-CFA04F719C3D}"/>
              </a:ext>
            </a:extLst>
          </p:cNvPr>
          <p:cNvSpPr txBox="1"/>
          <p:nvPr/>
        </p:nvSpPr>
        <p:spPr>
          <a:xfrm>
            <a:off x="90992" y="6571829"/>
            <a:ext cx="5312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www.synario.com</a:t>
            </a:r>
            <a:r>
              <a:rPr lang="en-US" sz="1600" dirty="0"/>
              <a:t>/resources/blog/enrollment-cliff/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5102A-C0D0-7E08-87D7-FC4454E359B4}"/>
              </a:ext>
            </a:extLst>
          </p:cNvPr>
          <p:cNvSpPr txBox="1"/>
          <p:nvPr/>
        </p:nvSpPr>
        <p:spPr>
          <a:xfrm>
            <a:off x="7276190" y="5060927"/>
            <a:ext cx="13270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are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7F3E4-D3FF-4A70-3321-9BC59C04F35B}"/>
              </a:ext>
            </a:extLst>
          </p:cNvPr>
          <p:cNvSpPr txBox="1"/>
          <p:nvPr/>
        </p:nvSpPr>
        <p:spPr>
          <a:xfrm rot="3935236">
            <a:off x="7612110" y="1842572"/>
            <a:ext cx="233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here there be dragons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081B3B-8347-26D0-396B-0945CC4E489C}"/>
              </a:ext>
            </a:extLst>
          </p:cNvPr>
          <p:cNvCxnSpPr>
            <a:cxnSpLocks/>
          </p:cNvCxnSpPr>
          <p:nvPr/>
        </p:nvCxnSpPr>
        <p:spPr>
          <a:xfrm>
            <a:off x="6829476" y="859767"/>
            <a:ext cx="0" cy="530967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44A3F0-79EB-E21D-944A-C022FCF779DA}"/>
              </a:ext>
            </a:extLst>
          </p:cNvPr>
          <p:cNvCxnSpPr/>
          <p:nvPr/>
        </p:nvCxnSpPr>
        <p:spPr>
          <a:xfrm>
            <a:off x="3316077" y="6147254"/>
            <a:ext cx="61104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2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30D387-4C8C-9A9F-A0A5-74B660AC37CE}"/>
              </a:ext>
            </a:extLst>
          </p:cNvPr>
          <p:cNvSpPr txBox="1"/>
          <p:nvPr/>
        </p:nvSpPr>
        <p:spPr>
          <a:xfrm>
            <a:off x="477252" y="1956475"/>
            <a:ext cx="112374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buNone/>
            </a:pPr>
            <a:r>
              <a:rPr lang="en-US" sz="28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Higher Ed funding cuts</a:t>
            </a:r>
            <a:r>
              <a:rPr lang="en-US" sz="2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marR="0" indent="-285750" algn="ctr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Reduction in tenured positions, explosion in temporary positions. </a:t>
            </a:r>
          </a:p>
          <a:p>
            <a:pPr marL="285750" marR="0" indent="-285750" algn="ctr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Low-enrolled programs and courses eliminated, consolidated or merged with other disciplines. Geology &gt;&gt; Earth Sciences &gt;&gt; Environmental Sciences. </a:t>
            </a:r>
          </a:p>
          <a:p>
            <a:pPr marR="0" algn="ctr"/>
            <a:endParaRPr lang="en-US" sz="2400" kern="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/>
            <a:r>
              <a:rPr lang="en-US" sz="2800" b="1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orkforce demand high 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geology trained graduates, need to 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produce graduates with 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geoscience training. How? Which courses? With what faculty?</a:t>
            </a:r>
          </a:p>
          <a:p>
            <a:pPr marR="0" algn="ctr"/>
            <a:endParaRPr lang="en-US" sz="24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/>
            <a:r>
              <a:rPr lang="en-US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Undergraduate student limits</a:t>
            </a:r>
            <a:r>
              <a:rPr lang="en-US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reading comprehension, writing with appropriate vocabulary and sentence structure, basic applied math, and organizational and computer software/hardware proficiencies.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DDB98-5B8D-6F99-67E7-2589561D8A76}"/>
              </a:ext>
            </a:extLst>
          </p:cNvPr>
          <p:cNvSpPr txBox="1"/>
          <p:nvPr/>
        </p:nvSpPr>
        <p:spPr>
          <a:xfrm>
            <a:off x="1515980" y="324851"/>
            <a:ext cx="9781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Creates Grand Challenges in Geoscience Education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3EEF2F-8F51-E08A-31E5-7A70C2B2B7F2}"/>
              </a:ext>
            </a:extLst>
          </p:cNvPr>
          <p:cNvSpPr txBox="1"/>
          <p:nvPr/>
        </p:nvSpPr>
        <p:spPr>
          <a:xfrm>
            <a:off x="4466643" y="1198785"/>
            <a:ext cx="3258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Triple-whammy</a:t>
            </a:r>
          </a:p>
        </p:txBody>
      </p:sp>
    </p:spTree>
    <p:extLst>
      <p:ext uri="{BB962C8B-B14F-4D97-AF65-F5344CB8AC3E}">
        <p14:creationId xmlns:p14="http://schemas.microsoft.com/office/powerpoint/2010/main" val="10844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76880D-8704-C6B7-40EA-D6FBB1AE474F}"/>
              </a:ext>
            </a:extLst>
          </p:cNvPr>
          <p:cNvSpPr txBox="1"/>
          <p:nvPr/>
        </p:nvSpPr>
        <p:spPr>
          <a:xfrm>
            <a:off x="208641" y="151179"/>
            <a:ext cx="1198238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Plymouth State University</a:t>
            </a:r>
          </a:p>
          <a:p>
            <a:r>
              <a:rPr lang="en-US" sz="2800" dirty="0">
                <a:latin typeface="+mj-lt"/>
              </a:rPr>
              <a:t> one of five institutions in the </a:t>
            </a:r>
          </a:p>
          <a:p>
            <a:r>
              <a:rPr lang="en-US" sz="2800" dirty="0">
                <a:latin typeface="+mj-lt"/>
              </a:rPr>
              <a:t>University System of NH</a:t>
            </a:r>
          </a:p>
          <a:p>
            <a:endParaRPr lang="en-US" sz="2800" dirty="0">
              <a:latin typeface="+mj-lt"/>
            </a:endParaRP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under 4000 students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rural &amp; remote (&lt; 7000 residents)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northern most university in NH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many students 1</a:t>
            </a:r>
            <a:r>
              <a:rPr lang="en-US" sz="2800" baseline="30000" dirty="0">
                <a:latin typeface="+mj-lt"/>
              </a:rPr>
              <a:t>st</a:t>
            </a:r>
            <a:r>
              <a:rPr lang="en-US" sz="2800" dirty="0">
                <a:latin typeface="+mj-lt"/>
              </a:rPr>
              <a:t> in family to attend higher ed 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primarily UG degrees, MS degrees in two STEM programs – Meteorology, Biology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Environmental Science &amp; Policy B.S. degree - created in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number of majors – 120 (2019), 60 (Covid), currently 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two options – Science focus, Policy &amp; Planning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about 75% of first year students start in the science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about 40% of seniors graduate in the science focus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655AC-456B-0084-5DC1-DD96ED1B2F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34" r="3473" b="5981"/>
          <a:stretch/>
        </p:blipFill>
        <p:spPr>
          <a:xfrm>
            <a:off x="5475383" y="0"/>
            <a:ext cx="6716617" cy="29884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0BFE6AE-54C1-EE1D-2612-4DA876EF6487}"/>
              </a:ext>
            </a:extLst>
          </p:cNvPr>
          <p:cNvGrpSpPr/>
          <p:nvPr/>
        </p:nvGrpSpPr>
        <p:grpSpPr>
          <a:xfrm>
            <a:off x="208641" y="5506491"/>
            <a:ext cx="12064109" cy="1200329"/>
            <a:chOff x="208641" y="5506491"/>
            <a:chExt cx="12064109" cy="12003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FB097E5-9B83-6518-28C4-26D2E0FD54C2}"/>
                </a:ext>
              </a:extLst>
            </p:cNvPr>
            <p:cNvGrpSpPr/>
            <p:nvPr/>
          </p:nvGrpSpPr>
          <p:grpSpPr>
            <a:xfrm>
              <a:off x="9028227" y="5506491"/>
              <a:ext cx="3244523" cy="1200329"/>
              <a:chOff x="9028227" y="5506491"/>
              <a:chExt cx="3244523" cy="120032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1446B-B891-DC54-5DE4-5CD0AEFCDEBD}"/>
                  </a:ext>
                </a:extLst>
              </p:cNvPr>
              <p:cNvSpPr txBox="1"/>
              <p:nvPr/>
            </p:nvSpPr>
            <p:spPr>
              <a:xfrm>
                <a:off x="9923257" y="5506491"/>
                <a:ext cx="23494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35% loss in geoscience-leaning majors  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BFBD6C0-253C-6965-F8BE-587FF966052B}"/>
                  </a:ext>
                </a:extLst>
              </p:cNvPr>
              <p:cNvCxnSpPr/>
              <p:nvPr/>
            </p:nvCxnSpPr>
            <p:spPr>
              <a:xfrm>
                <a:off x="9028227" y="6106655"/>
                <a:ext cx="782053" cy="0"/>
              </a:xfrm>
              <a:prstGeom prst="straightConnector1">
                <a:avLst/>
              </a:prstGeom>
              <a:ln w="9842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11F7795-46A2-BF17-03FD-169B84F201B2}"/>
                </a:ext>
              </a:extLst>
            </p:cNvPr>
            <p:cNvSpPr/>
            <p:nvPr/>
          </p:nvSpPr>
          <p:spPr>
            <a:xfrm>
              <a:off x="208641" y="5740400"/>
              <a:ext cx="8818610" cy="850900"/>
            </a:xfrm>
            <a:prstGeom prst="rect">
              <a:avLst/>
            </a:prstGeom>
            <a:noFill/>
            <a:ln w="476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93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1C3FC-9A00-1575-7576-4F79DB7A402F}"/>
              </a:ext>
            </a:extLst>
          </p:cNvPr>
          <p:cNvSpPr txBox="1"/>
          <p:nvPr/>
        </p:nvSpPr>
        <p:spPr>
          <a:xfrm>
            <a:off x="1182793" y="256558"/>
            <a:ext cx="9757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Major challenges to retention in our environmental  major: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401F6-DC19-F075-867B-A148D3BFAB9C}"/>
              </a:ext>
            </a:extLst>
          </p:cNvPr>
          <p:cNvSpPr txBox="1"/>
          <p:nvPr/>
        </p:nvSpPr>
        <p:spPr>
          <a:xfrm>
            <a:off x="281253" y="2497961"/>
            <a:ext cx="1162949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Growing proportion of  majors without simple math ability (i.e. divide by 10)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Avoided textbook use creates missed homework assignments and knowledge gaps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Breadth of student vocabulary mismatched to lecture and textbook vocabulary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Vocabulary gaps mean students struggle to convey knowledge (weak answers)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Computer literacy low to non-existent (computers not used for storage or organizing)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Minimal practice with organization affects note-taking, assignments, study content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Practical knowledge of maps, outdoor navigation, global geography often missing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0FE9C-D4BF-B390-6913-33FC331EB275}"/>
              </a:ext>
            </a:extLst>
          </p:cNvPr>
          <p:cNvSpPr txBox="1"/>
          <p:nvPr/>
        </p:nvSpPr>
        <p:spPr>
          <a:xfrm>
            <a:off x="700834" y="956048"/>
            <a:ext cx="10721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Our curriculum was created in 2009, by several 50-60 yr-old geoscience faculty</a:t>
            </a:r>
          </a:p>
          <a:p>
            <a:pPr algn="ctr"/>
            <a:r>
              <a:rPr lang="en-US" sz="2400" dirty="0"/>
              <a:t>Only 1 of  3 who retired was replaced (no tenure, 30 </a:t>
            </a:r>
            <a:r>
              <a:rPr lang="en-US" sz="2400" dirty="0" err="1"/>
              <a:t>cr</a:t>
            </a:r>
            <a:r>
              <a:rPr lang="en-US" sz="2400" dirty="0"/>
              <a:t>/yr load)</a:t>
            </a:r>
          </a:p>
          <a:p>
            <a:pPr algn="ctr"/>
            <a:r>
              <a:rPr lang="en-US" sz="2400" dirty="0"/>
              <a:t>All of us were unprepared for the students we recruited into the major post-2010</a:t>
            </a:r>
          </a:p>
        </p:txBody>
      </p:sp>
    </p:spTree>
    <p:extLst>
      <p:ext uri="{BB962C8B-B14F-4D97-AF65-F5344CB8AC3E}">
        <p14:creationId xmlns:p14="http://schemas.microsoft.com/office/powerpoint/2010/main" val="27163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3AD9F-0F94-9B18-E384-D99B3706B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43B14-464D-EA3A-C67D-8FE1D650FFAC}"/>
              </a:ext>
            </a:extLst>
          </p:cNvPr>
          <p:cNvSpPr txBox="1"/>
          <p:nvPr/>
        </p:nvSpPr>
        <p:spPr>
          <a:xfrm>
            <a:off x="5758032" y="355923"/>
            <a:ext cx="6097836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Core (all students in the major):</a:t>
            </a:r>
          </a:p>
          <a:p>
            <a:endParaRPr lang="en-US" dirty="0"/>
          </a:p>
          <a:p>
            <a:r>
              <a:rPr lang="en-US" dirty="0"/>
              <a:t>Intro to Field Techniques			3 credits </a:t>
            </a:r>
          </a:p>
          <a:p>
            <a:r>
              <a:rPr lang="en-US" dirty="0"/>
              <a:t>Intro to Enviro Science and Policy I		4 credits</a:t>
            </a:r>
          </a:p>
          <a:p>
            <a:r>
              <a:rPr lang="en-US" dirty="0"/>
              <a:t>Intro to Enviro Science and Policy II		4 credits</a:t>
            </a:r>
          </a:p>
          <a:p>
            <a:r>
              <a:rPr lang="en-US" dirty="0"/>
              <a:t>Statistics I 				3 credits</a:t>
            </a:r>
          </a:p>
          <a:p>
            <a:r>
              <a:rPr lang="en-US" dirty="0"/>
              <a:t>GIS I: Intro to Geog Information Systems 	4 credits</a:t>
            </a:r>
          </a:p>
          <a:p>
            <a:r>
              <a:rPr lang="en-US" dirty="0"/>
              <a:t>Energy and Society			4 credits</a:t>
            </a:r>
          </a:p>
          <a:p>
            <a:r>
              <a:rPr lang="en-US" dirty="0"/>
              <a:t>Climate, Risk, and Adaptation		3 credits</a:t>
            </a:r>
          </a:p>
          <a:p>
            <a:r>
              <a:rPr lang="en-US" dirty="0"/>
              <a:t>Environmental Geology 			4 credits </a:t>
            </a:r>
          </a:p>
          <a:p>
            <a:r>
              <a:rPr lang="en-US" dirty="0"/>
              <a:t>Foundations of Environmental Policy 		4 credits</a:t>
            </a:r>
          </a:p>
          <a:p>
            <a:r>
              <a:rPr lang="en-US" dirty="0"/>
              <a:t>Conservation 				3 credits </a:t>
            </a:r>
          </a:p>
          <a:p>
            <a:r>
              <a:rPr lang="en-US" dirty="0"/>
              <a:t>Environmental Science and Policy Seminar	4 credits</a:t>
            </a:r>
          </a:p>
          <a:p>
            <a:endParaRPr lang="en-US" dirty="0"/>
          </a:p>
          <a:p>
            <a:r>
              <a:rPr lang="en-US" b="1" dirty="0"/>
              <a:t>Science Option :</a:t>
            </a:r>
          </a:p>
          <a:p>
            <a:r>
              <a:rPr lang="en-US" dirty="0"/>
              <a:t>General Chemistry I			4 credits </a:t>
            </a:r>
          </a:p>
          <a:p>
            <a:r>
              <a:rPr lang="en-US" dirty="0"/>
              <a:t>General Chemistry II 			4 credits</a:t>
            </a:r>
          </a:p>
          <a:p>
            <a:r>
              <a:rPr lang="en-US" dirty="0"/>
              <a:t>Physics					4 credits</a:t>
            </a:r>
          </a:p>
          <a:p>
            <a:r>
              <a:rPr lang="en-US" dirty="0"/>
              <a:t>Hydrology 				4 credits</a:t>
            </a:r>
          </a:p>
          <a:p>
            <a:r>
              <a:rPr lang="en-US" dirty="0"/>
              <a:t>Calculus					4 credits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D36209-891D-17C3-4102-435F123884D5}"/>
              </a:ext>
            </a:extLst>
          </p:cNvPr>
          <p:cNvCxnSpPr>
            <a:cxnSpLocks/>
          </p:cNvCxnSpPr>
          <p:nvPr/>
        </p:nvCxnSpPr>
        <p:spPr>
          <a:xfrm flipV="1">
            <a:off x="3615940" y="1801855"/>
            <a:ext cx="2094928" cy="217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BE1710-D78C-9BBB-2BAB-2608E7B7CC33}"/>
              </a:ext>
            </a:extLst>
          </p:cNvPr>
          <p:cNvCxnSpPr>
            <a:cxnSpLocks/>
          </p:cNvCxnSpPr>
          <p:nvPr/>
        </p:nvCxnSpPr>
        <p:spPr>
          <a:xfrm>
            <a:off x="3595628" y="2032490"/>
            <a:ext cx="2089075" cy="518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1348EE-1FFE-859C-4A27-CFA0029EF754}"/>
              </a:ext>
            </a:extLst>
          </p:cNvPr>
          <p:cNvCxnSpPr>
            <a:cxnSpLocks/>
          </p:cNvCxnSpPr>
          <p:nvPr/>
        </p:nvCxnSpPr>
        <p:spPr>
          <a:xfrm>
            <a:off x="3595628" y="2019117"/>
            <a:ext cx="2064287" cy="349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9A2ABF-0AB5-E091-4BC8-1916DB8171C8}"/>
              </a:ext>
            </a:extLst>
          </p:cNvPr>
          <p:cNvCxnSpPr>
            <a:cxnSpLocks/>
          </p:cNvCxnSpPr>
          <p:nvPr/>
        </p:nvCxnSpPr>
        <p:spPr>
          <a:xfrm>
            <a:off x="3580479" y="2048955"/>
            <a:ext cx="2104224" cy="5637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B5641E-E7D5-02C1-BF2C-039925AFBCE1}"/>
              </a:ext>
            </a:extLst>
          </p:cNvPr>
          <p:cNvCxnSpPr>
            <a:cxnSpLocks/>
          </p:cNvCxnSpPr>
          <p:nvPr/>
        </p:nvCxnSpPr>
        <p:spPr>
          <a:xfrm>
            <a:off x="3580479" y="2019118"/>
            <a:ext cx="2104224" cy="839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5696A5-D4E6-577F-A6C6-BA695371A47A}"/>
              </a:ext>
            </a:extLst>
          </p:cNvPr>
          <p:cNvCxnSpPr>
            <a:cxnSpLocks/>
          </p:cNvCxnSpPr>
          <p:nvPr/>
        </p:nvCxnSpPr>
        <p:spPr>
          <a:xfrm>
            <a:off x="3542611" y="2025150"/>
            <a:ext cx="2153108" cy="11030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7822807-BE84-60D2-B926-CE053B6A6A81}"/>
              </a:ext>
            </a:extLst>
          </p:cNvPr>
          <p:cNvSpPr txBox="1"/>
          <p:nvPr/>
        </p:nvSpPr>
        <p:spPr>
          <a:xfrm>
            <a:off x="1049329" y="3245007"/>
            <a:ext cx="2437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Writing &amp; reading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D3745A-2165-CCF0-98A0-A7225301FDD6}"/>
              </a:ext>
            </a:extLst>
          </p:cNvPr>
          <p:cNvCxnSpPr>
            <a:cxnSpLocks/>
          </p:cNvCxnSpPr>
          <p:nvPr/>
        </p:nvCxnSpPr>
        <p:spPr>
          <a:xfrm flipH="1" flipV="1">
            <a:off x="3767769" y="3495383"/>
            <a:ext cx="1943100" cy="225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C38C96-31D8-1AD7-82A4-599964DDEB84}"/>
              </a:ext>
            </a:extLst>
          </p:cNvPr>
          <p:cNvCxnSpPr>
            <a:cxnSpLocks/>
          </p:cNvCxnSpPr>
          <p:nvPr/>
        </p:nvCxnSpPr>
        <p:spPr>
          <a:xfrm flipH="1" flipV="1">
            <a:off x="3756752" y="3503314"/>
            <a:ext cx="1965134" cy="492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A8BD30-DFA7-A83A-1816-7FBB5CA6BE4E}"/>
              </a:ext>
            </a:extLst>
          </p:cNvPr>
          <p:cNvCxnSpPr>
            <a:cxnSpLocks/>
          </p:cNvCxnSpPr>
          <p:nvPr/>
        </p:nvCxnSpPr>
        <p:spPr>
          <a:xfrm flipH="1">
            <a:off x="3767769" y="3456298"/>
            <a:ext cx="1932083" cy="39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6D10ABE-F89F-B244-FFAE-DFD92D70879B}"/>
              </a:ext>
            </a:extLst>
          </p:cNvPr>
          <p:cNvSpPr txBox="1"/>
          <p:nvPr/>
        </p:nvSpPr>
        <p:spPr>
          <a:xfrm>
            <a:off x="815250" y="4400855"/>
            <a:ext cx="295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Math &amp; organization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26A555-563F-2CE9-39B2-D13AF41DC611}"/>
              </a:ext>
            </a:extLst>
          </p:cNvPr>
          <p:cNvCxnSpPr>
            <a:cxnSpLocks/>
          </p:cNvCxnSpPr>
          <p:nvPr/>
        </p:nvCxnSpPr>
        <p:spPr>
          <a:xfrm flipH="1" flipV="1">
            <a:off x="3609400" y="4665798"/>
            <a:ext cx="2075303" cy="1022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A01A9C-CBD2-9ED1-2C25-E9FEE9F8EEF0}"/>
              </a:ext>
            </a:extLst>
          </p:cNvPr>
          <p:cNvCxnSpPr>
            <a:cxnSpLocks/>
          </p:cNvCxnSpPr>
          <p:nvPr/>
        </p:nvCxnSpPr>
        <p:spPr>
          <a:xfrm flipH="1" flipV="1">
            <a:off x="3628679" y="4676276"/>
            <a:ext cx="2056024" cy="3033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592414-F42D-389B-7B30-81BB401E4EAC}"/>
              </a:ext>
            </a:extLst>
          </p:cNvPr>
          <p:cNvCxnSpPr>
            <a:cxnSpLocks/>
          </p:cNvCxnSpPr>
          <p:nvPr/>
        </p:nvCxnSpPr>
        <p:spPr>
          <a:xfrm flipH="1" flipV="1">
            <a:off x="3650714" y="4676276"/>
            <a:ext cx="2009201" cy="590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434E37-1B7C-91C3-9928-286006C476F0}"/>
              </a:ext>
            </a:extLst>
          </p:cNvPr>
          <p:cNvCxnSpPr>
            <a:cxnSpLocks/>
          </p:cNvCxnSpPr>
          <p:nvPr/>
        </p:nvCxnSpPr>
        <p:spPr>
          <a:xfrm flipH="1" flipV="1">
            <a:off x="3628679" y="4676276"/>
            <a:ext cx="2056024" cy="8804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9E2FD34-982F-DE93-B7D5-0C74B2356634}"/>
              </a:ext>
            </a:extLst>
          </p:cNvPr>
          <p:cNvSpPr txBox="1"/>
          <p:nvPr/>
        </p:nvSpPr>
        <p:spPr>
          <a:xfrm>
            <a:off x="588027" y="1794756"/>
            <a:ext cx="295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Math, organization &amp; computer literacy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F7BCAB-94CE-0FAC-81E7-CFEC1000A89D}"/>
              </a:ext>
            </a:extLst>
          </p:cNvPr>
          <p:cNvSpPr txBox="1"/>
          <p:nvPr/>
        </p:nvSpPr>
        <p:spPr>
          <a:xfrm>
            <a:off x="540517" y="180427"/>
            <a:ext cx="472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Skills needed for passing grade: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EBB27B-B36F-E20D-56BF-A1A570237ADB}"/>
              </a:ext>
            </a:extLst>
          </p:cNvPr>
          <p:cNvSpPr txBox="1"/>
          <p:nvPr/>
        </p:nvSpPr>
        <p:spPr>
          <a:xfrm>
            <a:off x="496668" y="697765"/>
            <a:ext cx="3132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Participation </a:t>
            </a:r>
          </a:p>
          <a:p>
            <a:pPr algn="ctr"/>
            <a:r>
              <a:rPr lang="en-US" sz="2400" dirty="0"/>
              <a:t>(general skill building)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356F936-C647-71FB-0CCB-18E48BA56A77}"/>
              </a:ext>
            </a:extLst>
          </p:cNvPr>
          <p:cNvCxnSpPr>
            <a:cxnSpLocks/>
          </p:cNvCxnSpPr>
          <p:nvPr/>
        </p:nvCxnSpPr>
        <p:spPr>
          <a:xfrm>
            <a:off x="3580479" y="1349443"/>
            <a:ext cx="2179274" cy="208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784B2B7-EAC0-38DD-6265-1B66B4C43580}"/>
              </a:ext>
            </a:extLst>
          </p:cNvPr>
          <p:cNvCxnSpPr>
            <a:cxnSpLocks/>
          </p:cNvCxnSpPr>
          <p:nvPr/>
        </p:nvCxnSpPr>
        <p:spPr>
          <a:xfrm flipV="1">
            <a:off x="3628679" y="1250649"/>
            <a:ext cx="2093207" cy="89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DE5D6EC-577A-CC79-CE9D-2A727C22C3E2}"/>
              </a:ext>
            </a:extLst>
          </p:cNvPr>
          <p:cNvSpPr txBox="1"/>
          <p:nvPr/>
        </p:nvSpPr>
        <p:spPr>
          <a:xfrm>
            <a:off x="5758032" y="5895901"/>
            <a:ext cx="578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level electives			13 credits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2DDBF-3045-78DF-9144-BA68AE802E9A}"/>
              </a:ext>
            </a:extLst>
          </p:cNvPr>
          <p:cNvSpPr txBox="1"/>
          <p:nvPr/>
        </p:nvSpPr>
        <p:spPr>
          <a:xfrm>
            <a:off x="5758032" y="6265233"/>
            <a:ext cx="578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(excluding gen ed)			73 credits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B0034-E000-FC15-AB4C-E7E092B39669}"/>
              </a:ext>
            </a:extLst>
          </p:cNvPr>
          <p:cNvSpPr txBox="1"/>
          <p:nvPr/>
        </p:nvSpPr>
        <p:spPr>
          <a:xfrm>
            <a:off x="815250" y="6265233"/>
            <a:ext cx="407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120 needed to graduate: 60% in major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5BE2E-3DAF-0772-1261-6CCDA9DD7A0D}"/>
              </a:ext>
            </a:extLst>
          </p:cNvPr>
          <p:cNvCxnSpPr>
            <a:cxnSpLocks/>
          </p:cNvCxnSpPr>
          <p:nvPr/>
        </p:nvCxnSpPr>
        <p:spPr>
          <a:xfrm flipH="1" flipV="1">
            <a:off x="3628679" y="4683499"/>
            <a:ext cx="2067040" cy="10877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24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35EDC2-07A0-BA65-C0CD-598437B27BE8}"/>
              </a:ext>
            </a:extLst>
          </p:cNvPr>
          <p:cNvSpPr txBox="1"/>
          <p:nvPr/>
        </p:nvSpPr>
        <p:spPr>
          <a:xfrm>
            <a:off x="473725" y="520511"/>
            <a:ext cx="11244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Actions taken to address student needs, especially in the Science Option:</a:t>
            </a:r>
          </a:p>
          <a:p>
            <a:endParaRPr lang="en-US" sz="12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2018-21 NSF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GeoPaths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Award aimed at 1</a:t>
            </a:r>
            <a:r>
              <a:rPr lang="en-US" sz="2400" baseline="30000" dirty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year student engagement in research and career building</a:t>
            </a:r>
          </a:p>
          <a:p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2019 Created a faculty-expertise-oriented advanced field techniques course (topic changes depending on faculty offering it, variable credit, can take multiple times</a:t>
            </a:r>
          </a:p>
          <a:p>
            <a:endParaRPr lang="en-US" sz="1200" dirty="0"/>
          </a:p>
          <a:p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2022  Dropped calculus in favor of precalculus, gave student choice of a second semester of chemistry or a semester of Physics (algebra-based)</a:t>
            </a:r>
          </a:p>
          <a:p>
            <a:endParaRPr lang="en-US" sz="1200" dirty="0"/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2023-25 Pilot-tested then adopted a 1-credit Science Toolkit course, aimed at: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computer literacy (how to save, organize and find files, downloading software)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reminders of basic math – decimals, fractions, exponents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creating and reading graphs, maps and visualizations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 to Microsoft Excel (full version)</a:t>
            </a:r>
          </a:p>
        </p:txBody>
      </p:sp>
    </p:spTree>
    <p:extLst>
      <p:ext uri="{BB962C8B-B14F-4D97-AF65-F5344CB8AC3E}">
        <p14:creationId xmlns:p14="http://schemas.microsoft.com/office/powerpoint/2010/main" val="39148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1F07F-A169-505F-7C61-245A365BC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53" y="44661"/>
            <a:ext cx="9064874" cy="6813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1AA536-8A0D-FD51-8162-6692B52AE442}"/>
              </a:ext>
            </a:extLst>
          </p:cNvPr>
          <p:cNvSpPr txBox="1"/>
          <p:nvPr/>
        </p:nvSpPr>
        <p:spPr>
          <a:xfrm>
            <a:off x="8922328" y="3990108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attendance issue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931D77-83B6-136E-DA86-88AB4FFAE53B}"/>
              </a:ext>
            </a:extLst>
          </p:cNvPr>
          <p:cNvSpPr txBox="1"/>
          <p:nvPr/>
        </p:nvSpPr>
        <p:spPr>
          <a:xfrm>
            <a:off x="8978901" y="1768547"/>
            <a:ext cx="2736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Grades in activities requiring math, graphing, mapping or visualization  </a:t>
            </a:r>
          </a:p>
        </p:txBody>
      </p:sp>
    </p:spTree>
    <p:extLst>
      <p:ext uri="{BB962C8B-B14F-4D97-AF65-F5344CB8AC3E}">
        <p14:creationId xmlns:p14="http://schemas.microsoft.com/office/powerpoint/2010/main" val="142277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93A01B-AEC2-628D-3AF7-08137007381E}"/>
              </a:ext>
            </a:extLst>
          </p:cNvPr>
          <p:cNvSpPr txBox="1"/>
          <p:nvPr/>
        </p:nvSpPr>
        <p:spPr>
          <a:xfrm>
            <a:off x="368968" y="445169"/>
            <a:ext cx="1159443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Other Actions: </a:t>
            </a:r>
          </a:p>
          <a:p>
            <a:pPr marL="466725" lvl="1" indent="-431800">
              <a:buFont typeface="Arial" panose="020B0604020202020204" pitchFamily="34" charset="0"/>
              <a:buChar char="•"/>
            </a:pPr>
            <a:r>
              <a:rPr lang="en-US" sz="2400" dirty="0"/>
              <a:t>Created </a:t>
            </a:r>
            <a:r>
              <a:rPr lang="en-US" sz="2400" b="1" dirty="0"/>
              <a:t>Geology</a:t>
            </a:r>
            <a:r>
              <a:rPr lang="en-US" sz="2400" dirty="0"/>
              <a:t> </a:t>
            </a:r>
            <a:r>
              <a:rPr lang="en-US" sz="2400" b="1" dirty="0"/>
              <a:t>Minor</a:t>
            </a:r>
            <a:r>
              <a:rPr lang="en-US" sz="2400" dirty="0"/>
              <a:t> with geology gen ed and upper level electives </a:t>
            </a:r>
            <a:endParaRPr lang="en-US" sz="2400" b="1" dirty="0"/>
          </a:p>
          <a:p>
            <a:pPr marL="406400" lvl="1" indent="-382588">
              <a:buFont typeface="Arial" panose="020B0604020202020204" pitchFamily="34" charset="0"/>
              <a:buChar char="•"/>
            </a:pPr>
            <a:r>
              <a:rPr lang="en-US" sz="2400" dirty="0"/>
              <a:t>Added upper level courses with geoscience content aimed at multiple STEM majors (minimal to no pre-</a:t>
            </a:r>
            <a:r>
              <a:rPr lang="en-US" sz="2400" dirty="0" err="1"/>
              <a:t>reqs</a:t>
            </a:r>
            <a:r>
              <a:rPr lang="en-US" sz="2400" dirty="0"/>
              <a:t>):  </a:t>
            </a:r>
          </a:p>
          <a:p>
            <a:pPr marL="23812" lvl="1"/>
            <a:endParaRPr lang="en-US" sz="2400" dirty="0"/>
          </a:p>
          <a:p>
            <a:pPr marL="11113" lvl="2">
              <a:spcAft>
                <a:spcPts val="600"/>
              </a:spcAft>
            </a:pPr>
            <a:r>
              <a:rPr lang="en-US" sz="2400" b="1" dirty="0"/>
              <a:t>Medical Geology – 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Enviro Sci, Bio, Nursing, </a:t>
            </a:r>
            <a:r>
              <a:rPr lang="en-US" sz="2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Interdisc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11113" lvl="2">
              <a:spcAft>
                <a:spcPts val="600"/>
              </a:spcAft>
            </a:pPr>
            <a:r>
              <a:rPr lang="en-US" sz="2400" b="1" dirty="0"/>
              <a:t>Oceanography - 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Enviro Sci, Bio, Chem, Meteor, Climate Studies, </a:t>
            </a:r>
            <a:r>
              <a:rPr lang="en-US" sz="2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Interdisc</a:t>
            </a:r>
            <a:endParaRPr lang="en-US" sz="2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11113" lvl="2">
              <a:spcAft>
                <a:spcPts val="600"/>
              </a:spcAft>
            </a:pPr>
            <a:r>
              <a:rPr lang="en-US" sz="2400" b="1" dirty="0"/>
              <a:t>Water Resource Management - 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Enviro Sci, Meteor, Climate Studies</a:t>
            </a:r>
          </a:p>
          <a:p>
            <a:pPr marL="11113" lvl="2">
              <a:spcAft>
                <a:spcPts val="600"/>
              </a:spcAft>
            </a:pPr>
            <a:r>
              <a:rPr lang="en-US" sz="2400" b="1" dirty="0"/>
              <a:t>Hydrology (Geology or Intro Meteor pre-req) – 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Enviro Sci, Meteor, Climate</a:t>
            </a:r>
          </a:p>
          <a:p>
            <a:pPr marL="11113" lvl="2">
              <a:spcAft>
                <a:spcPts val="600"/>
              </a:spcAft>
            </a:pPr>
            <a:r>
              <a:rPr lang="en-US" sz="2400" b="1" dirty="0"/>
              <a:t>Nuclear Futures and Legacies - 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Enviro Sci, Bio, History</a:t>
            </a:r>
          </a:p>
          <a:p>
            <a:pPr marL="11113" lvl="2">
              <a:spcAft>
                <a:spcPts val="600"/>
              </a:spcAft>
            </a:pPr>
            <a:r>
              <a:rPr lang="en-US" sz="2400" b="1" dirty="0"/>
              <a:t>Natural Hazards - 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Enviro Sci, Meteor, Climate Studies, </a:t>
            </a:r>
            <a:r>
              <a:rPr lang="en-US" sz="2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Interdisc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Business</a:t>
            </a:r>
          </a:p>
          <a:p>
            <a:pPr marL="11113" lvl="2">
              <a:spcAft>
                <a:spcPts val="600"/>
              </a:spcAft>
            </a:pPr>
            <a:r>
              <a:rPr lang="en-US" sz="2400" b="1" dirty="0"/>
              <a:t>Climate Change (Geo, Met pre-req) - </a:t>
            </a:r>
            <a:r>
              <a:rPr lang="en-US" sz="2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Envio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Sci, Meteor, Climate Studies, </a:t>
            </a:r>
            <a:r>
              <a:rPr lang="en-US" sz="2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Interdisc</a:t>
            </a:r>
            <a:endParaRPr lang="en-US" sz="2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11113" lvl="2">
              <a:spcAft>
                <a:spcPts val="600"/>
              </a:spcAft>
            </a:pPr>
            <a:r>
              <a:rPr lang="en-US" sz="2400" b="1" dirty="0"/>
              <a:t>Life in the Universe - </a:t>
            </a:r>
            <a:r>
              <a:rPr lang="en-US" sz="2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Envio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Sci, Bio, Chem, </a:t>
            </a:r>
            <a:r>
              <a:rPr lang="en-US" sz="2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Interdisc</a:t>
            </a:r>
            <a:endParaRPr lang="en-US" sz="2400" b="1" dirty="0"/>
          </a:p>
          <a:p>
            <a:pPr marL="11113" lvl="2">
              <a:spcAft>
                <a:spcPts val="600"/>
              </a:spcAft>
            </a:pPr>
            <a:r>
              <a:rPr lang="en-US" sz="2400" b="1" dirty="0"/>
              <a:t>Environmental Resource Management - </a:t>
            </a:r>
            <a:r>
              <a:rPr lang="en-US" sz="2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Envio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Sci, Bio, </a:t>
            </a:r>
            <a:r>
              <a:rPr lang="en-US" sz="2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Interdisc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8450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984</Words>
  <Application>Microsoft Macintosh PowerPoint</Application>
  <PresentationFormat>Widescreen</PresentationFormat>
  <Paragraphs>119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Times New Roman</vt:lpstr>
      <vt:lpstr>Office Theme</vt:lpstr>
      <vt:lpstr>ENABLING ENTRY INTO THE GEOSCIENCES THROUGH GEO-LEANING INTERDISCIPLINARY COURSES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Doner</dc:creator>
  <cp:lastModifiedBy>Lisa Doner</cp:lastModifiedBy>
  <cp:revision>46</cp:revision>
  <dcterms:created xsi:type="dcterms:W3CDTF">2025-03-28T20:01:34Z</dcterms:created>
  <dcterms:modified xsi:type="dcterms:W3CDTF">2025-03-29T12:22:32Z</dcterms:modified>
</cp:coreProperties>
</file>